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8"/>
  </p:notesMasterIdLst>
  <p:handoutMasterIdLst>
    <p:handoutMasterId r:id="rId19"/>
  </p:handoutMasterIdLst>
  <p:sldIdLst>
    <p:sldId id="310" r:id="rId2"/>
    <p:sldId id="332" r:id="rId3"/>
    <p:sldId id="370" r:id="rId4"/>
    <p:sldId id="335" r:id="rId5"/>
    <p:sldId id="333" r:id="rId6"/>
    <p:sldId id="316" r:id="rId7"/>
    <p:sldId id="336" r:id="rId8"/>
    <p:sldId id="371" r:id="rId9"/>
    <p:sldId id="346" r:id="rId10"/>
    <p:sldId id="372" r:id="rId11"/>
    <p:sldId id="374" r:id="rId12"/>
    <p:sldId id="375" r:id="rId13"/>
    <p:sldId id="376" r:id="rId14"/>
    <p:sldId id="377" r:id="rId15"/>
    <p:sldId id="368" r:id="rId16"/>
    <p:sldId id="276" r:id="rId17"/>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521415D9-36F7-43E2-AB2F-B90AF26B5E84}">
      <p14:sectionLst xmlns:p14="http://schemas.microsoft.com/office/powerpoint/2010/main">
        <p14:section name="Untitled Section" id="{EE36AF8D-5BEB-E041-9101-0495C1E2400F}">
          <p14:sldIdLst>
            <p14:sldId id="310"/>
            <p14:sldId id="332"/>
            <p14:sldId id="370"/>
            <p14:sldId id="335"/>
            <p14:sldId id="333"/>
            <p14:sldId id="316"/>
            <p14:sldId id="336"/>
            <p14:sldId id="371"/>
            <p14:sldId id="346"/>
            <p14:sldId id="372"/>
            <p14:sldId id="374"/>
            <p14:sldId id="375"/>
            <p14:sldId id="376"/>
            <p14:sldId id="377"/>
            <p14:sldId id="368"/>
            <p14:sldId id="27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2B60"/>
    <a:srgbClr val="4FBFD3"/>
    <a:srgbClr val="E4067E"/>
    <a:srgbClr val="4F4C4E"/>
    <a:srgbClr val="808285"/>
    <a:srgbClr val="96004F"/>
    <a:srgbClr val="4D4D4F"/>
    <a:srgbClr val="C9C9C9"/>
    <a:srgbClr val="D385A9"/>
    <a:srgbClr val="C25B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Kujunduslaad 1 – rõhk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Kujunduslaad 1 – rõhk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8" autoAdjust="0"/>
    <p:restoredTop sz="99080" autoAdjust="0"/>
  </p:normalViewPr>
  <p:slideViewPr>
    <p:cSldViewPr snapToGrid="0" showGuides="1">
      <p:cViewPr varScale="1">
        <p:scale>
          <a:sx n="114" d="100"/>
          <a:sy n="114" d="100"/>
        </p:scale>
        <p:origin x="708" y="120"/>
      </p:cViewPr>
      <p:guideLst>
        <p:guide orient="horz" pos="2160"/>
        <p:guide pos="3840"/>
      </p:guideLst>
    </p:cSldViewPr>
  </p:slideViewPr>
  <p:notesTextViewPr>
    <p:cViewPr>
      <p:scale>
        <a:sx n="1" d="1"/>
        <a:sy n="1" d="1"/>
      </p:scale>
      <p:origin x="0" y="0"/>
    </p:cViewPr>
  </p:notesTextViewPr>
  <p:sorterViewPr>
    <p:cViewPr varScale="1">
      <p:scale>
        <a:sx n="1" d="1"/>
        <a:sy n="1" d="1"/>
      </p:scale>
      <p:origin x="0" y="-7944"/>
    </p:cViewPr>
  </p:sorterViewPr>
  <p:notesViewPr>
    <p:cSldViewPr snapToGrid="0">
      <p:cViewPr varScale="1">
        <p:scale>
          <a:sx n="108" d="100"/>
          <a:sy n="108" d="100"/>
        </p:scale>
        <p:origin x="3168" y="20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4" Type="http://schemas.openxmlformats.org/officeDocument/2006/relationships/image" Target="../media/image9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 Id="rId6" Type="http://schemas.openxmlformats.org/officeDocument/2006/relationships/image" Target="../media/image97.wmf"/><Relationship Id="rId5" Type="http://schemas.openxmlformats.org/officeDocument/2006/relationships/image" Target="../media/image96.wmf"/><Relationship Id="rId4" Type="http://schemas.openxmlformats.org/officeDocument/2006/relationships/image" Target="../media/image9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 Id="rId9"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4" Type="http://schemas.openxmlformats.org/officeDocument/2006/relationships/image" Target="../media/image7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FF37233B-0833-EF40-A4A4-4DDA2CCDF12B}" type="datetimeFigureOut">
              <a:rPr lang="en-US" smtClean="0"/>
              <a:pPr/>
              <a:t>8/30/2022</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61" tIns="48331" rIns="96661" bIns="48331" rtlCol="0" anchor="b"/>
          <a:lstStyle>
            <a:lvl1pPr algn="r">
              <a:defRPr sz="1300"/>
            </a:lvl1pPr>
          </a:lstStyle>
          <a:p>
            <a:fld id="{9978668B-42F9-8648-A8AF-436CB12C454F}" type="slidenum">
              <a:rPr lang="en-US" smtClean="0"/>
              <a:pPr/>
              <a:t>‹#›</a:t>
            </a:fld>
            <a:endParaRPr lang="en-US"/>
          </a:p>
        </p:txBody>
      </p:sp>
    </p:spTree>
    <p:extLst>
      <p:ext uri="{BB962C8B-B14F-4D97-AF65-F5344CB8AC3E}">
        <p14:creationId xmlns:p14="http://schemas.microsoft.com/office/powerpoint/2010/main" val="1402076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7A5CFB8B-B9EB-4E3F-B143-7BE1A009C8C1}" type="datetimeFigureOut">
              <a:rPr lang="en-US"/>
              <a:pPr>
                <a:defRPr/>
              </a:pPr>
              <a:t>8/30/2022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smtClean="0"/>
            </a:lvl1pPr>
          </a:lstStyle>
          <a:p>
            <a:pPr>
              <a:defRPr/>
            </a:pPr>
            <a:fld id="{89D10C4C-EAC2-4D66-B9F8-E052F2E25BCC}" type="slidenum">
              <a:rPr lang="en-US" altLang="et-EE"/>
              <a:pPr>
                <a:defRPr/>
              </a:pPr>
              <a:t>‹#›</a:t>
            </a:fld>
            <a:endParaRPr lang="en-US" altLang="et-EE"/>
          </a:p>
        </p:txBody>
      </p:sp>
    </p:spTree>
    <p:extLst>
      <p:ext uri="{BB962C8B-B14F-4D97-AF65-F5344CB8AC3E}">
        <p14:creationId xmlns:p14="http://schemas.microsoft.com/office/powerpoint/2010/main" val="2034850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10C4C-EAC2-4D66-B9F8-E052F2E25BCC}" type="slidenum">
              <a:rPr lang="en-US" altLang="et-EE" smtClean="0"/>
              <a:pPr>
                <a:defRPr/>
              </a:pPr>
              <a:t>2</a:t>
            </a:fld>
            <a:endParaRPr lang="en-US" altLang="et-EE"/>
          </a:p>
        </p:txBody>
      </p:sp>
    </p:spTree>
    <p:extLst>
      <p:ext uri="{BB962C8B-B14F-4D97-AF65-F5344CB8AC3E}">
        <p14:creationId xmlns:p14="http://schemas.microsoft.com/office/powerpoint/2010/main" val="1089522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D10C4C-EAC2-4D66-B9F8-E052F2E25BCC}" type="slidenum">
              <a:rPr lang="en-US" altLang="et-EE" smtClean="0"/>
              <a:pPr>
                <a:defRPr/>
              </a:pPr>
              <a:t>3</a:t>
            </a:fld>
            <a:endParaRPr lang="en-US" altLang="et-EE"/>
          </a:p>
        </p:txBody>
      </p:sp>
    </p:spTree>
    <p:extLst>
      <p:ext uri="{BB962C8B-B14F-4D97-AF65-F5344CB8AC3E}">
        <p14:creationId xmlns:p14="http://schemas.microsoft.com/office/powerpoint/2010/main" val="1089522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9D10C4C-EAC2-4D66-B9F8-E052F2E25BCC}" type="slidenum">
              <a:rPr lang="en-US" altLang="et-EE" smtClean="0"/>
              <a:pPr>
                <a:defRPr/>
              </a:pPr>
              <a:t>4</a:t>
            </a:fld>
            <a:endParaRPr lang="en-US" altLang="et-EE"/>
          </a:p>
        </p:txBody>
      </p:sp>
    </p:spTree>
    <p:extLst>
      <p:ext uri="{BB962C8B-B14F-4D97-AF65-F5344CB8AC3E}">
        <p14:creationId xmlns:p14="http://schemas.microsoft.com/office/powerpoint/2010/main" val="1089522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9D10C4C-EAC2-4D66-B9F8-E052F2E25BCC}" type="slidenum">
              <a:rPr lang="en-US" altLang="et-EE" smtClean="0"/>
              <a:pPr>
                <a:defRPr/>
              </a:pPr>
              <a:t>5</a:t>
            </a:fld>
            <a:endParaRPr lang="en-US" altLang="et-EE"/>
          </a:p>
        </p:txBody>
      </p:sp>
    </p:spTree>
    <p:extLst>
      <p:ext uri="{BB962C8B-B14F-4D97-AF65-F5344CB8AC3E}">
        <p14:creationId xmlns:p14="http://schemas.microsoft.com/office/powerpoint/2010/main" val="108952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pPr>
              <a:defRPr/>
            </a:pPr>
            <a:fld id="{89D10C4C-EAC2-4D66-B9F8-E052F2E25BCC}" type="slidenum">
              <a:rPr lang="en-US" altLang="et-EE" smtClean="0"/>
              <a:pPr>
                <a:defRPr/>
              </a:pPr>
              <a:t>15</a:t>
            </a:fld>
            <a:endParaRPr lang="en-US" altLang="et-EE"/>
          </a:p>
        </p:txBody>
      </p:sp>
    </p:spTree>
    <p:extLst>
      <p:ext uri="{BB962C8B-B14F-4D97-AF65-F5344CB8AC3E}">
        <p14:creationId xmlns:p14="http://schemas.microsoft.com/office/powerpoint/2010/main" val="2038332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aslaid argin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43" t="21094" r="-1" b="21589"/>
          <a:stretch/>
        </p:blipFill>
        <p:spPr>
          <a:xfrm>
            <a:off x="-15499" y="-23247"/>
            <a:ext cx="12207498" cy="4940618"/>
          </a:xfrm>
          <a:prstGeom prst="rect">
            <a:avLst/>
          </a:prstGeom>
        </p:spPr>
      </p:pic>
      <p:grpSp>
        <p:nvGrpSpPr>
          <p:cNvPr id="9" name="Group 8"/>
          <p:cNvGrpSpPr/>
          <p:nvPr userDrawn="1"/>
        </p:nvGrpSpPr>
        <p:grpSpPr>
          <a:xfrm>
            <a:off x="-1" y="1965075"/>
            <a:ext cx="12192000" cy="4892925"/>
            <a:chOff x="-1" y="1965075"/>
            <a:chExt cx="12192000" cy="4892925"/>
          </a:xfrm>
        </p:grpSpPr>
        <p:sp>
          <p:nvSpPr>
            <p:cNvPr id="10" name="Freeform 9"/>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3"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5075"/>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6097"/>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11" name="Text Placeholder 17"/>
          <p:cNvSpPr>
            <a:spLocks noGrp="1"/>
          </p:cNvSpPr>
          <p:nvPr>
            <p:ph type="body" sz="quarter" idx="12" hasCustomPrompt="1"/>
          </p:nvPr>
        </p:nvSpPr>
        <p:spPr>
          <a:xfrm>
            <a:off x="942276" y="4472120"/>
            <a:ext cx="8892396" cy="852877"/>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accent3"/>
                </a:solidFill>
                <a:latin typeface="Verdana" charset="0"/>
              </a:defRPr>
            </a:lvl1pPr>
          </a:lstStyle>
          <a:p>
            <a:r>
              <a:rPr lang="et-EE" sz="3600" dirty="0"/>
              <a:t>Presentatsiooni Pealkiri</a:t>
            </a:r>
            <a:endParaRPr lang="et-EE" sz="3600" dirty="0">
              <a:solidFill>
                <a:schemeClr val="accent1"/>
              </a:solidFill>
            </a:endParaRPr>
          </a:p>
        </p:txBody>
      </p:sp>
      <p:sp>
        <p:nvSpPr>
          <p:cNvPr id="12" name="Text Placeholder 19"/>
          <p:cNvSpPr>
            <a:spLocks noGrp="1"/>
          </p:cNvSpPr>
          <p:nvPr>
            <p:ph type="body" sz="quarter" idx="13" hasCustomPrompt="1"/>
          </p:nvPr>
        </p:nvSpPr>
        <p:spPr>
          <a:xfrm>
            <a:off x="964578" y="5791200"/>
            <a:ext cx="4738535" cy="782741"/>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2000" baseline="0">
                <a:solidFill>
                  <a:srgbClr val="332B60"/>
                </a:solidFill>
                <a:latin typeface="Verdana" charset="0"/>
              </a:defRPr>
            </a:lvl1pPr>
          </a:lstStyle>
          <a:p>
            <a:pPr>
              <a:lnSpc>
                <a:spcPct val="100000"/>
              </a:lnSpc>
              <a:spcBef>
                <a:spcPts val="0"/>
              </a:spcBef>
            </a:pPr>
            <a:r>
              <a:rPr lang="et-EE" sz="1800" dirty="0"/>
              <a:t>Nimi </a:t>
            </a:r>
            <a:r>
              <a:rPr lang="et-EE" sz="1800" dirty="0" err="1"/>
              <a:t>Nimeste</a:t>
            </a:r>
            <a:br>
              <a:rPr lang="et-EE" sz="1800" dirty="0"/>
            </a:br>
            <a:r>
              <a:rPr lang="et-EE" sz="1800" dirty="0"/>
              <a:t>Teaduskond / instituut </a:t>
            </a:r>
          </a:p>
          <a:p>
            <a:pPr>
              <a:lnSpc>
                <a:spcPct val="100000"/>
              </a:lnSpc>
              <a:spcBef>
                <a:spcPts val="0"/>
              </a:spcBef>
            </a:pPr>
            <a:r>
              <a:rPr lang="en-US" sz="1800" dirty="0" err="1"/>
              <a:t>Tallinna</a:t>
            </a:r>
            <a:r>
              <a:rPr lang="en-US" sz="1800" dirty="0"/>
              <a:t> </a:t>
            </a:r>
            <a:r>
              <a:rPr lang="en-US" sz="1800" dirty="0" err="1"/>
              <a:t>Tehnikaülikool</a:t>
            </a:r>
            <a:endParaRPr lang="et-EE" sz="1800" dirty="0"/>
          </a:p>
        </p:txBody>
      </p:sp>
      <p:sp>
        <p:nvSpPr>
          <p:cNvPr id="14" name="TextBox 13"/>
          <p:cNvSpPr txBox="1"/>
          <p:nvPr userDrawn="1"/>
        </p:nvSpPr>
        <p:spPr>
          <a:xfrm>
            <a:off x="8656883" y="6257244"/>
            <a:ext cx="2674188" cy="369332"/>
          </a:xfrm>
          <a:prstGeom prst="rect">
            <a:avLst/>
          </a:prstGeom>
          <a:noFill/>
        </p:spPr>
        <p:txBody>
          <a:bodyPr wrap="square" rtlCol="0">
            <a:spAutoFit/>
          </a:bodyPr>
          <a:lstStyle/>
          <a:p>
            <a:pPr algn="r"/>
            <a:r>
              <a:rPr lang="et-EE" dirty="0" err="1">
                <a:solidFill>
                  <a:srgbClr val="332B60"/>
                </a:solidFill>
                <a:latin typeface="+mn-lt"/>
              </a:rPr>
              <a:t>pp.kk.aaaa</a:t>
            </a:r>
            <a:endParaRPr lang="et-EE" dirty="0">
              <a:solidFill>
                <a:srgbClr val="332B60"/>
              </a:solidFill>
              <a:latin typeface="+mn-lt"/>
            </a:endParaRPr>
          </a:p>
        </p:txBody>
      </p:sp>
      <p:sp>
        <p:nvSpPr>
          <p:cNvPr id="16" name="Text Placeholder 17"/>
          <p:cNvSpPr>
            <a:spLocks noGrp="1"/>
          </p:cNvSpPr>
          <p:nvPr>
            <p:ph type="body" sz="quarter" idx="14" hasCustomPrompt="1"/>
          </p:nvPr>
        </p:nvSpPr>
        <p:spPr>
          <a:xfrm>
            <a:off x="942276" y="4961733"/>
            <a:ext cx="8892396" cy="481427"/>
          </a:xfrm>
          <a:prstGeom prst="rect">
            <a:avLst/>
          </a:prstGeo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i="0" cap="all" baseline="0">
                <a:solidFill>
                  <a:schemeClr val="accent3"/>
                </a:solidFill>
                <a:latin typeface="Verdana" charset="0"/>
              </a:defRPr>
            </a:lvl1pPr>
          </a:lstStyle>
          <a:p>
            <a:r>
              <a:rPr lang="et-EE" sz="3600" dirty="0">
                <a:solidFill>
                  <a:schemeClr val="accent1"/>
                </a:solidFill>
              </a:rPr>
              <a:t>vajadusel kahel real</a:t>
            </a:r>
          </a:p>
        </p:txBody>
      </p:sp>
    </p:spTree>
    <p:extLst>
      <p:ext uri="{BB962C8B-B14F-4D97-AF65-F5344CB8AC3E}">
        <p14:creationId xmlns:p14="http://schemas.microsoft.com/office/powerpoint/2010/main" val="3580372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lt 2">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656886" cy="844415"/>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12" name="Text Placeholder 11"/>
          <p:cNvSpPr>
            <a:spLocks noGrp="1"/>
          </p:cNvSpPr>
          <p:nvPr>
            <p:ph type="body" sz="quarter" idx="14" hasCustomPrompt="1"/>
          </p:nvPr>
        </p:nvSpPr>
        <p:spPr>
          <a:xfrm>
            <a:off x="2171700" y="1628775"/>
            <a:ext cx="8964612" cy="627315"/>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3" name="Picture Placeholder 2"/>
          <p:cNvSpPr>
            <a:spLocks noGrp="1"/>
          </p:cNvSpPr>
          <p:nvPr>
            <p:ph type="pic" sz="quarter" idx="16"/>
          </p:nvPr>
        </p:nvSpPr>
        <p:spPr>
          <a:xfrm>
            <a:off x="2171700" y="2491176"/>
            <a:ext cx="8964611" cy="32778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6"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27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aheslaid">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143" t="21094" r="-1" b="21589"/>
          <a:stretch/>
        </p:blipFill>
        <p:spPr>
          <a:xfrm>
            <a:off x="-15499" y="-23247"/>
            <a:ext cx="12207498" cy="4940618"/>
          </a:xfrm>
          <a:prstGeom prst="rect">
            <a:avLst/>
          </a:prstGeom>
        </p:spPr>
      </p:pic>
      <p:grpSp>
        <p:nvGrpSpPr>
          <p:cNvPr id="2" name="Group 1"/>
          <p:cNvGrpSpPr/>
          <p:nvPr userDrawn="1"/>
        </p:nvGrpSpPr>
        <p:grpSpPr>
          <a:xfrm>
            <a:off x="-1" y="1965075"/>
            <a:ext cx="12192000" cy="4892925"/>
            <a:chOff x="-1" y="1965075"/>
            <a:chExt cx="12192000" cy="4892925"/>
          </a:xfrm>
        </p:grpSpPr>
        <p:sp>
          <p:nvSpPr>
            <p:cNvPr id="7" name="Freeform 6"/>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3" descr="C:\Users\ipihu\Desktop\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86800" y="1965075"/>
              <a:ext cx="2449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Placeholder 19"/>
          <p:cNvSpPr>
            <a:spLocks noGrp="1"/>
          </p:cNvSpPr>
          <p:nvPr>
            <p:ph type="body" sz="quarter" idx="11" hasCustomPrompt="1"/>
          </p:nvPr>
        </p:nvSpPr>
        <p:spPr>
          <a:xfrm>
            <a:off x="982403" y="4797922"/>
            <a:ext cx="10159444" cy="1996129"/>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cap="all" baseline="0">
                <a:solidFill>
                  <a:schemeClr val="accent3"/>
                </a:solidFill>
                <a:latin typeface="Verdana" charset="0"/>
              </a:defRPr>
            </a:lvl1pPr>
            <a:lvl2pPr marL="0" indent="0">
              <a:spcBef>
                <a:spcPts val="1000"/>
              </a:spcBef>
              <a:buFontTx/>
              <a:buNone/>
              <a:defRPr sz="1600" b="0">
                <a:solidFill>
                  <a:schemeClr val="accent2"/>
                </a:solidFill>
              </a:defRPr>
            </a:lvl2pPr>
          </a:lstStyle>
          <a:p>
            <a:r>
              <a:rPr lang="et-EE" altLang="en-US" sz="2900" dirty="0" err="1">
                <a:solidFill>
                  <a:schemeClr val="tx2"/>
                </a:solidFill>
              </a:rPr>
              <a:t>VaheSLAIDI</a:t>
            </a:r>
            <a:r>
              <a:rPr lang="et-EE" altLang="en-US" sz="2900" dirty="0">
                <a:solidFill>
                  <a:schemeClr val="tx2"/>
                </a:solidFill>
              </a:rPr>
              <a:t> pealkiri</a:t>
            </a:r>
          </a:p>
          <a:p>
            <a:pPr>
              <a:lnSpc>
                <a:spcPct val="100000"/>
              </a:lnSpc>
              <a:spcBef>
                <a:spcPts val="0"/>
              </a:spcBef>
            </a:pPr>
            <a:r>
              <a:rPr lang="et-EE" altLang="en-US" sz="2900" dirty="0">
                <a:solidFill>
                  <a:schemeClr val="accent1"/>
                </a:solidFill>
              </a:rPr>
              <a:t>Vajadusel ka KAHEL või kolmel REAL</a:t>
            </a:r>
            <a:endParaRPr lang="en-US" altLang="en-US" sz="2900" dirty="0">
              <a:solidFill>
                <a:schemeClr val="accent1"/>
              </a:solidFill>
            </a:endParaRPr>
          </a:p>
        </p:txBody>
      </p:sp>
    </p:spTree>
    <p:extLst>
      <p:ext uri="{BB962C8B-B14F-4D97-AF65-F5344CB8AC3E}">
        <p14:creationId xmlns:p14="http://schemas.microsoft.com/office/powerpoint/2010/main" val="323683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imane slaid">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143" t="21094" r="-1" b="21589"/>
          <a:stretch/>
        </p:blipFill>
        <p:spPr>
          <a:xfrm>
            <a:off x="-15499" y="-23247"/>
            <a:ext cx="12207498" cy="4940618"/>
          </a:xfrm>
          <a:prstGeom prst="rect">
            <a:avLst/>
          </a:prstGeom>
        </p:spPr>
      </p:pic>
      <p:sp>
        <p:nvSpPr>
          <p:cNvPr id="15" name="Freeform 14"/>
          <p:cNvSpPr/>
          <p:nvPr userDrawn="1"/>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Picture 15"/>
          <p:cNvPicPr>
            <a:picLocks noChangeAspect="1"/>
          </p:cNvPicPr>
          <p:nvPr userDrawn="1"/>
        </p:nvPicPr>
        <p:blipFill>
          <a:blip r:embed="rId3"/>
          <a:stretch>
            <a:fillRect/>
          </a:stretch>
        </p:blipFill>
        <p:spPr>
          <a:xfrm>
            <a:off x="8693884" y="1958640"/>
            <a:ext cx="2447645" cy="1370681"/>
          </a:xfrm>
          <a:prstGeom prst="rect">
            <a:avLst/>
          </a:prstGeom>
        </p:spPr>
      </p:pic>
      <p:sp>
        <p:nvSpPr>
          <p:cNvPr id="5" name="TextBox 4"/>
          <p:cNvSpPr txBox="1">
            <a:spLocks noChangeArrowheads="1"/>
          </p:cNvSpPr>
          <p:nvPr userDrawn="1"/>
        </p:nvSpPr>
        <p:spPr bwMode="auto">
          <a:xfrm>
            <a:off x="0" y="-9921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a:p>
        </p:txBody>
      </p:sp>
      <p:sp>
        <p:nvSpPr>
          <p:cNvPr id="8" name="Text Placeholder 19"/>
          <p:cNvSpPr>
            <a:spLocks noGrp="1"/>
          </p:cNvSpPr>
          <p:nvPr>
            <p:ph type="body" sz="quarter" idx="11" hasCustomPrompt="1"/>
          </p:nvPr>
        </p:nvSpPr>
        <p:spPr>
          <a:xfrm>
            <a:off x="982403" y="4797922"/>
            <a:ext cx="10159444" cy="1638973"/>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3200" b="1" cap="all" baseline="0">
                <a:solidFill>
                  <a:srgbClr val="332B60"/>
                </a:solidFill>
                <a:latin typeface="Verdana" charset="0"/>
              </a:defRPr>
            </a:lvl1pPr>
            <a:lvl2pPr marL="0" indent="0">
              <a:spcBef>
                <a:spcPts val="1000"/>
              </a:spcBef>
              <a:buFontTx/>
              <a:buNone/>
              <a:defRPr sz="1600" b="0">
                <a:solidFill>
                  <a:schemeClr val="accent2"/>
                </a:solidFill>
              </a:defRPr>
            </a:lvl2pPr>
          </a:lstStyle>
          <a:p>
            <a:r>
              <a:rPr lang="en-US" altLang="en-US" dirty="0"/>
              <a:t>TALLINN</a:t>
            </a:r>
            <a:r>
              <a:rPr lang="et-EE" altLang="en-US" dirty="0"/>
              <a:t>A</a:t>
            </a:r>
            <a:r>
              <a:rPr lang="en-US" altLang="en-US" dirty="0"/>
              <a:t> </a:t>
            </a:r>
            <a:r>
              <a:rPr lang="et-EE" altLang="en-US" dirty="0"/>
              <a:t>TEHNIKAÜLIKOOL</a:t>
            </a:r>
            <a:endParaRPr lang="en-US" altLang="en-US" dirty="0"/>
          </a:p>
          <a:p>
            <a:r>
              <a:rPr lang="en-US" altLang="en-US" sz="1700" b="0" cap="none" dirty="0" err="1">
                <a:solidFill>
                  <a:schemeClr val="accent2"/>
                </a:solidFill>
              </a:rPr>
              <a:t>Ehitajate</a:t>
            </a:r>
            <a:r>
              <a:rPr lang="en-US" altLang="en-US" sz="1700" b="0" cap="none" dirty="0">
                <a:solidFill>
                  <a:schemeClr val="accent2"/>
                </a:solidFill>
              </a:rPr>
              <a:t> </a:t>
            </a:r>
            <a:r>
              <a:rPr lang="et-EE" altLang="en-US" sz="1700" b="0" cap="none" dirty="0">
                <a:solidFill>
                  <a:schemeClr val="accent2"/>
                </a:solidFill>
              </a:rPr>
              <a:t>tee</a:t>
            </a:r>
            <a:r>
              <a:rPr lang="en-US" altLang="en-US" sz="1700" b="0" cap="none" dirty="0">
                <a:solidFill>
                  <a:schemeClr val="accent2"/>
                </a:solidFill>
              </a:rPr>
              <a:t> 5, 19086 Tallinn</a:t>
            </a:r>
            <a:r>
              <a:rPr lang="et-EE" altLang="en-US" sz="1700" b="0" cap="none" dirty="0">
                <a:solidFill>
                  <a:schemeClr val="accent2"/>
                </a:solidFill>
              </a:rPr>
              <a:t>, </a:t>
            </a:r>
          </a:p>
          <a:p>
            <a:r>
              <a:rPr lang="et-EE" altLang="en-US" sz="1700" b="0" cap="none" dirty="0">
                <a:solidFill>
                  <a:schemeClr val="accent2"/>
                </a:solidFill>
              </a:rPr>
              <a:t>Tel </a:t>
            </a:r>
            <a:r>
              <a:rPr lang="en-US" altLang="en-US" sz="1700" b="0" cap="none" dirty="0">
                <a:solidFill>
                  <a:schemeClr val="accent2"/>
                </a:solidFill>
              </a:rPr>
              <a:t>620 2002 (</a:t>
            </a:r>
            <a:r>
              <a:rPr lang="et-EE" altLang="en-US" sz="1700" b="0" cap="none" dirty="0">
                <a:solidFill>
                  <a:schemeClr val="accent2"/>
                </a:solidFill>
              </a:rPr>
              <a:t>E-R</a:t>
            </a:r>
            <a:r>
              <a:rPr lang="en-US" altLang="en-US" sz="1700" b="0" cap="none" dirty="0">
                <a:solidFill>
                  <a:schemeClr val="accent2"/>
                </a:solidFill>
              </a:rPr>
              <a:t> 8.30–</a:t>
            </a:r>
            <a:r>
              <a:rPr lang="et-EE" altLang="en-US" sz="1700" b="0" cap="none" dirty="0">
                <a:solidFill>
                  <a:schemeClr val="accent2"/>
                </a:solidFill>
              </a:rPr>
              <a:t>17</a:t>
            </a:r>
            <a:r>
              <a:rPr lang="en-US" altLang="en-US" sz="1700" b="0" cap="none" dirty="0">
                <a:solidFill>
                  <a:schemeClr val="accent2"/>
                </a:solidFill>
              </a:rPr>
              <a:t>.00</a:t>
            </a:r>
            <a:r>
              <a:rPr lang="et-EE" altLang="en-US" sz="1700" b="0" cap="none" dirty="0">
                <a:solidFill>
                  <a:schemeClr val="accent2"/>
                </a:solidFill>
              </a:rPr>
              <a:t>)</a:t>
            </a:r>
            <a:endParaRPr lang="en-US" altLang="en-US" sz="1700" cap="none" dirty="0">
              <a:solidFill>
                <a:schemeClr val="accent2"/>
              </a:solidFill>
            </a:endParaRPr>
          </a:p>
          <a:p>
            <a:r>
              <a:rPr lang="en-US" altLang="en-US" sz="1700" cap="none" dirty="0">
                <a:solidFill>
                  <a:schemeClr val="accent2"/>
                </a:solidFill>
                <a:latin typeface="Verdana" panose="020B0604030504040204" pitchFamily="34" charset="0"/>
              </a:rPr>
              <a:t>t</a:t>
            </a:r>
            <a:r>
              <a:rPr lang="et-EE" altLang="en-US" sz="1700" cap="none" dirty="0" err="1">
                <a:solidFill>
                  <a:schemeClr val="accent2"/>
                </a:solidFill>
                <a:latin typeface="Verdana" panose="020B0604030504040204" pitchFamily="34" charset="0"/>
              </a:rPr>
              <a:t>altech</a:t>
            </a:r>
            <a:r>
              <a:rPr lang="en-US" altLang="en-US" sz="1700" cap="none" dirty="0">
                <a:solidFill>
                  <a:schemeClr val="accent2"/>
                </a:solidFill>
                <a:latin typeface="Verdana" panose="020B0604030504040204" pitchFamily="34" charset="0"/>
              </a:rPr>
              <a:t>.</a:t>
            </a:r>
            <a:r>
              <a:rPr lang="en-US" altLang="en-US" sz="1700" cap="none" dirty="0" err="1">
                <a:solidFill>
                  <a:schemeClr val="accent2"/>
                </a:solidFill>
                <a:latin typeface="Verdana" panose="020B0604030504040204" pitchFamily="34" charset="0"/>
              </a:rPr>
              <a:t>ee</a:t>
            </a:r>
            <a:endParaRPr lang="en-US" altLang="en-US" sz="1700" cap="none" dirty="0">
              <a:solidFill>
                <a:schemeClr val="accent2"/>
              </a:solidFill>
            </a:endParaRPr>
          </a:p>
        </p:txBody>
      </p:sp>
    </p:spTree>
    <p:extLst>
      <p:ext uri="{BB962C8B-B14F-4D97-AF65-F5344CB8AC3E}">
        <p14:creationId xmlns:p14="http://schemas.microsoft.com/office/powerpoint/2010/main" val="207513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4" y="549275"/>
            <a:ext cx="10494517" cy="81088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21" name="Text Placeholder 11"/>
          <p:cNvSpPr>
            <a:spLocks noGrp="1"/>
          </p:cNvSpPr>
          <p:nvPr>
            <p:ph type="body" sz="quarter" idx="14" hasCustomPrompt="1"/>
          </p:nvPr>
        </p:nvSpPr>
        <p:spPr>
          <a:xfrm>
            <a:off x="2171700" y="1628776"/>
            <a:ext cx="8802242" cy="4140200"/>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lang="en-US" altLang="en-US" sz="1800" smtClean="0">
                <a:solidFill>
                  <a:srgbClr val="332B60"/>
                </a:solidFill>
              </a:defRPr>
            </a:lvl1pPr>
            <a:lvl2pPr marL="742950" indent="-285750">
              <a:buClr>
                <a:srgbClr val="E4067E"/>
              </a:buClr>
              <a:buFont typeface="Wingdings" panose="05000000000000000000" pitchFamily="2" charset="2"/>
              <a:buChar char="§"/>
              <a:defRPr sz="1800">
                <a:solidFill>
                  <a:srgbClr val="332B60"/>
                </a:solidFill>
              </a:defRPr>
            </a:lvl2pPr>
            <a:lvl3pPr marL="120015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3pPr>
            <a:lvl4pPr>
              <a:defRPr sz="1800">
                <a:solidFill>
                  <a:srgbClr val="332B60"/>
                </a:solidFill>
              </a:defRPr>
            </a:lvl4pPr>
            <a:lvl5pPr marL="1771650" marR="0" indent="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a:defRPr sz="1800">
                <a:solidFill>
                  <a:srgbClr val="332B60"/>
                </a:solidFill>
              </a:defRPr>
            </a:lvl7pPr>
          </a:lstStyle>
          <a:p>
            <a:pPr>
              <a:buClr>
                <a:srgbClr val="E4067E"/>
              </a:buClr>
            </a:pPr>
            <a:r>
              <a:rPr lang="en-US" altLang="en-US" sz="1800" dirty="0">
                <a:solidFill>
                  <a:srgbClr val="332B60"/>
                </a:solidFill>
                <a:latin typeface="+mn-lt"/>
              </a:rPr>
              <a:t>Vivamus </a:t>
            </a:r>
            <a:r>
              <a:rPr lang="en-US" altLang="en-US" sz="1800" dirty="0" err="1">
                <a:solidFill>
                  <a:srgbClr val="332B60"/>
                </a:solidFill>
                <a:latin typeface="+mn-lt"/>
              </a:rPr>
              <a:t>hendrerit</a:t>
            </a:r>
            <a:r>
              <a:rPr lang="en-US" altLang="en-US" sz="1800" dirty="0">
                <a:solidFill>
                  <a:srgbClr val="332B60"/>
                </a:solidFill>
                <a:latin typeface="+mn-lt"/>
              </a:rPr>
              <a:t>. </a:t>
            </a:r>
            <a:r>
              <a:rPr lang="en-US" altLang="en-US" sz="1800" dirty="0" err="1">
                <a:solidFill>
                  <a:srgbClr val="332B60"/>
                </a:solidFill>
                <a:latin typeface="+mn-lt"/>
              </a:rPr>
              <a:t>Proin</a:t>
            </a:r>
            <a:r>
              <a:rPr lang="en-US" altLang="en-US" sz="1800" dirty="0">
                <a:solidFill>
                  <a:srgbClr val="332B60"/>
                </a:solidFill>
                <a:latin typeface="+mn-lt"/>
              </a:rPr>
              <a:t> </a:t>
            </a:r>
            <a:r>
              <a:rPr lang="en-US" altLang="en-US" sz="1800" dirty="0" err="1">
                <a:solidFill>
                  <a:srgbClr val="332B60"/>
                </a:solidFill>
                <a:latin typeface="+mn-lt"/>
              </a:rPr>
              <a:t>dapibus</a:t>
            </a:r>
            <a:r>
              <a:rPr lang="en-US" altLang="en-US" sz="1800" dirty="0">
                <a:solidFill>
                  <a:srgbClr val="332B60"/>
                </a:solidFill>
                <a:latin typeface="+mn-lt"/>
              </a:rPr>
              <a:t>. </a:t>
            </a:r>
            <a:r>
              <a:rPr lang="en-US" altLang="en-US" sz="1800" dirty="0" err="1">
                <a:solidFill>
                  <a:srgbClr val="332B60"/>
                </a:solidFill>
                <a:latin typeface="+mn-lt"/>
              </a:rPr>
              <a:t>Praesent</a:t>
            </a:r>
            <a:r>
              <a:rPr lang="en-US" altLang="en-US" sz="1800" dirty="0">
                <a:solidFill>
                  <a:srgbClr val="332B60"/>
                </a:solidFill>
                <a:latin typeface="+mn-lt"/>
              </a:rPr>
              <a:t> </a:t>
            </a:r>
            <a:r>
              <a:rPr lang="en-US" altLang="en-US" sz="1800" dirty="0" err="1">
                <a:solidFill>
                  <a:srgbClr val="332B60"/>
                </a:solidFill>
                <a:latin typeface="+mn-lt"/>
              </a:rPr>
              <a:t>ultrice</a:t>
            </a:r>
            <a:r>
              <a:rPr lang="en-US" altLang="en-US" sz="1800" dirty="0">
                <a:solidFill>
                  <a:srgbClr val="332B60"/>
                </a:solidFill>
                <a:latin typeface="+mn-lt"/>
              </a:rPr>
              <a:t> </a:t>
            </a:r>
            <a:r>
              <a:rPr lang="en-US" altLang="en-US" sz="1800" dirty="0" err="1">
                <a:solidFill>
                  <a:srgbClr val="332B60"/>
                </a:solidFill>
                <a:latin typeface="+mn-lt"/>
              </a:rPr>
              <a:t>ces</a:t>
            </a:r>
            <a:r>
              <a:rPr lang="en-US" altLang="en-US" sz="1800" dirty="0">
                <a:solidFill>
                  <a:srgbClr val="332B60"/>
                </a:solidFill>
                <a:latin typeface="+mn-lt"/>
              </a:rPr>
              <a:t> </a:t>
            </a:r>
            <a:r>
              <a:rPr lang="en-US" altLang="en-US" sz="1800" dirty="0" err="1">
                <a:solidFill>
                  <a:srgbClr val="332B60"/>
                </a:solidFill>
                <a:latin typeface="+mn-lt"/>
              </a:rPr>
              <a:t>nulla</a:t>
            </a:r>
            <a:r>
              <a:rPr lang="en-US" altLang="en-US" sz="1800" dirty="0">
                <a:solidFill>
                  <a:srgbClr val="332B60"/>
                </a:solidFill>
                <a:latin typeface="+mn-lt"/>
              </a:rPr>
              <a:t> sit </a:t>
            </a:r>
            <a:r>
              <a:rPr lang="en-US" altLang="en-US" sz="1800" dirty="0" err="1">
                <a:solidFill>
                  <a:srgbClr val="332B60"/>
                </a:solidFill>
                <a:latin typeface="+mn-lt"/>
              </a:rPr>
              <a:t>amet</a:t>
            </a:r>
            <a:r>
              <a:rPr lang="en-US" altLang="en-US" sz="1800" dirty="0">
                <a:solidFill>
                  <a:srgbClr val="332B60"/>
                </a:solidFill>
                <a:latin typeface="+mn-lt"/>
              </a:rPr>
              <a:t> lacus.</a:t>
            </a:r>
          </a:p>
          <a:p>
            <a:pPr lvl="1">
              <a:buClr>
                <a:srgbClr val="E4067E"/>
              </a:buClr>
              <a:buFont typeface="Wingdings" panose="05000000000000000000" pitchFamily="2" charset="2"/>
              <a:buChar char="§"/>
            </a:pPr>
            <a:r>
              <a:rPr lang="en-US" altLang="en-US" sz="1800" dirty="0" err="1">
                <a:solidFill>
                  <a:srgbClr val="332B60"/>
                </a:solidFill>
              </a:rPr>
              <a:t>Ut</a:t>
            </a:r>
            <a:r>
              <a:rPr lang="en-US" altLang="en-US" sz="1800" dirty="0">
                <a:solidFill>
                  <a:srgbClr val="332B60"/>
                </a:solidFill>
              </a:rPr>
              <a:t> vitae </a:t>
            </a:r>
            <a:r>
              <a:rPr lang="en-US" altLang="en-US" sz="1800" dirty="0" err="1">
                <a:solidFill>
                  <a:srgbClr val="332B60"/>
                </a:solidFill>
              </a:rPr>
              <a:t>nunc</a:t>
            </a:r>
            <a:r>
              <a:rPr lang="en-US" altLang="en-US" sz="1800" dirty="0">
                <a:solidFill>
                  <a:srgbClr val="332B60"/>
                </a:solidFill>
              </a:rPr>
              <a:t> non </a:t>
            </a:r>
            <a:r>
              <a:rPr lang="en-US" altLang="en-US" sz="1800" dirty="0" err="1">
                <a:solidFill>
                  <a:srgbClr val="332B60"/>
                </a:solidFill>
              </a:rPr>
              <a:t>pede</a:t>
            </a:r>
            <a:r>
              <a:rPr lang="en-US" altLang="en-US" sz="1800" dirty="0">
                <a:solidFill>
                  <a:srgbClr val="332B60"/>
                </a:solidFill>
              </a:rPr>
              <a:t> </a:t>
            </a:r>
            <a:r>
              <a:rPr lang="en-US" altLang="en-US" sz="1800" dirty="0" err="1">
                <a:solidFill>
                  <a:srgbClr val="332B60"/>
                </a:solidFill>
              </a:rPr>
              <a:t>tristique</a:t>
            </a:r>
            <a:r>
              <a:rPr lang="en-US" altLang="en-US" sz="1800" dirty="0">
                <a:solidFill>
                  <a:srgbClr val="332B60"/>
                </a:solidFill>
              </a:rPr>
              <a:t> </a:t>
            </a:r>
            <a:r>
              <a:rPr lang="en-US" altLang="en-US" sz="1800" dirty="0" err="1">
                <a:solidFill>
                  <a:srgbClr val="332B60"/>
                </a:solidFill>
              </a:rPr>
              <a:t>sagittis</a:t>
            </a:r>
            <a:r>
              <a:rPr lang="en-US" altLang="en-US" sz="1800" dirty="0">
                <a:solidFill>
                  <a:srgbClr val="332B60"/>
                </a:solidFill>
              </a:rPr>
              <a:t>. </a:t>
            </a:r>
            <a:r>
              <a:rPr lang="en-US" altLang="en-US" sz="1800" dirty="0" err="1">
                <a:solidFill>
                  <a:srgbClr val="332B60"/>
                </a:solidFill>
              </a:rPr>
              <a:t>Aliquam</a:t>
            </a:r>
            <a:r>
              <a:rPr lang="en-US" altLang="en-US" sz="1800" dirty="0">
                <a:solidFill>
                  <a:srgbClr val="332B60"/>
                </a:solidFill>
              </a:rPr>
              <a:t> </a:t>
            </a:r>
            <a:r>
              <a:rPr lang="en-US" altLang="en-US" sz="1800" dirty="0" err="1">
                <a:solidFill>
                  <a:srgbClr val="332B60"/>
                </a:solidFill>
              </a:rPr>
              <a:t>imperdiet</a:t>
            </a:r>
            <a:r>
              <a:rPr lang="en-US" altLang="en-US" sz="1800" dirty="0">
                <a:solidFill>
                  <a:srgbClr val="332B60"/>
                </a:solidFill>
              </a:rPr>
              <a:t> </a:t>
            </a:r>
            <a:r>
              <a:rPr lang="en-US" altLang="en-US" sz="1800" dirty="0" err="1">
                <a:solidFill>
                  <a:srgbClr val="332B60"/>
                </a:solidFill>
              </a:rPr>
              <a:t>elit</a:t>
            </a:r>
            <a:r>
              <a:rPr lang="en-US" altLang="en-US" sz="1800" dirty="0">
                <a:solidFill>
                  <a:srgbClr val="332B60"/>
                </a:solidFill>
              </a:rPr>
              <a:t> </a:t>
            </a:r>
            <a:r>
              <a:rPr lang="en-US" altLang="en-US" sz="1800" dirty="0" err="1">
                <a:solidFill>
                  <a:srgbClr val="332B60"/>
                </a:solidFill>
              </a:rPr>
              <a:t>vel</a:t>
            </a:r>
            <a:r>
              <a:rPr lang="en-US" altLang="en-US" sz="1800" dirty="0">
                <a:solidFill>
                  <a:srgbClr val="332B60"/>
                </a:solidFill>
              </a:rPr>
              <a:t> </a:t>
            </a:r>
            <a:r>
              <a:rPr lang="en-US" altLang="en-US" sz="1800" dirty="0" err="1">
                <a:solidFill>
                  <a:srgbClr val="332B60"/>
                </a:solidFill>
              </a:rPr>
              <a:t>justo</a:t>
            </a:r>
            <a:r>
              <a:rPr lang="en-US" altLang="en-US" sz="1800" dirty="0">
                <a:solidFill>
                  <a:srgbClr val="332B60"/>
                </a:solidFill>
              </a:rPr>
              <a:t>. </a:t>
            </a:r>
          </a:p>
          <a:p>
            <a:pPr lvl="2">
              <a:buClr>
                <a:srgbClr val="E4067E"/>
              </a:buClr>
              <a:buFont typeface="Wingdings" panose="05000000000000000000" pitchFamily="2" charset="2"/>
              <a:buChar char="§"/>
            </a:pPr>
            <a:r>
              <a:rPr lang="en-US" altLang="en-US" sz="1800" dirty="0" err="1">
                <a:solidFill>
                  <a:srgbClr val="332B60"/>
                </a:solidFill>
              </a:rPr>
              <a:t>Quisque</a:t>
            </a:r>
            <a:r>
              <a:rPr lang="en-US" altLang="en-US" sz="1800" dirty="0">
                <a:solidFill>
                  <a:srgbClr val="332B60"/>
                </a:solidFill>
              </a:rPr>
              <a:t> </a:t>
            </a:r>
            <a:r>
              <a:rPr lang="en-US" altLang="en-US" sz="1800" dirty="0" err="1">
                <a:solidFill>
                  <a:srgbClr val="332B60"/>
                </a:solidFill>
              </a:rPr>
              <a:t>porttitor</a:t>
            </a:r>
            <a:r>
              <a:rPr lang="en-US" altLang="en-US" sz="1800" dirty="0">
                <a:solidFill>
                  <a:srgbClr val="332B60"/>
                </a:solidFill>
              </a:rPr>
              <a:t> </a:t>
            </a:r>
            <a:r>
              <a:rPr lang="en-US" altLang="en-US" sz="1800" dirty="0" err="1">
                <a:solidFill>
                  <a:srgbClr val="332B60"/>
                </a:solidFill>
              </a:rPr>
              <a:t>imperiandiet</a:t>
            </a:r>
            <a:r>
              <a:rPr lang="en-US" altLang="en-US" sz="1800" dirty="0">
                <a:solidFill>
                  <a:srgbClr val="332B60"/>
                </a:solidFill>
              </a:rPr>
              <a:t> qua.</a:t>
            </a:r>
          </a:p>
          <a:p>
            <a:pPr lvl="3">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4">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p>
          <a:p>
            <a:pPr lvl="5">
              <a:buClr>
                <a:srgbClr val="E4067E"/>
              </a:buClr>
              <a:buFont typeface="Wingdings" panose="05000000000000000000" pitchFamily="2" charset="2"/>
              <a:buChar char="§"/>
            </a:pPr>
            <a:r>
              <a:rPr lang="en-US" altLang="en-US" dirty="0" err="1">
                <a:solidFill>
                  <a:srgbClr val="332B60"/>
                </a:solidFill>
              </a:rPr>
              <a:t>Phasellus</a:t>
            </a:r>
            <a:r>
              <a:rPr lang="en-US" altLang="en-US" dirty="0">
                <a:solidFill>
                  <a:srgbClr val="332B60"/>
                </a:solidFill>
              </a:rPr>
              <a:t> </a:t>
            </a:r>
            <a:r>
              <a:rPr lang="en-US" altLang="en-US" dirty="0" err="1">
                <a:solidFill>
                  <a:srgbClr val="332B60"/>
                </a:solidFill>
              </a:rPr>
              <a:t>vel</a:t>
            </a:r>
            <a:r>
              <a:rPr lang="en-US" altLang="en-US" dirty="0">
                <a:solidFill>
                  <a:srgbClr val="332B60"/>
                </a:solidFill>
              </a:rPr>
              <a:t> </a:t>
            </a:r>
            <a:r>
              <a:rPr lang="en-US" altLang="en-US" dirty="0" err="1">
                <a:solidFill>
                  <a:srgbClr val="332B60"/>
                </a:solidFill>
              </a:rPr>
              <a:t>lectus</a:t>
            </a:r>
            <a:r>
              <a:rPr lang="en-US" altLang="en-US" dirty="0">
                <a:solidFill>
                  <a:srgbClr val="332B60"/>
                </a:solidFill>
              </a:rPr>
              <a:t> at </a:t>
            </a:r>
            <a:r>
              <a:rPr lang="en-US" altLang="en-US" dirty="0" err="1">
                <a:solidFill>
                  <a:srgbClr val="332B60"/>
                </a:solidFill>
              </a:rPr>
              <a:t>orci</a:t>
            </a:r>
            <a:r>
              <a:rPr lang="en-US" altLang="en-US" dirty="0">
                <a:solidFill>
                  <a:srgbClr val="332B60"/>
                </a:solidFill>
              </a:rPr>
              <a:t> </a:t>
            </a:r>
            <a:r>
              <a:rPr lang="en-US" altLang="en-US" dirty="0" err="1">
                <a:solidFill>
                  <a:srgbClr val="332B60"/>
                </a:solidFill>
              </a:rPr>
              <a:t>ornare</a:t>
            </a:r>
            <a:r>
              <a:rPr lang="en-US" altLang="en-US" dirty="0">
                <a:solidFill>
                  <a:srgbClr val="332B60"/>
                </a:solidFill>
              </a:rPr>
              <a:t> </a:t>
            </a:r>
            <a:r>
              <a:rPr lang="en-US" altLang="en-US" dirty="0" err="1">
                <a:solidFill>
                  <a:srgbClr val="332B60"/>
                </a:solidFill>
              </a:rPr>
              <a:t>ultrices</a:t>
            </a:r>
            <a:r>
              <a:rPr lang="en-US" altLang="en-US" dirty="0">
                <a:solidFill>
                  <a:srgbClr val="332B60"/>
                </a:solidFill>
              </a:rPr>
              <a:t>. Viva </a:t>
            </a:r>
            <a:r>
              <a:rPr lang="en-US" altLang="en-US" dirty="0" err="1">
                <a:solidFill>
                  <a:srgbClr val="332B60"/>
                </a:solidFill>
              </a:rPr>
              <a:t>etmus</a:t>
            </a:r>
            <a:r>
              <a:rPr lang="en-US" altLang="en-US" dirty="0">
                <a:solidFill>
                  <a:srgbClr val="332B60"/>
                </a:solidFill>
              </a:rPr>
              <a:t> </a:t>
            </a:r>
            <a:r>
              <a:rPr lang="en-US" altLang="en-US" dirty="0" err="1">
                <a:solidFill>
                  <a:srgbClr val="332B60"/>
                </a:solidFill>
              </a:rPr>
              <a:t>justo</a:t>
            </a:r>
            <a:r>
              <a:rPr lang="en-US" altLang="en-US" dirty="0">
                <a:solidFill>
                  <a:srgbClr val="332B60"/>
                </a:solidFill>
              </a:rPr>
              <a:t> </a:t>
            </a:r>
            <a:r>
              <a:rPr lang="en-US" altLang="en-US" dirty="0" err="1">
                <a:solidFill>
                  <a:srgbClr val="332B60"/>
                </a:solidFill>
              </a:rPr>
              <a:t>est</a:t>
            </a:r>
            <a:r>
              <a:rPr lang="en-US" altLang="en-US" dirty="0">
                <a:solidFill>
                  <a:srgbClr val="332B60"/>
                </a:solidFill>
              </a:rPr>
              <a:t>, </a:t>
            </a:r>
            <a:r>
              <a:rPr lang="en-US" altLang="en-US" dirty="0" err="1">
                <a:solidFill>
                  <a:srgbClr val="332B60"/>
                </a:solidFill>
              </a:rPr>
              <a:t>vulputate</a:t>
            </a:r>
            <a:r>
              <a:rPr lang="en-US" altLang="en-US" dirty="0">
                <a:solidFill>
                  <a:srgbClr val="332B60"/>
                </a:solidFill>
              </a:rPr>
              <a:t> </a:t>
            </a:r>
            <a:r>
              <a:rPr lang="en-US" altLang="en-US" dirty="0" err="1">
                <a:solidFill>
                  <a:srgbClr val="332B60"/>
                </a:solidFill>
              </a:rPr>
              <a:t>eu</a:t>
            </a:r>
            <a:r>
              <a:rPr lang="et-EE" altLang="en-US" dirty="0">
                <a:solidFill>
                  <a:srgbClr val="332B60"/>
                </a:solidFill>
              </a:rPr>
              <a:t>.</a:t>
            </a:r>
            <a:endParaRPr lang="en-US" altLang="en-US" dirty="0">
              <a:solidFill>
                <a:srgbClr val="332B60"/>
              </a:solidFill>
            </a:endParaRPr>
          </a:p>
          <a:p>
            <a:pPr>
              <a:buClr>
                <a:srgbClr val="E4067E"/>
              </a:buClr>
            </a:pPr>
            <a:r>
              <a:rPr lang="et-EE" altLang="en-US" sz="1800" dirty="0">
                <a:solidFill>
                  <a:srgbClr val="332B60"/>
                </a:solidFill>
                <a:latin typeface="+mn-lt"/>
              </a:rPr>
              <a:t>B</a:t>
            </a:r>
            <a:r>
              <a:rPr lang="en-US" altLang="en-US" sz="1800" dirty="0" err="1">
                <a:solidFill>
                  <a:srgbClr val="332B60"/>
                </a:solidFill>
                <a:latin typeface="+mn-lt"/>
              </a:rPr>
              <a:t>ibendum</a:t>
            </a:r>
            <a:r>
              <a:rPr lang="en-US" altLang="en-US" sz="1800" dirty="0">
                <a:solidFill>
                  <a:srgbClr val="332B60"/>
                </a:solidFill>
                <a:latin typeface="+mn-lt"/>
              </a:rPr>
              <a:t> </a:t>
            </a:r>
            <a:r>
              <a:rPr lang="en-US" altLang="en-US" sz="1800" dirty="0" err="1">
                <a:solidFill>
                  <a:srgbClr val="332B60"/>
                </a:solidFill>
                <a:latin typeface="+mn-lt"/>
              </a:rPr>
              <a:t>hendrerit</a:t>
            </a:r>
            <a:r>
              <a:rPr lang="en-US" altLang="en-US" sz="1800" dirty="0">
                <a:solidFill>
                  <a:srgbClr val="332B60"/>
                </a:solidFill>
                <a:latin typeface="+mn-lt"/>
              </a:rPr>
              <a:t>, </a:t>
            </a:r>
            <a:r>
              <a:rPr lang="en-US" altLang="en-US" sz="1800" dirty="0" err="1">
                <a:solidFill>
                  <a:srgbClr val="332B60"/>
                </a:solidFill>
                <a:latin typeface="+mn-lt"/>
              </a:rPr>
              <a:t>rutrum</a:t>
            </a:r>
            <a:r>
              <a:rPr lang="en-US" altLang="en-US" sz="1800" dirty="0">
                <a:solidFill>
                  <a:srgbClr val="332B60"/>
                </a:solidFill>
                <a:latin typeface="+mn-lt"/>
              </a:rPr>
              <a:t> </a:t>
            </a:r>
            <a:r>
              <a:rPr lang="en-US" altLang="en-US" sz="1800" dirty="0" err="1">
                <a:solidFill>
                  <a:srgbClr val="332B60"/>
                </a:solidFill>
                <a:latin typeface="+mn-lt"/>
              </a:rPr>
              <a:t>ut</a:t>
            </a:r>
            <a:r>
              <a:rPr lang="en-US" altLang="en-US" sz="1800" dirty="0">
                <a:solidFill>
                  <a:srgbClr val="332B60"/>
                </a:solidFill>
                <a:latin typeface="+mn-lt"/>
              </a:rPr>
              <a:t>, </a:t>
            </a:r>
            <a:r>
              <a:rPr lang="en-US" altLang="en-US" sz="1800" dirty="0" err="1">
                <a:solidFill>
                  <a:srgbClr val="332B60"/>
                </a:solidFill>
                <a:latin typeface="+mn-lt"/>
              </a:rPr>
              <a:t>turpis</a:t>
            </a:r>
            <a:r>
              <a:rPr lang="en-US" altLang="en-US" sz="1800" dirty="0">
                <a:solidFill>
                  <a:srgbClr val="332B60"/>
                </a:solidFill>
                <a:latin typeface="+mn-lt"/>
              </a:rPr>
              <a:t>. </a:t>
            </a:r>
            <a:r>
              <a:rPr lang="en-US" altLang="en-US" sz="1800" dirty="0" err="1">
                <a:solidFill>
                  <a:srgbClr val="332B60"/>
                </a:solidFill>
                <a:latin typeface="+mn-lt"/>
              </a:rPr>
              <a:t>Sed</a:t>
            </a:r>
            <a:r>
              <a:rPr lang="en-US" altLang="en-US" sz="1800" dirty="0">
                <a:solidFill>
                  <a:srgbClr val="332B60"/>
                </a:solidFill>
                <a:latin typeface="+mn-lt"/>
              </a:rPr>
              <a:t> </a:t>
            </a:r>
            <a:r>
              <a:rPr lang="en-US" altLang="en-US" sz="1800" dirty="0" err="1">
                <a:solidFill>
                  <a:srgbClr val="332B60"/>
                </a:solidFill>
                <a:latin typeface="+mn-lt"/>
              </a:rPr>
              <a:t>velit</a:t>
            </a:r>
            <a:r>
              <a:rPr lang="en-US" altLang="en-US" sz="1800" dirty="0">
                <a:solidFill>
                  <a:srgbClr val="332B60"/>
                </a:solidFill>
                <a:latin typeface="+mn-lt"/>
              </a:rPr>
              <a:t>. </a:t>
            </a:r>
          </a:p>
          <a:p>
            <a:pPr lvl="1">
              <a:buClr>
                <a:srgbClr val="E4067E"/>
              </a:buClr>
              <a:buFont typeface="Wingdings" panose="05000000000000000000" pitchFamily="2" charset="2"/>
              <a:buChar char="§"/>
            </a:pPr>
            <a:r>
              <a:rPr lang="en-US" altLang="en-US" sz="1800" dirty="0" err="1">
                <a:solidFill>
                  <a:srgbClr val="332B60"/>
                </a:solidFill>
              </a:rPr>
              <a:t>Sed</a:t>
            </a:r>
            <a:r>
              <a:rPr lang="en-US" altLang="en-US" sz="1800" dirty="0">
                <a:solidFill>
                  <a:srgbClr val="332B60"/>
                </a:solidFill>
              </a:rPr>
              <a:t> semper </a:t>
            </a:r>
            <a:r>
              <a:rPr lang="en-US" altLang="en-US" sz="1800" dirty="0" err="1">
                <a:solidFill>
                  <a:srgbClr val="332B60"/>
                </a:solidFill>
              </a:rPr>
              <a:t>augue</a:t>
            </a:r>
            <a:r>
              <a:rPr lang="en-US" altLang="en-US" sz="1800" dirty="0">
                <a:solidFill>
                  <a:srgbClr val="332B60"/>
                </a:solidFill>
              </a:rPr>
              <a:t>.</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dirty="0"/>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endParaRPr lang="et-EE" dirty="0"/>
          </a:p>
          <a:p>
            <a:pPr lvl="2"/>
            <a:endParaRPr lang="et-EE" dirty="0"/>
          </a:p>
          <a:p>
            <a:pPr lvl="0"/>
            <a:endParaRPr lang="et-EE" dirty="0"/>
          </a:p>
        </p:txBody>
      </p:sp>
      <p:sp>
        <p:nvSpPr>
          <p:cNvPr id="4"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5" name="Straight Connector 4"/>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767682"/>
      </p:ext>
    </p:extLst>
  </p:cSld>
  <p:clrMapOvr>
    <a:masterClrMapping/>
  </p:clrMapOvr>
  <p:extLst>
    <p:ext uri="{DCECCB84-F9BA-43D5-87BE-67443E8EF086}">
      <p15:sldGuideLst xmlns:p15="http://schemas.microsoft.com/office/powerpoint/2012/main">
        <p15:guide id="2" orient="horz" pos="1026" userDrawn="1">
          <p15:clr>
            <a:srgbClr val="FBAE40"/>
          </p15:clr>
        </p15:guide>
        <p15:guide id="3" pos="1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ja graafik">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5" y="549275"/>
            <a:ext cx="10494517" cy="80277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500"/>
            </a:lvl2pPr>
          </a:lstStyle>
          <a:p>
            <a:pPr lvl="0"/>
            <a:r>
              <a:rPr lang="et-EE" dirty="0"/>
              <a:t>Redigeeri juhtslaidi</a:t>
            </a:r>
          </a:p>
          <a:p>
            <a:pPr lvl="0"/>
            <a:r>
              <a:rPr lang="et-EE" dirty="0"/>
              <a:t>Vajadusel kahel real</a:t>
            </a:r>
            <a:endParaRPr lang="en-US" dirty="0"/>
          </a:p>
        </p:txBody>
      </p:sp>
      <p:sp>
        <p:nvSpPr>
          <p:cNvPr id="14" name="Chart Placeholder 13"/>
          <p:cNvSpPr>
            <a:spLocks noGrp="1"/>
          </p:cNvSpPr>
          <p:nvPr>
            <p:ph type="chart" sz="quarter" idx="15"/>
          </p:nvPr>
        </p:nvSpPr>
        <p:spPr>
          <a:xfrm>
            <a:off x="2183498" y="3244275"/>
            <a:ext cx="8790444" cy="2530883"/>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Diagrammi lisamiseks klõpsake ikooni</a:t>
            </a:r>
            <a:endParaRPr lang="en-US" noProof="0" dirty="0"/>
          </a:p>
        </p:txBody>
      </p:sp>
      <p:sp>
        <p:nvSpPr>
          <p:cNvPr id="16" name="Text Placeholder 15"/>
          <p:cNvSpPr>
            <a:spLocks noGrp="1"/>
          </p:cNvSpPr>
          <p:nvPr>
            <p:ph type="body" sz="quarter" idx="16"/>
          </p:nvPr>
        </p:nvSpPr>
        <p:spPr>
          <a:xfrm>
            <a:off x="2171700" y="2144993"/>
            <a:ext cx="8790444" cy="901807"/>
          </a:xfrm>
          <a:prstGeom prst="rect">
            <a:avLst/>
          </a:prstGeom>
        </p:spPr>
        <p:txBody>
          <a:bodyPr lIns="0" tIns="0" rIns="0" bIns="0"/>
          <a:lstStyle>
            <a:lvl1pPr marL="228600" indent="-228600">
              <a:buClr>
                <a:srgbClr val="E4067E"/>
              </a:buClr>
              <a:buFont typeface="Wingdings" panose="05000000000000000000" pitchFamily="2" charset="2"/>
              <a:buChar char="§"/>
              <a:defRPr sz="1800" baseline="0">
                <a:solidFill>
                  <a:srgbClr val="332B60"/>
                </a:solidFill>
                <a:latin typeface="Verdana" charset="0"/>
              </a:defRPr>
            </a:lvl1pPr>
            <a:lvl2pPr marL="742950" indent="-285750">
              <a:buClr>
                <a:srgbClr val="E4067E"/>
              </a:buClr>
              <a:buFont typeface="Wingdings" panose="05000000000000000000" pitchFamily="2" charset="2"/>
              <a:buChar char="§"/>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371600" indent="0">
              <a:buFont typeface="Verdana" panose="020B0604030504040204" pitchFamily="34" charset="0"/>
              <a:buNone/>
              <a:defRPr/>
            </a:lvl4pPr>
          </a:lstStyle>
          <a:p>
            <a:pPr lvl="0"/>
            <a:r>
              <a:rPr lang="et-EE" dirty="0"/>
              <a:t>Redigeeri juhtslaidi tekstilaade</a:t>
            </a:r>
          </a:p>
          <a:p>
            <a:pPr lvl="1"/>
            <a:r>
              <a:rPr lang="et-EE" dirty="0"/>
              <a:t>Redigeeri teksti</a:t>
            </a:r>
          </a:p>
          <a:p>
            <a:pPr lvl="2"/>
            <a:r>
              <a:rPr lang="et-EE" dirty="0"/>
              <a:t>Redigeeri teksti</a:t>
            </a:r>
          </a:p>
          <a:p>
            <a:pPr lvl="2"/>
            <a:endParaRPr lang="et-EE" dirty="0"/>
          </a:p>
        </p:txBody>
      </p:sp>
      <p:sp>
        <p:nvSpPr>
          <p:cNvPr id="7" name="Text Placeholder 11"/>
          <p:cNvSpPr>
            <a:spLocks noGrp="1"/>
          </p:cNvSpPr>
          <p:nvPr>
            <p:ph type="body" sz="quarter" idx="18"/>
          </p:nvPr>
        </p:nvSpPr>
        <p:spPr>
          <a:xfrm>
            <a:off x="2171700" y="1628776"/>
            <a:ext cx="8790444" cy="413669"/>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sz="1800" baseline="0">
                <a:solidFill>
                  <a:srgbClr val="332B60"/>
                </a:solidFill>
                <a:latin typeface="Verdana" charset="0"/>
              </a:defRPr>
            </a:lvl1pPr>
          </a:lstStyle>
          <a:p>
            <a:pPr lvl="0"/>
            <a:r>
              <a:rPr lang="et-EE" dirty="0"/>
              <a:t>Redigeeri juhtslaidi tekstilaade</a:t>
            </a:r>
          </a:p>
        </p:txBody>
      </p:sp>
      <p:sp>
        <p:nvSpPr>
          <p:cNvPr id="6"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8" name="Straight Connector 7"/>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421693"/>
      </p:ext>
    </p:extLst>
  </p:cSld>
  <p:clrMapOvr>
    <a:masterClrMapping/>
  </p:clrMapOvr>
  <p:extLst>
    <p:ext uri="{DCECCB84-F9BA-43D5-87BE-67443E8EF086}">
      <p15:sldGuideLst xmlns:p15="http://schemas.microsoft.com/office/powerpoint/2012/main">
        <p15:guide id="2" orient="horz" pos="1026" userDrawn="1">
          <p15:clr>
            <a:srgbClr val="FBAE40"/>
          </p15:clr>
        </p15:guide>
        <p15:guide id="3" orient="horz" pos="39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lt">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479424" y="549275"/>
            <a:ext cx="10656887" cy="810887"/>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12" name="Text Placeholder 11"/>
          <p:cNvSpPr>
            <a:spLocks noGrp="1"/>
          </p:cNvSpPr>
          <p:nvPr>
            <p:ph type="body" sz="quarter" idx="14"/>
          </p:nvPr>
        </p:nvSpPr>
        <p:spPr>
          <a:xfrm>
            <a:off x="2171700" y="1628776"/>
            <a:ext cx="8964612" cy="388032"/>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3" name="Picture Placeholder 2"/>
          <p:cNvSpPr>
            <a:spLocks noGrp="1"/>
          </p:cNvSpPr>
          <p:nvPr>
            <p:ph type="pic" sz="quarter" idx="16"/>
          </p:nvPr>
        </p:nvSpPr>
        <p:spPr>
          <a:xfrm>
            <a:off x="2171700" y="2196270"/>
            <a:ext cx="8964613" cy="3572706"/>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latin typeface="+mn-lt"/>
              </a:defRPr>
            </a:lvl1pPr>
          </a:lstStyle>
          <a:p>
            <a:pPr lvl="0"/>
            <a:r>
              <a:rPr lang="et-EE" noProof="0" dirty="0"/>
              <a:t>Pildi lisamiseks klõpsake ikooni</a:t>
            </a:r>
            <a:endParaRPr lang="en-US" noProof="0" dirty="0"/>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6" name="Straight Connector 5"/>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592993"/>
      </p:ext>
    </p:extLst>
  </p:cSld>
  <p:clrMapOvr>
    <a:masterClrMapping/>
  </p:clrMapOvr>
  <p:extLst>
    <p:ext uri="{DCECCB84-F9BA-43D5-87BE-67443E8EF086}">
      <p15:sldGuideLst xmlns:p15="http://schemas.microsoft.com/office/powerpoint/2012/main">
        <p15:guide id="2" orient="horz" pos="3997" userDrawn="1">
          <p15:clr>
            <a:srgbClr val="FBAE40"/>
          </p15:clr>
        </p15:guide>
        <p15:guide id="3" orient="horz" pos="102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ja graafik 2">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479427" y="549275"/>
            <a:ext cx="6109380"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12" name="Chart Placeholder 13"/>
          <p:cNvSpPr>
            <a:spLocks noGrp="1"/>
          </p:cNvSpPr>
          <p:nvPr>
            <p:ph type="chart" sz="quarter" idx="15"/>
          </p:nvPr>
        </p:nvSpPr>
        <p:spPr>
          <a:xfrm>
            <a:off x="6888163" y="549276"/>
            <a:ext cx="4248151" cy="5219700"/>
          </a:xfrm>
          <a:prstGeom prst="rect">
            <a:avLst/>
          </a:prstGeom>
        </p:spPr>
        <p:txBody>
          <a:bodyPr/>
          <a:lstStyle>
            <a:lvl1pPr marL="228600" indent="-228600">
              <a:buClr>
                <a:schemeClr val="accent1"/>
              </a:buClr>
              <a:buFont typeface="Wingdings" panose="05000000000000000000" pitchFamily="2" charset="2"/>
              <a:buNone/>
              <a:defRPr sz="1800">
                <a:solidFill>
                  <a:schemeClr val="tx1"/>
                </a:solidFill>
                <a:latin typeface="+mn-lt"/>
              </a:defRPr>
            </a:lvl1pPr>
          </a:lstStyle>
          <a:p>
            <a:pPr lvl="0"/>
            <a:r>
              <a:rPr lang="et-EE" noProof="0" dirty="0"/>
              <a:t>Diagrammi lisamiseks klõpsake ikooni</a:t>
            </a:r>
            <a:endParaRPr lang="en-US" noProof="0" dirty="0"/>
          </a:p>
        </p:txBody>
      </p:sp>
      <p:sp>
        <p:nvSpPr>
          <p:cNvPr id="17" name="Text Placeholder 11"/>
          <p:cNvSpPr>
            <a:spLocks noGrp="1"/>
          </p:cNvSpPr>
          <p:nvPr>
            <p:ph type="body" sz="quarter" idx="16" hasCustomPrompt="1"/>
          </p:nvPr>
        </p:nvSpPr>
        <p:spPr>
          <a:xfrm>
            <a:off x="2171700" y="1628776"/>
            <a:ext cx="4351731" cy="4140199"/>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None/>
              <a:tabLst/>
              <a:defRPr sz="1800" baseline="0">
                <a:solidFill>
                  <a:schemeClr val="tx1"/>
                </a:solidFill>
                <a:latin typeface="Times New Roman" pitchFamily="18" charset="0"/>
                <a:cs typeface="Times New Roman" pitchFamily="18" charset="0"/>
              </a:defRPr>
            </a:lvl1pPr>
            <a:lvl2pPr marL="685800" indent="-228600">
              <a:buClr>
                <a:srgbClr val="E4067E"/>
              </a:buClr>
              <a:buFont typeface="Wingdings" panose="05000000000000000000" pitchFamily="2" charset="2"/>
              <a:buNone/>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6002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4pPr>
            <a:lvl5pPr marL="20574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n-US" dirty="0" err="1"/>
              <a:t>Gggggggg</a:t>
            </a:r>
            <a:endParaRPr lang="en-US" dirty="0"/>
          </a:p>
          <a:p>
            <a:pPr lvl="0"/>
            <a:r>
              <a:rPr lang="en-US" dirty="0" err="1"/>
              <a:t>jjj</a:t>
            </a:r>
            <a:endParaRPr lang="et-EE" dirty="0"/>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6" name="Straight Connector 5"/>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222815"/>
      </p:ext>
    </p:extLst>
  </p:cSld>
  <p:clrMapOvr>
    <a:masterClrMapping/>
  </p:clrMapOvr>
  <p:extLst>
    <p:ext uri="{DCECCB84-F9BA-43D5-87BE-67443E8EF086}">
      <p15:sldGuideLst xmlns:p15="http://schemas.microsoft.com/office/powerpoint/2012/main">
        <p15:guide id="1" pos="433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ja pilt">
    <p:spTree>
      <p:nvGrpSpPr>
        <p:cNvPr id="1" name=""/>
        <p:cNvGrpSpPr/>
        <p:nvPr/>
      </p:nvGrpSpPr>
      <p:grpSpPr>
        <a:xfrm>
          <a:off x="0" y="0"/>
          <a:ext cx="0" cy="0"/>
          <a:chOff x="0" y="0"/>
          <a:chExt cx="0" cy="0"/>
        </a:xfrm>
      </p:grpSpPr>
      <p:sp>
        <p:nvSpPr>
          <p:cNvPr id="12" name="Text Placeholder 9"/>
          <p:cNvSpPr>
            <a:spLocks noGrp="1"/>
          </p:cNvSpPr>
          <p:nvPr>
            <p:ph type="body" sz="quarter" idx="13" hasCustomPrompt="1"/>
          </p:nvPr>
        </p:nvSpPr>
        <p:spPr>
          <a:xfrm>
            <a:off x="479425" y="549275"/>
            <a:ext cx="6044006"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200" b="1" i="0"/>
            </a:lvl2pPr>
          </a:lstStyle>
          <a:p>
            <a:pPr lvl="0"/>
            <a:r>
              <a:rPr lang="et-EE" dirty="0"/>
              <a:t>Redigeeri juhtslaidi</a:t>
            </a:r>
          </a:p>
          <a:p>
            <a:pPr lvl="0"/>
            <a:r>
              <a:rPr lang="et-EE" dirty="0"/>
              <a:t>Vajadusel kahel real</a:t>
            </a:r>
            <a:endParaRPr lang="en-US" dirty="0"/>
          </a:p>
        </p:txBody>
      </p:sp>
      <p:sp>
        <p:nvSpPr>
          <p:cNvPr id="20" name="Picture Placeholder 19"/>
          <p:cNvSpPr>
            <a:spLocks noGrp="1"/>
          </p:cNvSpPr>
          <p:nvPr>
            <p:ph type="pic" sz="quarter" idx="17"/>
          </p:nvPr>
        </p:nvSpPr>
        <p:spPr>
          <a:xfrm>
            <a:off x="6888163" y="549276"/>
            <a:ext cx="4248151" cy="52197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6" name="Straight Connector 5"/>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11"/>
          <p:cNvSpPr>
            <a:spLocks noGrp="1"/>
          </p:cNvSpPr>
          <p:nvPr>
            <p:ph type="body" sz="quarter" idx="16" hasCustomPrompt="1"/>
          </p:nvPr>
        </p:nvSpPr>
        <p:spPr>
          <a:xfrm>
            <a:off x="2171700" y="1628776"/>
            <a:ext cx="4351731" cy="4140199"/>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Char char="§"/>
              <a:tabLst/>
              <a:defRPr sz="1800" baseline="0">
                <a:solidFill>
                  <a:srgbClr val="332B60"/>
                </a:solidFill>
                <a:latin typeface="Verdana" charset="0"/>
              </a:defRPr>
            </a:lvl1pPr>
            <a:lvl2pPr marL="685800" indent="-228600">
              <a:buClr>
                <a:srgbClr val="E4067E"/>
              </a:buClr>
              <a:buFont typeface="Wingdings" panose="05000000000000000000" pitchFamily="2" charset="2"/>
              <a:buChar char="§"/>
              <a:defRPr sz="1800">
                <a:solidFill>
                  <a:srgbClr val="332B60"/>
                </a:solidFill>
              </a:defRPr>
            </a:lvl2pPr>
            <a:lvl3pPr marL="1143000" indent="-228600">
              <a:buClr>
                <a:srgbClr val="E4067E"/>
              </a:buClr>
              <a:buFont typeface="Wingdings" panose="05000000000000000000" pitchFamily="2" charset="2"/>
              <a:buChar char="§"/>
              <a:defRPr sz="1800">
                <a:solidFill>
                  <a:srgbClr val="332B60"/>
                </a:solidFill>
              </a:defRPr>
            </a:lvl3pPr>
            <a:lvl4pPr marL="16002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4pPr>
            <a:lvl5pPr marL="20574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5pPr>
            <a:lvl6pPr marL="25146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6pPr>
            <a:lvl7pPr marL="2971800" marR="0"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sz="1800">
                <a:solidFill>
                  <a:srgbClr val="332B60"/>
                </a:solidFill>
              </a:defRPr>
            </a:lvl7pPr>
          </a:lstStyle>
          <a:p>
            <a:pPr lvl="0"/>
            <a:r>
              <a:rPr lang="et-EE" dirty="0"/>
              <a:t>Redigeeri juhtslaidi tekstilaade</a:t>
            </a:r>
          </a:p>
          <a:p>
            <a:pPr lvl="1"/>
            <a:r>
              <a:rPr lang="et-EE" dirty="0"/>
              <a:t>Redigeeri teksti</a:t>
            </a:r>
          </a:p>
          <a:p>
            <a:pPr lvl="2"/>
            <a:r>
              <a:rPr lang="et-EE" dirty="0"/>
              <a:t>Redigeeri teksti</a:t>
            </a:r>
          </a:p>
          <a:p>
            <a:pPr marL="1600200" marR="0" lvl="3"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057400" marR="0" lvl="4"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514600" marR="0" lvl="5"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a:t>
            </a:r>
          </a:p>
          <a:p>
            <a:pPr marL="2971800" marR="0" lvl="6" indent="-285750" algn="l" defTabSz="914400" rtl="0" eaLnBrk="1" fontAlgn="base" latinLnBrk="0" hangingPunct="1">
              <a:lnSpc>
                <a:spcPct val="90000"/>
              </a:lnSpc>
              <a:spcBef>
                <a:spcPts val="500"/>
              </a:spcBef>
              <a:spcAft>
                <a:spcPct val="0"/>
              </a:spcAft>
              <a:buClr>
                <a:srgbClr val="E4067E"/>
              </a:buClr>
              <a:buSzTx/>
              <a:buFont typeface="Wingdings" panose="05000000000000000000" pitchFamily="2" charset="2"/>
              <a:buChar char="§"/>
              <a:tabLst/>
              <a:defRPr/>
            </a:pPr>
            <a:r>
              <a:rPr lang="et-EE" dirty="0"/>
              <a:t>Redigeeri teksti </a:t>
            </a:r>
          </a:p>
        </p:txBody>
      </p:sp>
    </p:spTree>
    <p:extLst>
      <p:ext uri="{BB962C8B-B14F-4D97-AF65-F5344CB8AC3E}">
        <p14:creationId xmlns:p14="http://schemas.microsoft.com/office/powerpoint/2010/main" val="239501077"/>
      </p:ext>
    </p:extLst>
  </p:cSld>
  <p:clrMapOvr>
    <a:masterClrMapping/>
  </p:clrMapOvr>
  <p:extLst>
    <p:ext uri="{DCECCB84-F9BA-43D5-87BE-67443E8EF086}">
      <p15:sldGuideLst xmlns:p15="http://schemas.microsoft.com/office/powerpoint/2012/main">
        <p15:guide id="1" pos="433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graafikut">
    <p:spTree>
      <p:nvGrpSpPr>
        <p:cNvPr id="1" name=""/>
        <p:cNvGrpSpPr/>
        <p:nvPr/>
      </p:nvGrpSpPr>
      <p:grpSpPr>
        <a:xfrm>
          <a:off x="0" y="0"/>
          <a:ext cx="0" cy="0"/>
          <a:chOff x="0" y="0"/>
          <a:chExt cx="0" cy="0"/>
        </a:xfrm>
      </p:grpSpPr>
      <p:sp>
        <p:nvSpPr>
          <p:cNvPr id="14" name="Text Placeholder 11"/>
          <p:cNvSpPr>
            <a:spLocks noGrp="1"/>
          </p:cNvSpPr>
          <p:nvPr>
            <p:ph type="body" sz="quarter" idx="17" hasCustomPrompt="1"/>
          </p:nvPr>
        </p:nvSpPr>
        <p:spPr>
          <a:xfrm>
            <a:off x="2171700" y="5204389"/>
            <a:ext cx="4351731" cy="570769"/>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8" name="Text Placeholder 9"/>
          <p:cNvSpPr>
            <a:spLocks noGrp="1"/>
          </p:cNvSpPr>
          <p:nvPr>
            <p:ph type="body" sz="quarter" idx="13" hasCustomPrompt="1"/>
          </p:nvPr>
        </p:nvSpPr>
        <p:spPr>
          <a:xfrm>
            <a:off x="479425" y="558471"/>
            <a:ext cx="10656888" cy="75522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stStyle>
          <a:p>
            <a:pPr lvl="0"/>
            <a:r>
              <a:rPr lang="et-EE" dirty="0"/>
              <a:t>Redigeeri juhtslaidi</a:t>
            </a:r>
          </a:p>
          <a:p>
            <a:pPr lvl="0"/>
            <a:r>
              <a:rPr lang="et-EE" dirty="0"/>
              <a:t>Vajadusel kahel real</a:t>
            </a:r>
            <a:endParaRPr lang="en-US" dirty="0"/>
          </a:p>
        </p:txBody>
      </p:sp>
      <p:sp>
        <p:nvSpPr>
          <p:cNvPr id="20" name="Text Placeholder 11"/>
          <p:cNvSpPr>
            <a:spLocks noGrp="1"/>
          </p:cNvSpPr>
          <p:nvPr>
            <p:ph type="body" sz="quarter" idx="21"/>
          </p:nvPr>
        </p:nvSpPr>
        <p:spPr>
          <a:xfrm>
            <a:off x="6888164" y="5204389"/>
            <a:ext cx="4248542" cy="570769"/>
          </a:xfrm>
          <a:prstGeom prst="rect">
            <a:avLst/>
          </a:prstGeom>
        </p:spPr>
        <p:txBody>
          <a:bodyPr lIns="0" tIns="0" rIns="0" bIns="0"/>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aseline="0">
                <a:solidFill>
                  <a:srgbClr val="332B60"/>
                </a:solidFill>
                <a:latin typeface="Verdana" charset="0"/>
              </a:defRPr>
            </a:lvl1pPr>
          </a:lstStyle>
          <a:p>
            <a:pPr lvl="0"/>
            <a:r>
              <a:rPr lang="et-EE" dirty="0"/>
              <a:t>Redigeeri juhtslaidi tekstilaade</a:t>
            </a:r>
          </a:p>
        </p:txBody>
      </p:sp>
      <p:sp>
        <p:nvSpPr>
          <p:cNvPr id="3" name="Chart Placeholder 2"/>
          <p:cNvSpPr>
            <a:spLocks noGrp="1"/>
          </p:cNvSpPr>
          <p:nvPr>
            <p:ph type="chart" sz="quarter" idx="22"/>
          </p:nvPr>
        </p:nvSpPr>
        <p:spPr>
          <a:xfrm>
            <a:off x="2171701" y="1628776"/>
            <a:ext cx="4351338" cy="333633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Diagrammi lisamiseks klõpsake ikooni</a:t>
            </a:r>
            <a:endParaRPr lang="en-US" noProof="0" dirty="0"/>
          </a:p>
        </p:txBody>
      </p:sp>
      <p:sp>
        <p:nvSpPr>
          <p:cNvPr id="5" name="Chart Placeholder 4"/>
          <p:cNvSpPr>
            <a:spLocks noGrp="1"/>
          </p:cNvSpPr>
          <p:nvPr>
            <p:ph type="chart" sz="quarter" idx="23" hasCustomPrompt="1"/>
          </p:nvPr>
        </p:nvSpPr>
        <p:spPr>
          <a:xfrm>
            <a:off x="6888163" y="1628775"/>
            <a:ext cx="4248150" cy="3336331"/>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Diagrammi lisamiseks klõpsake ikooni</a:t>
            </a:r>
            <a:endParaRPr lang="en-US" noProof="0" dirty="0"/>
          </a:p>
        </p:txBody>
      </p:sp>
      <p:sp>
        <p:nvSpPr>
          <p:cNvPr id="7"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9"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55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lm pilti">
    <p:spTree>
      <p:nvGrpSpPr>
        <p:cNvPr id="1" name=""/>
        <p:cNvGrpSpPr/>
        <p:nvPr/>
      </p:nvGrpSpPr>
      <p:grpSpPr>
        <a:xfrm>
          <a:off x="0" y="0"/>
          <a:ext cx="0" cy="0"/>
          <a:chOff x="0" y="0"/>
          <a:chExt cx="0" cy="0"/>
        </a:xfrm>
      </p:grpSpPr>
      <p:sp>
        <p:nvSpPr>
          <p:cNvPr id="7" name="Picture Placeholder 19"/>
          <p:cNvSpPr>
            <a:spLocks noGrp="1"/>
          </p:cNvSpPr>
          <p:nvPr>
            <p:ph type="pic" sz="quarter" idx="17"/>
          </p:nvPr>
        </p:nvSpPr>
        <p:spPr>
          <a:xfrm>
            <a:off x="2171700" y="549276"/>
            <a:ext cx="5109317" cy="5219700"/>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10" name="Picture Placeholder 19"/>
          <p:cNvSpPr>
            <a:spLocks noGrp="1"/>
          </p:cNvSpPr>
          <p:nvPr>
            <p:ph type="pic" sz="quarter" idx="19"/>
          </p:nvPr>
        </p:nvSpPr>
        <p:spPr>
          <a:xfrm>
            <a:off x="7511753" y="3459344"/>
            <a:ext cx="3624561" cy="2309631"/>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11" name="Picture Placeholder 19"/>
          <p:cNvSpPr>
            <a:spLocks noGrp="1"/>
          </p:cNvSpPr>
          <p:nvPr>
            <p:ph type="pic" sz="quarter" idx="20"/>
          </p:nvPr>
        </p:nvSpPr>
        <p:spPr>
          <a:xfrm>
            <a:off x="7511753" y="549275"/>
            <a:ext cx="3624561" cy="2709564"/>
          </a:xfrm>
          <a:prstGeom prst="rect">
            <a:avLst/>
          </a:prstGeom>
        </p:spPr>
        <p:txBody>
          <a:bodyPr/>
          <a:lstStyle>
            <a:lvl1pPr marL="228600" indent="-228600">
              <a:buClr>
                <a:schemeClr val="accent1"/>
              </a:buClr>
              <a:buFont typeface="Wingdings" panose="05000000000000000000" pitchFamily="2" charset="2"/>
              <a:buChar char="§"/>
              <a:defRPr sz="1800">
                <a:solidFill>
                  <a:srgbClr val="332B60"/>
                </a:solidFill>
              </a:defRPr>
            </a:lvl1pPr>
          </a:lstStyle>
          <a:p>
            <a:pPr lvl="0"/>
            <a:r>
              <a:rPr lang="et-EE" noProof="0" dirty="0"/>
              <a:t>Pildi lisamiseks klõpsake ikooni</a:t>
            </a:r>
            <a:endParaRPr lang="en-US" noProof="0" dirty="0"/>
          </a:p>
        </p:txBody>
      </p:sp>
      <p:sp>
        <p:nvSpPr>
          <p:cNvPr id="5"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6"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787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479425" y="551545"/>
            <a:ext cx="10656888" cy="836666"/>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cap="all" baseline="0">
                <a:solidFill>
                  <a:srgbClr val="332B60"/>
                </a:solidFill>
                <a:latin typeface="Verdana" charset="0"/>
              </a:defRPr>
            </a:lvl1pPr>
            <a:lvl2pPr>
              <a:defRPr sz="2500" b="1" i="0"/>
            </a:lvl2pPr>
          </a:lstStyle>
          <a:p>
            <a:pPr lvl="0"/>
            <a:r>
              <a:rPr lang="et-EE" dirty="0"/>
              <a:t>Redigeeri juhtslaidi</a:t>
            </a:r>
          </a:p>
          <a:p>
            <a:pPr lvl="0"/>
            <a:r>
              <a:rPr lang="et-EE" dirty="0"/>
              <a:t>Vajadusel kahel real</a:t>
            </a:r>
            <a:endParaRPr lang="en-US" dirty="0"/>
          </a:p>
        </p:txBody>
      </p:sp>
      <p:sp>
        <p:nvSpPr>
          <p:cNvPr id="7" name="Table Placeholder 6"/>
          <p:cNvSpPr>
            <a:spLocks noGrp="1"/>
          </p:cNvSpPr>
          <p:nvPr>
            <p:ph type="tbl" sz="quarter" idx="23"/>
          </p:nvPr>
        </p:nvSpPr>
        <p:spPr>
          <a:xfrm>
            <a:off x="2171700" y="1628776"/>
            <a:ext cx="8964613" cy="4140200"/>
          </a:xfrm>
          <a:prstGeom prst="rect">
            <a:avLst/>
          </a:prstGeom>
        </p:spPr>
        <p:txBody>
          <a:bodyPr/>
          <a:lstStyle>
            <a:lvl1pPr>
              <a:defRPr sz="1800" baseline="0">
                <a:solidFill>
                  <a:schemeClr val="bg1"/>
                </a:solidFill>
                <a:latin typeface="Verdana" charset="0"/>
              </a:defRPr>
            </a:lvl1pPr>
          </a:lstStyle>
          <a:p>
            <a:pPr lvl="0"/>
            <a:r>
              <a:rPr lang="et-EE" noProof="0" dirty="0"/>
              <a:t>Tabeli lisamiseks klõpsake ikooni</a:t>
            </a:r>
            <a:endParaRPr lang="en-US" noProof="0" dirty="0"/>
          </a:p>
        </p:txBody>
      </p:sp>
      <p:sp>
        <p:nvSpPr>
          <p:cNvPr id="4" name="Text Placeholder 1"/>
          <p:cNvSpPr txBox="1">
            <a:spLocks/>
          </p:cNvSpPr>
          <p:nvPr userDrawn="1"/>
        </p:nvSpPr>
        <p:spPr>
          <a:xfrm>
            <a:off x="1836653" y="5972632"/>
            <a:ext cx="2761100" cy="17513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200" b="0" dirty="0"/>
              <a:t>TALLINNA TEHNIKAÜLIKOOL</a:t>
            </a:r>
            <a:endParaRPr lang="en-US" altLang="en-US" sz="1200" b="0" dirty="0"/>
          </a:p>
        </p:txBody>
      </p:sp>
      <p:cxnSp>
        <p:nvCxnSpPr>
          <p:cNvPr id="5" name="Straight Connector 8"/>
          <p:cNvCxnSpPr/>
          <p:nvPr userDrawn="1"/>
        </p:nvCxnSpPr>
        <p:spPr>
          <a:xfrm>
            <a:off x="1698624" y="5775158"/>
            <a:ext cx="0" cy="570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663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lt 3"/>
          <p:cNvPicPr>
            <a:picLocks noChangeAspect="1"/>
          </p:cNvPicPr>
          <p:nvPr/>
        </p:nvPicPr>
        <p:blipFill rotWithShape="1">
          <a:blip r:embed="rId14">
            <a:extLst>
              <a:ext uri="{28A0092B-C50C-407E-A947-70E740481C1C}">
                <a14:useLocalDpi xmlns:a14="http://schemas.microsoft.com/office/drawing/2010/main" val="0"/>
              </a:ext>
            </a:extLst>
          </a:blip>
          <a:srcRect l="11835" t="19052" r="15651" b="26172"/>
          <a:stretch/>
        </p:blipFill>
        <p:spPr>
          <a:xfrm>
            <a:off x="462334" y="5732251"/>
            <a:ext cx="1085205" cy="648000"/>
          </a:xfrm>
          <a:prstGeom prst="rect">
            <a:avLst/>
          </a:prstGeom>
        </p:spPr>
      </p:pic>
    </p:spTree>
  </p:cSld>
  <p:clrMap bg1="lt1" tx1="dk1" bg2="lt2" tx2="dk2" accent1="accent1" accent2="accent2" accent3="accent3" accent4="accent4" accent5="accent5" accent6="accent6" hlink="hlink" folHlink="folHlink"/>
  <p:sldLayoutIdLst>
    <p:sldLayoutId id="214748391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9" r:id="rId11"/>
    <p:sldLayoutId id="2147483920" r:id="rId12"/>
  </p:sldLayoutIdLst>
  <p:hf sldNum="0" hdr="0" ftr="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Verdana" charset="0"/>
        </a:defRPr>
      </a:lvl2pPr>
      <a:lvl3pPr algn="l" rtl="0" eaLnBrk="1" fontAlgn="base" hangingPunct="1">
        <a:lnSpc>
          <a:spcPct val="90000"/>
        </a:lnSpc>
        <a:spcBef>
          <a:spcPct val="0"/>
        </a:spcBef>
        <a:spcAft>
          <a:spcPct val="0"/>
        </a:spcAft>
        <a:defRPr sz="4400">
          <a:solidFill>
            <a:schemeClr val="tx1"/>
          </a:solidFill>
          <a:latin typeface="Verdana" charset="0"/>
        </a:defRPr>
      </a:lvl3pPr>
      <a:lvl4pPr algn="l" rtl="0" eaLnBrk="1" fontAlgn="base" hangingPunct="1">
        <a:lnSpc>
          <a:spcPct val="90000"/>
        </a:lnSpc>
        <a:spcBef>
          <a:spcPct val="0"/>
        </a:spcBef>
        <a:spcAft>
          <a:spcPct val="0"/>
        </a:spcAft>
        <a:defRPr sz="4400">
          <a:solidFill>
            <a:schemeClr val="tx1"/>
          </a:solidFill>
          <a:latin typeface="Verdana" charset="0"/>
        </a:defRPr>
      </a:lvl4pPr>
      <a:lvl5pPr algn="l" rtl="0" eaLnBrk="1" fontAlgn="base" hangingPunct="1">
        <a:lnSpc>
          <a:spcPct val="90000"/>
        </a:lnSpc>
        <a:spcBef>
          <a:spcPct val="0"/>
        </a:spcBef>
        <a:spcAft>
          <a:spcPct val="0"/>
        </a:spcAft>
        <a:defRPr sz="4400">
          <a:solidFill>
            <a:schemeClr val="tx1"/>
          </a:solidFill>
          <a:latin typeface="Verdana"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34" userDrawn="1">
          <p15:clr>
            <a:srgbClr val="F26B43"/>
          </p15:clr>
        </p15:guide>
        <p15:guide id="2" pos="302" userDrawn="1">
          <p15:clr>
            <a:srgbClr val="F26B43"/>
          </p15:clr>
        </p15:guide>
        <p15:guide id="3" pos="1368" userDrawn="1">
          <p15:clr>
            <a:srgbClr val="F26B43"/>
          </p15:clr>
        </p15:guide>
        <p15:guide id="4" orient="horz" pos="3997" userDrawn="1">
          <p15:clr>
            <a:srgbClr val="F26B43"/>
          </p15:clr>
        </p15:guide>
        <p15:guide id="5" orient="horz" pos="1026" userDrawn="1">
          <p15:clr>
            <a:srgbClr val="F26B43"/>
          </p15:clr>
        </p15:guide>
        <p15:guide id="6"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0.emf"/><Relationship Id="rId13" Type="http://schemas.openxmlformats.org/officeDocument/2006/relationships/image" Target="../media/image75.emf"/><Relationship Id="rId3" Type="http://schemas.openxmlformats.org/officeDocument/2006/relationships/image" Target="../media/image12.png"/><Relationship Id="rId7" Type="http://schemas.openxmlformats.org/officeDocument/2006/relationships/image" Target="../media/image69.wmf"/><Relationship Id="rId12" Type="http://schemas.openxmlformats.org/officeDocument/2006/relationships/image" Target="../media/image74.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6.bin"/><Relationship Id="rId11" Type="http://schemas.openxmlformats.org/officeDocument/2006/relationships/image" Target="../media/image73.emf"/><Relationship Id="rId5" Type="http://schemas.openxmlformats.org/officeDocument/2006/relationships/image" Target="../media/image68.wmf"/><Relationship Id="rId10" Type="http://schemas.openxmlformats.org/officeDocument/2006/relationships/image" Target="../media/image72.png"/><Relationship Id="rId4" Type="http://schemas.openxmlformats.org/officeDocument/2006/relationships/oleObject" Target="../embeddings/oleObject25.bin"/><Relationship Id="rId9" Type="http://schemas.openxmlformats.org/officeDocument/2006/relationships/image" Target="../media/image71.emf"/></Relationships>
</file>

<file path=ppt/slides/_rels/slide11.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image" Target="../media/image79.wmf"/><Relationship Id="rId3" Type="http://schemas.openxmlformats.org/officeDocument/2006/relationships/image" Target="../media/image12.png"/><Relationship Id="rId7" Type="http://schemas.openxmlformats.org/officeDocument/2006/relationships/oleObject" Target="../embeddings/oleObject28.bin"/><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76.wmf"/><Relationship Id="rId11" Type="http://schemas.openxmlformats.org/officeDocument/2006/relationships/image" Target="../media/image78.wmf"/><Relationship Id="rId5" Type="http://schemas.openxmlformats.org/officeDocument/2006/relationships/oleObject" Target="../embeddings/oleObject27.bin"/><Relationship Id="rId10" Type="http://schemas.openxmlformats.org/officeDocument/2006/relationships/oleObject" Target="../embeddings/oleObject29.bin"/><Relationship Id="rId4" Type="http://schemas.openxmlformats.org/officeDocument/2006/relationships/image" Target="../media/image75.emf"/><Relationship Id="rId9" Type="http://schemas.openxmlformats.org/officeDocument/2006/relationships/image" Target="../media/image80.emf"/></Relationships>
</file>

<file path=ppt/slides/_rels/slide12.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image" Target="../media/image12.png"/><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80.emf"/><Relationship Id="rId5" Type="http://schemas.openxmlformats.org/officeDocument/2006/relationships/image" Target="../media/image75.emf"/><Relationship Id="rId10" Type="http://schemas.openxmlformats.org/officeDocument/2006/relationships/image" Target="../media/image82.wmf"/><Relationship Id="rId4" Type="http://schemas.openxmlformats.org/officeDocument/2006/relationships/image" Target="../media/image73.emf"/><Relationship Id="rId9" Type="http://schemas.openxmlformats.org/officeDocument/2006/relationships/oleObject" Target="../embeddings/oleObject32.bin"/></Relationships>
</file>

<file path=ppt/slides/_rels/slide1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14.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88.wmf"/><Relationship Id="rId11" Type="http://schemas.openxmlformats.org/officeDocument/2006/relationships/image" Target="../media/image91.png"/><Relationship Id="rId5" Type="http://schemas.openxmlformats.org/officeDocument/2006/relationships/oleObject" Target="../embeddings/oleObject34.bin"/><Relationship Id="rId10" Type="http://schemas.openxmlformats.org/officeDocument/2006/relationships/image" Target="../media/image90.wmf"/><Relationship Id="rId4" Type="http://schemas.openxmlformats.org/officeDocument/2006/relationships/image" Target="../media/image87.wmf"/><Relationship Id="rId9" Type="http://schemas.openxmlformats.org/officeDocument/2006/relationships/oleObject" Target="../embeddings/oleObject36.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95.wmf"/><Relationship Id="rId18" Type="http://schemas.openxmlformats.org/officeDocument/2006/relationships/image" Target="../media/image99.emf"/><Relationship Id="rId3" Type="http://schemas.openxmlformats.org/officeDocument/2006/relationships/notesSlide" Target="../notesSlides/notesSlide5.xml"/><Relationship Id="rId7" Type="http://schemas.openxmlformats.org/officeDocument/2006/relationships/image" Target="../media/image92.wmf"/><Relationship Id="rId12" Type="http://schemas.openxmlformats.org/officeDocument/2006/relationships/oleObject" Target="../embeddings/oleObject40.bin"/><Relationship Id="rId17" Type="http://schemas.openxmlformats.org/officeDocument/2006/relationships/image" Target="../media/image97.wmf"/><Relationship Id="rId2" Type="http://schemas.openxmlformats.org/officeDocument/2006/relationships/slideLayout" Target="../slideLayouts/slideLayout2.xml"/><Relationship Id="rId16" Type="http://schemas.openxmlformats.org/officeDocument/2006/relationships/oleObject" Target="../embeddings/oleObject42.bin"/><Relationship Id="rId1" Type="http://schemas.openxmlformats.org/officeDocument/2006/relationships/vmlDrawing" Target="../drawings/vmlDrawing11.vml"/><Relationship Id="rId6" Type="http://schemas.openxmlformats.org/officeDocument/2006/relationships/oleObject" Target="../embeddings/oleObject37.bin"/><Relationship Id="rId11" Type="http://schemas.openxmlformats.org/officeDocument/2006/relationships/image" Target="../media/image94.wmf"/><Relationship Id="rId5" Type="http://schemas.openxmlformats.org/officeDocument/2006/relationships/image" Target="../media/image98.emf"/><Relationship Id="rId15" Type="http://schemas.openxmlformats.org/officeDocument/2006/relationships/image" Target="../media/image96.wmf"/><Relationship Id="rId10" Type="http://schemas.openxmlformats.org/officeDocument/2006/relationships/oleObject" Target="../embeddings/oleObject39.bin"/><Relationship Id="rId19" Type="http://schemas.openxmlformats.org/officeDocument/2006/relationships/image" Target="../media/image100.emf"/><Relationship Id="rId4" Type="http://schemas.openxmlformats.org/officeDocument/2006/relationships/image" Target="../media/image12.png"/><Relationship Id="rId9" Type="http://schemas.openxmlformats.org/officeDocument/2006/relationships/image" Target="../media/image93.wmf"/><Relationship Id="rId14" Type="http://schemas.openxmlformats.org/officeDocument/2006/relationships/oleObject" Target="../embeddings/oleObject41.bin"/></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11.wmf"/><Relationship Id="rId3" Type="http://schemas.openxmlformats.org/officeDocument/2006/relationships/notesSlide" Target="../notesSlides/notesSlide1.xml"/><Relationship Id="rId7" Type="http://schemas.openxmlformats.org/officeDocument/2006/relationships/image" Target="../media/image15.emf"/><Relationship Id="rId12"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4.png"/><Relationship Id="rId11" Type="http://schemas.openxmlformats.org/officeDocument/2006/relationships/image" Target="../media/image10.wmf"/><Relationship Id="rId5" Type="http://schemas.openxmlformats.org/officeDocument/2006/relationships/image" Target="../media/image13.png"/><Relationship Id="rId10" Type="http://schemas.openxmlformats.org/officeDocument/2006/relationships/oleObject" Target="../embeddings/oleObject1.bin"/><Relationship Id="rId4" Type="http://schemas.openxmlformats.org/officeDocument/2006/relationships/image" Target="../media/image12.png"/><Relationship Id="rId9" Type="http://schemas.openxmlformats.org/officeDocument/2006/relationships/image" Target="../media/image17.jpe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0.wmf"/><Relationship Id="rId3" Type="http://schemas.openxmlformats.org/officeDocument/2006/relationships/notesSlide" Target="../notesSlides/notesSlide2.xml"/><Relationship Id="rId7" Type="http://schemas.openxmlformats.org/officeDocument/2006/relationships/image" Target="../media/image23.png"/><Relationship Id="rId12"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22.png"/><Relationship Id="rId11" Type="http://schemas.openxmlformats.org/officeDocument/2006/relationships/image" Target="../media/image19.wmf"/><Relationship Id="rId5" Type="http://schemas.openxmlformats.org/officeDocument/2006/relationships/image" Target="../media/image21.png"/><Relationship Id="rId10" Type="http://schemas.openxmlformats.org/officeDocument/2006/relationships/oleObject" Target="../embeddings/oleObject4.bin"/><Relationship Id="rId4" Type="http://schemas.openxmlformats.org/officeDocument/2006/relationships/image" Target="../media/image12.png"/><Relationship Id="rId9" Type="http://schemas.openxmlformats.org/officeDocument/2006/relationships/image" Target="../media/image18.wmf"/><Relationship Id="rId14" Type="http://schemas.openxmlformats.org/officeDocument/2006/relationships/image" Target="../media/image24.emf"/></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2.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emf"/><Relationship Id="rId10"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29.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34.wmf"/><Relationship Id="rId18" Type="http://schemas.openxmlformats.org/officeDocument/2006/relationships/image" Target="../media/image41.emf"/><Relationship Id="rId26" Type="http://schemas.openxmlformats.org/officeDocument/2006/relationships/image" Target="../media/image39.wmf"/><Relationship Id="rId3" Type="http://schemas.openxmlformats.org/officeDocument/2006/relationships/notesSlide" Target="../notesSlides/notesSlide4.xml"/><Relationship Id="rId21" Type="http://schemas.openxmlformats.org/officeDocument/2006/relationships/image" Target="../media/image37.wmf"/><Relationship Id="rId7" Type="http://schemas.openxmlformats.org/officeDocument/2006/relationships/image" Target="../media/image40.emf"/><Relationship Id="rId12" Type="http://schemas.openxmlformats.org/officeDocument/2006/relationships/oleObject" Target="../embeddings/oleObject9.bin"/><Relationship Id="rId17" Type="http://schemas.openxmlformats.org/officeDocument/2006/relationships/image" Target="../media/image36.wmf"/><Relationship Id="rId25" Type="http://schemas.openxmlformats.org/officeDocument/2006/relationships/oleObject" Target="../embeddings/oleObject14.bin"/><Relationship Id="rId2" Type="http://schemas.openxmlformats.org/officeDocument/2006/relationships/slideLayout" Target="../slideLayouts/slideLayout5.xml"/><Relationship Id="rId16" Type="http://schemas.openxmlformats.org/officeDocument/2006/relationships/oleObject" Target="../embeddings/oleObject11.bin"/><Relationship Id="rId20" Type="http://schemas.openxmlformats.org/officeDocument/2006/relationships/oleObject" Target="../embeddings/oleObject12.bin"/><Relationship Id="rId1" Type="http://schemas.openxmlformats.org/officeDocument/2006/relationships/vmlDrawing" Target="../drawings/vmlDrawing3.vml"/><Relationship Id="rId6" Type="http://schemas.openxmlformats.org/officeDocument/2006/relationships/image" Target="../media/image31.wmf"/><Relationship Id="rId11" Type="http://schemas.openxmlformats.org/officeDocument/2006/relationships/image" Target="../media/image33.wmf"/><Relationship Id="rId24" Type="http://schemas.openxmlformats.org/officeDocument/2006/relationships/image" Target="../media/image43.emf"/><Relationship Id="rId5" Type="http://schemas.openxmlformats.org/officeDocument/2006/relationships/oleObject" Target="../embeddings/oleObject6.bin"/><Relationship Id="rId15" Type="http://schemas.openxmlformats.org/officeDocument/2006/relationships/image" Target="../media/image35.wmf"/><Relationship Id="rId23" Type="http://schemas.openxmlformats.org/officeDocument/2006/relationships/image" Target="../media/image38.wmf"/><Relationship Id="rId10" Type="http://schemas.openxmlformats.org/officeDocument/2006/relationships/oleObject" Target="../embeddings/oleObject8.bin"/><Relationship Id="rId19" Type="http://schemas.openxmlformats.org/officeDocument/2006/relationships/image" Target="../media/image42.emf"/><Relationship Id="rId4" Type="http://schemas.openxmlformats.org/officeDocument/2006/relationships/image" Target="../media/image12.png"/><Relationship Id="rId9" Type="http://schemas.openxmlformats.org/officeDocument/2006/relationships/image" Target="../media/image32.wmf"/><Relationship Id="rId14" Type="http://schemas.openxmlformats.org/officeDocument/2006/relationships/oleObject" Target="../embeddings/oleObject10.bin"/><Relationship Id="rId22"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12.png"/><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6.bin"/><Relationship Id="rId5" Type="http://schemas.openxmlformats.org/officeDocument/2006/relationships/image" Target="../media/image48.wmf"/><Relationship Id="rId10" Type="http://schemas.openxmlformats.org/officeDocument/2006/relationships/image" Target="../media/image51.emf"/><Relationship Id="rId4" Type="http://schemas.openxmlformats.org/officeDocument/2006/relationships/oleObject" Target="../embeddings/oleObject15.bin"/><Relationship Id="rId9" Type="http://schemas.openxmlformats.org/officeDocument/2006/relationships/image" Target="../media/image50.wmf"/></Relationships>
</file>

<file path=ppt/slides/_rels/slide8.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12.png"/><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6.emf"/><Relationship Id="rId5" Type="http://schemas.openxmlformats.org/officeDocument/2006/relationships/image" Target="../media/image55.emf"/><Relationship Id="rId10" Type="http://schemas.openxmlformats.org/officeDocument/2006/relationships/image" Target="../media/image53.wmf"/><Relationship Id="rId4" Type="http://schemas.openxmlformats.org/officeDocument/2006/relationships/image" Target="../media/image54.emf"/><Relationship Id="rId9" Type="http://schemas.openxmlformats.org/officeDocument/2006/relationships/oleObject" Target="../embeddings/oleObject19.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23.bin"/><Relationship Id="rId18" Type="http://schemas.openxmlformats.org/officeDocument/2006/relationships/oleObject" Target="../embeddings/oleObject24.bin"/><Relationship Id="rId3" Type="http://schemas.openxmlformats.org/officeDocument/2006/relationships/image" Target="../media/image12.png"/><Relationship Id="rId7" Type="http://schemas.openxmlformats.org/officeDocument/2006/relationships/image" Target="../media/image57.wmf"/><Relationship Id="rId12" Type="http://schemas.openxmlformats.org/officeDocument/2006/relationships/image" Target="../media/image59.wmf"/><Relationship Id="rId17" Type="http://schemas.openxmlformats.org/officeDocument/2006/relationships/image" Target="../media/image67.png"/><Relationship Id="rId2" Type="http://schemas.openxmlformats.org/officeDocument/2006/relationships/slideLayout" Target="../slideLayouts/slideLayout2.xml"/><Relationship Id="rId16" Type="http://schemas.openxmlformats.org/officeDocument/2006/relationships/image" Target="../media/image66.emf"/><Relationship Id="rId1" Type="http://schemas.openxmlformats.org/officeDocument/2006/relationships/vmlDrawing" Target="../drawings/vmlDrawing6.vml"/><Relationship Id="rId6" Type="http://schemas.openxmlformats.org/officeDocument/2006/relationships/oleObject" Target="../embeddings/oleObject20.bin"/><Relationship Id="rId11" Type="http://schemas.openxmlformats.org/officeDocument/2006/relationships/oleObject" Target="../embeddings/oleObject22.bin"/><Relationship Id="rId5" Type="http://schemas.openxmlformats.org/officeDocument/2006/relationships/image" Target="../media/image63.emf"/><Relationship Id="rId15" Type="http://schemas.openxmlformats.org/officeDocument/2006/relationships/image" Target="../media/image65.emf"/><Relationship Id="rId10" Type="http://schemas.openxmlformats.org/officeDocument/2006/relationships/image" Target="../media/image64.png"/><Relationship Id="rId19" Type="http://schemas.openxmlformats.org/officeDocument/2006/relationships/image" Target="../media/image61.wmf"/><Relationship Id="rId4" Type="http://schemas.openxmlformats.org/officeDocument/2006/relationships/image" Target="../media/image62.emf"/><Relationship Id="rId9" Type="http://schemas.openxmlformats.org/officeDocument/2006/relationships/image" Target="../media/image58.wmf"/><Relationship Id="rId14" Type="http://schemas.openxmlformats.org/officeDocument/2006/relationships/image" Target="../media/image6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3865" t="22486" b="40542"/>
          <a:stretch/>
        </p:blipFill>
        <p:spPr>
          <a:xfrm>
            <a:off x="0" y="-3"/>
            <a:ext cx="12191999" cy="4901187"/>
          </a:xfrm>
          <a:prstGeom prst="rect">
            <a:avLst/>
          </a:prstGeom>
          <a:noFill/>
          <a:ln>
            <a:noFill/>
          </a:ln>
        </p:spPr>
      </p:pic>
      <p:sp>
        <p:nvSpPr>
          <p:cNvPr id="10" name="Freeform 9"/>
          <p:cNvSpPr/>
          <p:nvPr/>
        </p:nvSpPr>
        <p:spPr>
          <a:xfrm>
            <a:off x="0" y="3424613"/>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extBox 17"/>
          <p:cNvSpPr txBox="1"/>
          <p:nvPr/>
        </p:nvSpPr>
        <p:spPr>
          <a:xfrm>
            <a:off x="9517812" y="3424613"/>
            <a:ext cx="2674188" cy="369332"/>
          </a:xfrm>
          <a:prstGeom prst="rect">
            <a:avLst/>
          </a:prstGeom>
          <a:noFill/>
        </p:spPr>
        <p:txBody>
          <a:bodyPr wrap="square" rtlCol="0">
            <a:spAutoFit/>
          </a:bodyPr>
          <a:lstStyle/>
          <a:p>
            <a:pPr algn="r"/>
            <a:r>
              <a:rPr lang="en-US" dirty="0">
                <a:solidFill>
                  <a:srgbClr val="332B60"/>
                </a:solidFill>
                <a:latin typeface="+mn-lt"/>
              </a:rPr>
              <a:t>21</a:t>
            </a:r>
            <a:r>
              <a:rPr lang="et-EE" dirty="0">
                <a:solidFill>
                  <a:srgbClr val="332B60"/>
                </a:solidFill>
                <a:latin typeface="+mn-lt"/>
              </a:rPr>
              <a:t>.</a:t>
            </a:r>
            <a:r>
              <a:rPr lang="en-US" dirty="0">
                <a:solidFill>
                  <a:srgbClr val="332B60"/>
                </a:solidFill>
                <a:latin typeface="+mn-lt"/>
              </a:rPr>
              <a:t>04</a:t>
            </a:r>
            <a:r>
              <a:rPr lang="et-EE" dirty="0">
                <a:solidFill>
                  <a:srgbClr val="332B60"/>
                </a:solidFill>
                <a:latin typeface="+mn-lt"/>
              </a:rPr>
              <a:t>.</a:t>
            </a:r>
            <a:r>
              <a:rPr lang="en-US" dirty="0">
                <a:solidFill>
                  <a:srgbClr val="332B60"/>
                </a:solidFill>
                <a:latin typeface="+mn-lt"/>
              </a:rPr>
              <a:t>2020</a:t>
            </a:r>
            <a:endParaRPr lang="et-EE" dirty="0">
              <a:solidFill>
                <a:srgbClr val="332B60"/>
              </a:solidFill>
              <a:latin typeface="+mn-lt"/>
            </a:endParaRPr>
          </a:p>
        </p:txBody>
      </p:sp>
      <p:pic>
        <p:nvPicPr>
          <p:cNvPr id="12" name="Рисунок 11" descr="TTY EMERA Logo Keskmine.png"/>
          <p:cNvPicPr>
            <a:picLocks noChangeAspect="1"/>
          </p:cNvPicPr>
          <p:nvPr/>
        </p:nvPicPr>
        <p:blipFill>
          <a:blip r:embed="rId3"/>
          <a:stretch>
            <a:fillRect/>
          </a:stretch>
        </p:blipFill>
        <p:spPr>
          <a:xfrm>
            <a:off x="1103998" y="3424613"/>
            <a:ext cx="3367592" cy="1010654"/>
          </a:xfrm>
          <a:prstGeom prst="rect">
            <a:avLst/>
          </a:prstGeom>
        </p:spPr>
      </p:pic>
      <p:sp>
        <p:nvSpPr>
          <p:cNvPr id="16" name="Teksti kohatäide 4"/>
          <p:cNvSpPr>
            <a:spLocks noGrp="1"/>
          </p:cNvSpPr>
          <p:nvPr>
            <p:ph type="body" sz="quarter" idx="12"/>
          </p:nvPr>
        </p:nvSpPr>
        <p:spPr>
          <a:xfrm>
            <a:off x="623844" y="4435267"/>
            <a:ext cx="9032904" cy="1205366"/>
          </a:xfrm>
        </p:spPr>
        <p:txBody>
          <a:bodyPr/>
          <a:lstStyle/>
          <a:p>
            <a:pPr>
              <a:spcBef>
                <a:spcPts val="0"/>
              </a:spcBef>
            </a:pPr>
            <a:endParaRPr lang="en-US" altLang="en-US" sz="2000" dirty="0">
              <a:solidFill>
                <a:schemeClr val="accent1"/>
              </a:solidFill>
              <a:latin typeface="+mn-lt"/>
            </a:endParaRPr>
          </a:p>
          <a:p>
            <a:pPr>
              <a:spcBef>
                <a:spcPts val="0"/>
              </a:spcBef>
            </a:pPr>
            <a:r>
              <a:rPr lang="en-US" altLang="en-US" sz="2000" dirty="0">
                <a:solidFill>
                  <a:schemeClr val="accent1"/>
                </a:solidFill>
                <a:latin typeface="+mn-lt"/>
              </a:rPr>
              <a:t>APPLICATIONS OF COMPLEX NUMBERS, INVERSE TRIGONOMETRICAL FUNCTIONS AND SECOND-ORDER CURVES </a:t>
            </a:r>
            <a:endParaRPr lang="et-EE" altLang="en-US" sz="2000" dirty="0">
              <a:solidFill>
                <a:schemeClr val="accent1"/>
              </a:solidFill>
              <a:latin typeface="+mn-lt"/>
            </a:endParaRPr>
          </a:p>
        </p:txBody>
      </p:sp>
      <p:pic>
        <p:nvPicPr>
          <p:cNvPr id="1029" name="Picture 5"/>
          <p:cNvPicPr>
            <a:picLocks noChangeAspect="1" noChangeArrowheads="1"/>
          </p:cNvPicPr>
          <p:nvPr/>
        </p:nvPicPr>
        <p:blipFill>
          <a:blip r:embed="rId4"/>
          <a:srcRect/>
          <a:stretch>
            <a:fillRect/>
          </a:stretch>
        </p:blipFill>
        <p:spPr bwMode="auto">
          <a:xfrm>
            <a:off x="10001250" y="5080700"/>
            <a:ext cx="2190750" cy="981075"/>
          </a:xfrm>
          <a:prstGeom prst="rect">
            <a:avLst/>
          </a:prstGeom>
          <a:noFill/>
          <a:ln w="9525">
            <a:noFill/>
            <a:miter lim="800000"/>
            <a:headEnd/>
            <a:tailEnd/>
          </a:ln>
        </p:spPr>
      </p:pic>
      <p:sp>
        <p:nvSpPr>
          <p:cNvPr id="14" name="Teksti kohatäide 5"/>
          <p:cNvSpPr>
            <a:spLocks noGrp="1"/>
          </p:cNvSpPr>
          <p:nvPr>
            <p:ph type="body" sz="quarter" idx="13"/>
          </p:nvPr>
        </p:nvSpPr>
        <p:spPr>
          <a:xfrm>
            <a:off x="623843" y="5503867"/>
            <a:ext cx="9625057" cy="1154108"/>
          </a:xfrm>
        </p:spPr>
        <p:txBody>
          <a:bodyPr/>
          <a:lstStyle/>
          <a:p>
            <a:pPr marL="228600" indent="-228600" fontAlgn="base">
              <a:lnSpc>
                <a:spcPct val="100000"/>
              </a:lnSpc>
              <a:spcBef>
                <a:spcPts val="0"/>
              </a:spcBef>
              <a:spcAft>
                <a:spcPct val="0"/>
              </a:spcAft>
              <a:defRPr/>
            </a:pPr>
            <a:r>
              <a:rPr lang="en-US" sz="2800" b="1" dirty="0">
                <a:latin typeface="Bookman Old Style" pitchFamily="18" charset="0"/>
                <a:ea typeface="MingLiU_HKSCS-ExtB" pitchFamily="18" charset="-120"/>
              </a:rPr>
              <a:t>Viktor </a:t>
            </a:r>
            <a:r>
              <a:rPr lang="en-US" sz="2800" b="1" dirty="0" err="1">
                <a:latin typeface="Bookman Old Style" pitchFamily="18" charset="0"/>
                <a:ea typeface="MingLiU_HKSCS-ExtB" pitchFamily="18" charset="-120"/>
              </a:rPr>
              <a:t>Bolgov</a:t>
            </a:r>
            <a:r>
              <a:rPr lang="en-US" dirty="0">
                <a:latin typeface="+mn-lt"/>
              </a:rPr>
              <a:t>,</a:t>
            </a:r>
            <a:r>
              <a:rPr lang="et-EE" dirty="0">
                <a:latin typeface="+mn-lt"/>
              </a:rPr>
              <a:t> D.Sc., Phone: +372 53887671, e-mail: </a:t>
            </a:r>
            <a:r>
              <a:rPr lang="en-US" dirty="0">
                <a:latin typeface="+mn-lt"/>
              </a:rPr>
              <a:t>victor_bolgov@yahoo.com</a:t>
            </a:r>
            <a:endParaRPr lang="et-EE" dirty="0">
              <a:latin typeface="+mn-lt"/>
            </a:endParaRPr>
          </a:p>
          <a:p>
            <a:pPr marL="228600" indent="-228600" fontAlgn="base">
              <a:lnSpc>
                <a:spcPct val="100000"/>
              </a:lnSpc>
              <a:spcBef>
                <a:spcPts val="0"/>
              </a:spcBef>
              <a:spcAft>
                <a:spcPct val="0"/>
              </a:spcAft>
              <a:defRPr/>
            </a:pPr>
            <a:r>
              <a:rPr lang="et-EE" dirty="0">
                <a:latin typeface="+mn-lt"/>
              </a:rPr>
              <a:t>Estonian Maritime Academy / Centre for General and Basic Studies</a:t>
            </a:r>
          </a:p>
          <a:p>
            <a:pPr marL="228600" indent="-228600" fontAlgn="base">
              <a:lnSpc>
                <a:spcPct val="100000"/>
              </a:lnSpc>
              <a:spcBef>
                <a:spcPts val="0"/>
              </a:spcBef>
              <a:spcAft>
                <a:spcPct val="0"/>
              </a:spcAft>
              <a:defRPr/>
            </a:pPr>
            <a:r>
              <a:rPr lang="et-EE" dirty="0">
                <a:latin typeface="+mn-lt"/>
              </a:rPr>
              <a:t>Tallinn University of Technology</a:t>
            </a:r>
          </a:p>
        </p:txBody>
      </p:sp>
      <p:pic>
        <p:nvPicPr>
          <p:cNvPr id="9" name="Picture 4"/>
          <p:cNvPicPr>
            <a:picLocks noChangeAspect="1" noChangeArrowheads="1"/>
          </p:cNvPicPr>
          <p:nvPr/>
        </p:nvPicPr>
        <p:blipFill>
          <a:blip r:embed="rId5"/>
          <a:srcRect/>
          <a:stretch>
            <a:fillRect/>
          </a:stretch>
        </p:blipFill>
        <p:spPr bwMode="auto">
          <a:xfrm>
            <a:off x="7553325" y="6222937"/>
            <a:ext cx="4638674" cy="757633"/>
          </a:xfrm>
          <a:prstGeom prst="rect">
            <a:avLst/>
          </a:prstGeom>
          <a:noFill/>
          <a:ln w="9525">
            <a:noFill/>
            <a:miter lim="800000"/>
            <a:headEnd/>
            <a:tailEnd/>
          </a:ln>
        </p:spPr>
      </p:pic>
      <p:pic>
        <p:nvPicPr>
          <p:cNvPr id="11" name="Obraz 3">
            <a:extLst>
              <a:ext uri="{FF2B5EF4-FFF2-40B4-BE49-F238E27FC236}">
                <a16:creationId xmlns:a16="http://schemas.microsoft.com/office/drawing/2014/main" id="{3FD706BB-5288-48E6-A988-4C09C2EADB03}"/>
              </a:ext>
            </a:extLst>
          </p:cNvPr>
          <p:cNvPicPr>
            <a:picLocks noChangeAspect="1"/>
          </p:cNvPicPr>
          <p:nvPr/>
        </p:nvPicPr>
        <p:blipFill>
          <a:blip r:embed="rId6"/>
          <a:stretch>
            <a:fillRect/>
          </a:stretch>
        </p:blipFill>
        <p:spPr>
          <a:xfrm>
            <a:off x="9257594" y="3527748"/>
            <a:ext cx="2880320" cy="909574"/>
          </a:xfrm>
          <a:prstGeom prst="rect">
            <a:avLst/>
          </a:prstGeom>
        </p:spPr>
      </p:pic>
    </p:spTree>
    <p:extLst>
      <p:ext uri="{BB962C8B-B14F-4D97-AF65-F5344CB8AC3E}">
        <p14:creationId xmlns:p14="http://schemas.microsoft.com/office/powerpoint/2010/main" val="397341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TTY EMERA Logo pikk.png"/>
          <p:cNvPicPr>
            <a:picLocks noChangeAspect="1"/>
          </p:cNvPicPr>
          <p:nvPr/>
        </p:nvPicPr>
        <p:blipFill>
          <a:blip r:embed="rId3"/>
          <a:stretch>
            <a:fillRect/>
          </a:stretch>
        </p:blipFill>
        <p:spPr>
          <a:xfrm>
            <a:off x="0" y="5580404"/>
            <a:ext cx="4149503" cy="1277596"/>
          </a:xfrm>
          <a:prstGeom prst="rect">
            <a:avLst/>
          </a:prstGeom>
        </p:spPr>
      </p:pic>
      <p:sp>
        <p:nvSpPr>
          <p:cNvPr id="54280"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5"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0"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4"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6"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8"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495"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499"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501"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22"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30" name="Rectangle 1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32" name="Rectangle 2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34" name="Rectangle 2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9"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71"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76" name="Rectangle 1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78" name="Rectangle 1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80" name="Rectangle 2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3"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5"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7"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9"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601"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603" name="Rectangle 1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 name="Прямоугольник 43"/>
          <p:cNvSpPr/>
          <p:nvPr/>
        </p:nvSpPr>
        <p:spPr>
          <a:xfrm>
            <a:off x="200025" y="981074"/>
            <a:ext cx="5429250" cy="3016210"/>
          </a:xfrm>
          <a:prstGeom prst="rect">
            <a:avLst/>
          </a:prstGeom>
        </p:spPr>
        <p:txBody>
          <a:bodyPr wrap="square">
            <a:spAutoFit/>
          </a:bodyPr>
          <a:lstStyle/>
          <a:p>
            <a:r>
              <a:rPr lang="en-GB" sz="1400" dirty="0">
                <a:latin typeface="+mn-lt"/>
              </a:rPr>
              <a:t>The ability of an AC current to store electric field energy around a conductor is characterised by its capacitance </a:t>
            </a:r>
            <a:r>
              <a:rPr lang="en-GB" sz="1400" i="1" dirty="0">
                <a:latin typeface="+mn-lt"/>
              </a:rPr>
              <a:t>C</a:t>
            </a:r>
            <a:r>
              <a:rPr lang="en-GB" sz="1400" dirty="0">
                <a:latin typeface="+mn-lt"/>
              </a:rPr>
              <a:t> and capacitive reactance </a:t>
            </a:r>
            <a:endParaRPr lang="et-EE" sz="1400" dirty="0">
              <a:latin typeface="+mn-lt"/>
            </a:endParaRPr>
          </a:p>
          <a:p>
            <a:endParaRPr lang="et-EE" sz="1400" dirty="0">
              <a:latin typeface="+mn-lt"/>
            </a:endParaRPr>
          </a:p>
          <a:p>
            <a:endParaRPr lang="et-EE" sz="1400" dirty="0">
              <a:latin typeface="+mn-lt"/>
            </a:endParaRPr>
          </a:p>
          <a:p>
            <a:endParaRPr lang="et-EE" sz="1400" dirty="0">
              <a:latin typeface="+mn-lt"/>
            </a:endParaRPr>
          </a:p>
          <a:p>
            <a:r>
              <a:rPr lang="en-GB" sz="1400" dirty="0">
                <a:latin typeface="+mn-lt"/>
              </a:rPr>
              <a:t>As a result, the current </a:t>
            </a:r>
            <a:r>
              <a:rPr lang="en-GB" sz="1400" i="1" dirty="0" err="1">
                <a:latin typeface="+mn-lt"/>
              </a:rPr>
              <a:t>i</a:t>
            </a:r>
            <a:r>
              <a:rPr lang="en-GB" sz="1400" i="1" dirty="0">
                <a:latin typeface="+mn-lt"/>
              </a:rPr>
              <a:t> </a:t>
            </a:r>
            <a:r>
              <a:rPr lang="en-GB" sz="1400" dirty="0">
                <a:latin typeface="+mn-lt"/>
              </a:rPr>
              <a:t>leads the voltage </a:t>
            </a:r>
            <a:r>
              <a:rPr lang="en-GB" sz="1400" i="1" dirty="0">
                <a:latin typeface="+mn-lt"/>
              </a:rPr>
              <a:t>u</a:t>
            </a:r>
            <a:r>
              <a:rPr lang="en-GB" sz="1400" dirty="0">
                <a:latin typeface="+mn-lt"/>
              </a:rPr>
              <a:t> by angle π</a:t>
            </a:r>
            <a:r>
              <a:rPr lang="et-EE" sz="1400" dirty="0">
                <a:latin typeface="+mn-lt"/>
              </a:rPr>
              <a:t>/2</a:t>
            </a:r>
            <a:r>
              <a:rPr lang="en-GB" sz="1400" dirty="0">
                <a:latin typeface="+mn-lt"/>
              </a:rPr>
              <a:t> or 90°. This phase shift can be clearly presented by means of complex values. If voltage </a:t>
            </a:r>
            <a:r>
              <a:rPr lang="en-GB" sz="1400" i="1" dirty="0">
                <a:latin typeface="+mn-lt"/>
              </a:rPr>
              <a:t>u</a:t>
            </a:r>
            <a:r>
              <a:rPr lang="en-GB" sz="1400" dirty="0">
                <a:latin typeface="+mn-lt"/>
              </a:rPr>
              <a:t> is supposed to be with a phase of </a:t>
            </a:r>
            <a:r>
              <a:rPr lang="et-EE" sz="1400" dirty="0">
                <a:latin typeface="+mn-lt"/>
              </a:rPr>
              <a:t> </a:t>
            </a:r>
            <a:r>
              <a:rPr lang="en-GB" sz="1400" dirty="0">
                <a:latin typeface="+mn-lt"/>
              </a:rPr>
              <a:t>0° then Ohm’s law for effective complex values can be written in the next way</a:t>
            </a:r>
            <a:endParaRPr lang="en-US" sz="1400" dirty="0">
              <a:latin typeface="+mn-lt"/>
            </a:endParaRPr>
          </a:p>
          <a:p>
            <a:endParaRPr lang="et-EE" sz="1200" dirty="0">
              <a:latin typeface="Times New Roman" pitchFamily="18" charset="0"/>
              <a:cs typeface="Times New Roman" pitchFamily="18" charset="0"/>
            </a:endParaRPr>
          </a:p>
          <a:p>
            <a:endParaRPr lang="et-EE" sz="1200" dirty="0">
              <a:latin typeface="Times New Roman" pitchFamily="18" charset="0"/>
              <a:cs typeface="Times New Roman" pitchFamily="18" charset="0"/>
            </a:endParaRPr>
          </a:p>
          <a:p>
            <a:endParaRPr lang="et-EE" sz="1200" dirty="0">
              <a:latin typeface="Times New Roman" pitchFamily="18" charset="0"/>
              <a:cs typeface="Times New Roman" pitchFamily="18" charset="0"/>
            </a:endParaRPr>
          </a:p>
          <a:p>
            <a:r>
              <a:rPr lang="en-GB" sz="1400" dirty="0">
                <a:latin typeface="+mn-lt"/>
              </a:rPr>
              <a:t>where </a:t>
            </a:r>
            <a:r>
              <a:rPr lang="en-GB" sz="1400" i="1" dirty="0">
                <a:latin typeface="+mn-lt"/>
              </a:rPr>
              <a:t>j</a:t>
            </a:r>
            <a:r>
              <a:rPr lang="en-GB" sz="1400" dirty="0">
                <a:latin typeface="+mn-lt"/>
              </a:rPr>
              <a:t> = e</a:t>
            </a:r>
            <a:r>
              <a:rPr lang="en-GB" sz="1400" i="1" baseline="30000" dirty="0">
                <a:latin typeface="+mn-lt"/>
              </a:rPr>
              <a:t>j</a:t>
            </a:r>
            <a:r>
              <a:rPr lang="en-GB" sz="1400" baseline="30000" dirty="0">
                <a:latin typeface="+mn-lt"/>
              </a:rPr>
              <a:t>90°</a:t>
            </a:r>
            <a:r>
              <a:rPr lang="en-GB" sz="1400" dirty="0">
                <a:latin typeface="+mn-lt"/>
              </a:rPr>
              <a:t> is the operator shifting complex current </a:t>
            </a:r>
            <a:r>
              <a:rPr lang="en-GB" sz="1400" i="1" u="sng" dirty="0">
                <a:latin typeface="+mn-lt"/>
              </a:rPr>
              <a:t>I</a:t>
            </a:r>
            <a:r>
              <a:rPr lang="en-GB" sz="1400" dirty="0">
                <a:latin typeface="+mn-lt"/>
              </a:rPr>
              <a:t> in relation to </a:t>
            </a:r>
            <a:r>
              <a:rPr lang="en-GB" sz="1400" i="1" u="sng" dirty="0">
                <a:latin typeface="+mn-lt"/>
              </a:rPr>
              <a:t>U</a:t>
            </a:r>
            <a:r>
              <a:rPr lang="en-GB" sz="1400" dirty="0">
                <a:latin typeface="+mn-lt"/>
              </a:rPr>
              <a:t> ahead by 90° or π</a:t>
            </a:r>
            <a:r>
              <a:rPr lang="et-EE" sz="1400" dirty="0">
                <a:latin typeface="+mn-lt"/>
              </a:rPr>
              <a:t>/2</a:t>
            </a:r>
            <a:r>
              <a:rPr lang="en-GB" sz="1400" dirty="0">
                <a:latin typeface="+mn-lt"/>
              </a:rPr>
              <a:t> .</a:t>
            </a:r>
            <a:endParaRPr lang="en-US" sz="1400" dirty="0">
              <a:latin typeface="+mn-lt"/>
            </a:endParaRPr>
          </a:p>
        </p:txBody>
      </p:sp>
      <p:sp>
        <p:nvSpPr>
          <p:cNvPr id="6963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7"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9"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43"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63"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 name="Прямоугольник 42"/>
          <p:cNvSpPr/>
          <p:nvPr/>
        </p:nvSpPr>
        <p:spPr>
          <a:xfrm>
            <a:off x="5905500" y="818316"/>
            <a:ext cx="6010274" cy="1354217"/>
          </a:xfrm>
          <a:prstGeom prst="rect">
            <a:avLst/>
          </a:prstGeom>
        </p:spPr>
        <p:txBody>
          <a:bodyPr wrap="square">
            <a:spAutoFit/>
          </a:bodyPr>
          <a:lstStyle/>
          <a:p>
            <a:r>
              <a:rPr lang="en-GB" sz="1400" dirty="0">
                <a:latin typeface="+mn-lt"/>
              </a:rPr>
              <a:t>Practical loads on board of ships and in ports (electrical motors, lighting installations, etc.) may usually be modelled by a series combination of resistance </a:t>
            </a:r>
            <a:r>
              <a:rPr lang="en-GB" sz="1400" i="1" dirty="0">
                <a:latin typeface="+mn-lt"/>
              </a:rPr>
              <a:t>R</a:t>
            </a:r>
            <a:r>
              <a:rPr lang="en-GB" sz="1400" dirty="0">
                <a:latin typeface="+mn-lt"/>
              </a:rPr>
              <a:t> and inductive reactance </a:t>
            </a:r>
            <a:r>
              <a:rPr lang="en-GB" sz="1400" i="1" dirty="0">
                <a:latin typeface="+mn-lt"/>
              </a:rPr>
              <a:t>X</a:t>
            </a:r>
            <a:r>
              <a:rPr lang="en-GB" sz="1400" i="1" baseline="-25000" dirty="0">
                <a:latin typeface="+mn-lt"/>
              </a:rPr>
              <a:t>L</a:t>
            </a:r>
            <a:r>
              <a:rPr lang="en-GB" sz="1400" dirty="0">
                <a:latin typeface="+mn-lt"/>
              </a:rPr>
              <a:t>. </a:t>
            </a:r>
            <a:endParaRPr lang="en-US" sz="1400" dirty="0">
              <a:latin typeface="+mn-lt"/>
            </a:endParaRPr>
          </a:p>
          <a:p>
            <a:endParaRPr lang="en-US" sz="1400" dirty="0">
              <a:latin typeface="+mn-lt"/>
            </a:endParaRPr>
          </a:p>
          <a:p>
            <a:endParaRPr lang="en-US" sz="1400" dirty="0">
              <a:latin typeface="+mn-lt"/>
            </a:endParaRPr>
          </a:p>
          <a:p>
            <a:endParaRPr lang="en-US" sz="1200" dirty="0">
              <a:latin typeface="Times New Roman" pitchFamily="18" charset="0"/>
              <a:cs typeface="Times New Roman" pitchFamily="18" charset="0"/>
            </a:endParaRPr>
          </a:p>
        </p:txBody>
      </p:sp>
      <p:sp>
        <p:nvSpPr>
          <p:cNvPr id="706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68"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1"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3"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5"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7"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9" name="Rectangle 1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01" name="Rectangle 2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03" name="Rectangle 2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 name="Text Placeholder 1"/>
          <p:cNvSpPr>
            <a:spLocks noGrp="1"/>
          </p:cNvSpPr>
          <p:nvPr>
            <p:ph type="body" sz="quarter" idx="13"/>
          </p:nvPr>
        </p:nvSpPr>
        <p:spPr>
          <a:xfrm>
            <a:off x="224394" y="133350"/>
            <a:ext cx="10494517" cy="316194"/>
          </a:xfrm>
        </p:spPr>
        <p:txBody>
          <a:bodyPr/>
          <a:lstStyle/>
          <a:p>
            <a:r>
              <a:rPr lang="en-US" altLang="en-US" dirty="0"/>
              <a:t>Complex numbers in electrical circuits</a:t>
            </a:r>
          </a:p>
          <a:p>
            <a:r>
              <a:rPr lang="et-EE" dirty="0"/>
              <a:t>Capacitive </a:t>
            </a:r>
            <a:r>
              <a:rPr lang="en-GB" dirty="0"/>
              <a:t>reactance</a:t>
            </a:r>
            <a:r>
              <a:rPr lang="et-EE" dirty="0"/>
              <a:t> amd impedance</a:t>
            </a:r>
            <a:endParaRPr lang="en-US" altLang="en-US" dirty="0"/>
          </a:p>
        </p:txBody>
      </p:sp>
      <p:sp>
        <p:nvSpPr>
          <p:cNvPr id="71745" name="Rectangle 6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7" name="Rectangle 6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55" name="Rectangle 7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776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7767" name="Object 7"/>
          <p:cNvGraphicFramePr>
            <a:graphicFrameLocks noChangeAspect="1"/>
          </p:cNvGraphicFramePr>
          <p:nvPr/>
        </p:nvGraphicFramePr>
        <p:xfrm>
          <a:off x="1990725" y="1533525"/>
          <a:ext cx="1352550" cy="504825"/>
        </p:xfrm>
        <a:graphic>
          <a:graphicData uri="http://schemas.openxmlformats.org/presentationml/2006/ole">
            <mc:AlternateContent xmlns:mc="http://schemas.openxmlformats.org/markup-compatibility/2006">
              <mc:Choice xmlns:v="urn:schemas-microsoft-com:vml" Requires="v">
                <p:oleObj spid="_x0000_s117772" name="Equation" r:id="rId4" imgW="1117600" imgH="419100" progId="Equation.DSMT4">
                  <p:embed/>
                </p:oleObj>
              </mc:Choice>
              <mc:Fallback>
                <p:oleObj name="Equation" r:id="rId4" imgW="1117600" imgH="4191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0725" y="1533525"/>
                        <a:ext cx="135255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77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7769" name="Object 9"/>
          <p:cNvGraphicFramePr>
            <a:graphicFrameLocks noChangeAspect="1"/>
          </p:cNvGraphicFramePr>
          <p:nvPr/>
        </p:nvGraphicFramePr>
        <p:xfrm>
          <a:off x="2066925" y="3000375"/>
          <a:ext cx="1882775" cy="519113"/>
        </p:xfrm>
        <a:graphic>
          <a:graphicData uri="http://schemas.openxmlformats.org/presentationml/2006/ole">
            <mc:AlternateContent xmlns:mc="http://schemas.openxmlformats.org/markup-compatibility/2006">
              <mc:Choice xmlns:v="urn:schemas-microsoft-com:vml" Requires="v">
                <p:oleObj spid="_x0000_s117773" name="Equation" r:id="rId6" imgW="1574800" imgH="431800" progId="Equation.DSMT4">
                  <p:embed/>
                </p:oleObj>
              </mc:Choice>
              <mc:Fallback>
                <p:oleObj name="Equation" r:id="rId6" imgW="1574800" imgH="43180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6925" y="3000375"/>
                        <a:ext cx="1882775" cy="519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7771" name="Picture 11"/>
          <p:cNvPicPr>
            <a:picLocks noChangeAspect="1" noChangeArrowheads="1"/>
          </p:cNvPicPr>
          <p:nvPr/>
        </p:nvPicPr>
        <p:blipFill>
          <a:blip r:embed="rId8"/>
          <a:srcRect/>
          <a:stretch>
            <a:fillRect/>
          </a:stretch>
        </p:blipFill>
        <p:spPr bwMode="auto">
          <a:xfrm>
            <a:off x="1895475" y="3720394"/>
            <a:ext cx="1426744" cy="1004005"/>
          </a:xfrm>
          <a:prstGeom prst="rect">
            <a:avLst/>
          </a:prstGeom>
          <a:noFill/>
          <a:ln w="9525">
            <a:noFill/>
            <a:miter lim="800000"/>
            <a:headEnd/>
            <a:tailEnd/>
          </a:ln>
        </p:spPr>
      </p:pic>
      <p:pic>
        <p:nvPicPr>
          <p:cNvPr id="117772" name="Picture 12"/>
          <p:cNvPicPr>
            <a:picLocks noChangeAspect="1" noChangeArrowheads="1"/>
          </p:cNvPicPr>
          <p:nvPr/>
        </p:nvPicPr>
        <p:blipFill>
          <a:blip r:embed="rId9"/>
          <a:srcRect/>
          <a:stretch>
            <a:fillRect/>
          </a:stretch>
        </p:blipFill>
        <p:spPr bwMode="auto">
          <a:xfrm>
            <a:off x="923925" y="4781549"/>
            <a:ext cx="952500" cy="1232647"/>
          </a:xfrm>
          <a:prstGeom prst="rect">
            <a:avLst/>
          </a:prstGeom>
          <a:noFill/>
          <a:ln w="9525">
            <a:noFill/>
            <a:miter lim="800000"/>
            <a:headEnd/>
            <a:tailEnd/>
          </a:ln>
        </p:spPr>
      </p:pic>
      <p:pic>
        <p:nvPicPr>
          <p:cNvPr id="117773" name="Picture 13"/>
          <p:cNvPicPr>
            <a:picLocks noChangeAspect="1" noChangeArrowheads="1"/>
          </p:cNvPicPr>
          <p:nvPr/>
        </p:nvPicPr>
        <p:blipFill>
          <a:blip r:embed="rId10"/>
          <a:srcRect/>
          <a:stretch>
            <a:fillRect/>
          </a:stretch>
        </p:blipFill>
        <p:spPr bwMode="auto">
          <a:xfrm>
            <a:off x="2419350" y="4855174"/>
            <a:ext cx="3743325" cy="1602776"/>
          </a:xfrm>
          <a:prstGeom prst="rect">
            <a:avLst/>
          </a:prstGeom>
          <a:noFill/>
          <a:ln w="9525">
            <a:noFill/>
            <a:miter lim="800000"/>
            <a:headEnd/>
            <a:tailEnd/>
          </a:ln>
        </p:spPr>
      </p:pic>
      <p:pic>
        <p:nvPicPr>
          <p:cNvPr id="117774" name="Picture 14"/>
          <p:cNvPicPr>
            <a:picLocks noChangeAspect="1" noChangeArrowheads="1"/>
          </p:cNvPicPr>
          <p:nvPr/>
        </p:nvPicPr>
        <p:blipFill>
          <a:blip r:embed="rId11"/>
          <a:srcRect/>
          <a:stretch>
            <a:fillRect/>
          </a:stretch>
        </p:blipFill>
        <p:spPr bwMode="auto">
          <a:xfrm>
            <a:off x="6296668" y="1581149"/>
            <a:ext cx="1947015" cy="2219325"/>
          </a:xfrm>
          <a:prstGeom prst="rect">
            <a:avLst/>
          </a:prstGeom>
          <a:noFill/>
          <a:ln w="9525">
            <a:noFill/>
            <a:miter lim="800000"/>
            <a:headEnd/>
            <a:tailEnd/>
          </a:ln>
        </p:spPr>
      </p:pic>
      <p:pic>
        <p:nvPicPr>
          <p:cNvPr id="117775" name="Picture 15"/>
          <p:cNvPicPr>
            <a:picLocks noChangeAspect="1" noChangeArrowheads="1"/>
          </p:cNvPicPr>
          <p:nvPr/>
        </p:nvPicPr>
        <p:blipFill>
          <a:blip r:embed="rId12"/>
          <a:srcRect/>
          <a:stretch>
            <a:fillRect/>
          </a:stretch>
        </p:blipFill>
        <p:spPr bwMode="auto">
          <a:xfrm>
            <a:off x="8505825" y="1392425"/>
            <a:ext cx="2271526" cy="1388876"/>
          </a:xfrm>
          <a:prstGeom prst="rect">
            <a:avLst/>
          </a:prstGeom>
          <a:noFill/>
          <a:ln w="9525">
            <a:noFill/>
            <a:miter lim="800000"/>
            <a:headEnd/>
            <a:tailEnd/>
          </a:ln>
        </p:spPr>
      </p:pic>
      <p:pic>
        <p:nvPicPr>
          <p:cNvPr id="117776" name="Picture 16"/>
          <p:cNvPicPr>
            <a:picLocks noChangeAspect="1" noChangeArrowheads="1"/>
          </p:cNvPicPr>
          <p:nvPr/>
        </p:nvPicPr>
        <p:blipFill>
          <a:blip r:embed="rId13"/>
          <a:srcRect/>
          <a:stretch>
            <a:fillRect/>
          </a:stretch>
        </p:blipFill>
        <p:spPr bwMode="auto">
          <a:xfrm>
            <a:off x="8629650" y="2867025"/>
            <a:ext cx="2219605" cy="1323975"/>
          </a:xfrm>
          <a:prstGeom prst="rect">
            <a:avLst/>
          </a:prstGeom>
          <a:noFill/>
          <a:ln w="9525">
            <a:noFill/>
            <a:miter lim="800000"/>
            <a:headEnd/>
            <a:tailEnd/>
          </a:ln>
        </p:spPr>
      </p:pic>
      <p:sp>
        <p:nvSpPr>
          <p:cNvPr id="117777" name="Rectangle 17"/>
          <p:cNvSpPr>
            <a:spLocks noChangeArrowheads="1"/>
          </p:cNvSpPr>
          <p:nvPr/>
        </p:nvSpPr>
        <p:spPr bwMode="auto">
          <a:xfrm>
            <a:off x="6257924" y="4374803"/>
            <a:ext cx="5581651"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t-EE" sz="1400" b="0" i="0" u="none" strike="noStrike" cap="none" normalizeH="0" baseline="0" dirty="0">
                <a:ln>
                  <a:noFill/>
                </a:ln>
                <a:solidFill>
                  <a:schemeClr val="tx1"/>
                </a:solidFill>
                <a:effectLst/>
                <a:latin typeface="+mn-lt"/>
                <a:ea typeface="Times New Roman" pitchFamily="18" charset="0"/>
                <a:cs typeface="Arial" pitchFamily="34" charset="0"/>
              </a:rPr>
              <a:t>T</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here is no phase shift between the current and the voltage drop across the resistance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R</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Thus, the voltage drop </a:t>
            </a:r>
            <a:r>
              <a:rPr kumimoji="0" lang="en-GB" sz="1400" b="0" i="1" u="sng" strike="noStrike" cap="none" normalizeH="0" baseline="0" dirty="0" err="1">
                <a:ln>
                  <a:noFill/>
                </a:ln>
                <a:solidFill>
                  <a:schemeClr val="tx1"/>
                </a:solidFill>
                <a:effectLst/>
                <a:latin typeface="+mn-lt"/>
                <a:ea typeface="Times New Roman" pitchFamily="18" charset="0"/>
                <a:cs typeface="Arial" pitchFamily="34" charset="0"/>
              </a:rPr>
              <a:t>U</a:t>
            </a:r>
            <a:r>
              <a:rPr kumimoji="0" lang="en-GB" sz="1400" b="0" i="1" u="none" strike="noStrike" cap="none" normalizeH="0" baseline="-30000" dirty="0" err="1">
                <a:ln>
                  <a:noFill/>
                </a:ln>
                <a:solidFill>
                  <a:schemeClr val="tx1"/>
                </a:solidFill>
                <a:effectLst/>
                <a:latin typeface="+mn-lt"/>
                <a:ea typeface="Times New Roman" pitchFamily="18" charset="0"/>
                <a:cs typeface="Arial" pitchFamily="34" charset="0"/>
              </a:rPr>
              <a:t>a</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is in phase with the current </a:t>
            </a: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I</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a:t>
            </a:r>
            <a:r>
              <a:rPr kumimoji="0" lang="et-EE" sz="1400" b="0" i="0" u="none" strike="noStrike" cap="none" normalizeH="0" baseline="0" dirty="0">
                <a:ln>
                  <a:noFill/>
                </a:ln>
                <a:solidFill>
                  <a:schemeClr val="tx1"/>
                </a:solidFill>
                <a:effectLst/>
                <a:latin typeface="+mn-lt"/>
                <a:ea typeface="Times New Roman" pitchFamily="18" charset="0"/>
                <a:cs typeface="Arial" pitchFamily="34" charset="0"/>
              </a:rPr>
              <a:t>T</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he voltage drop over the inductive reactance </a:t>
            </a: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U</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L</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leads the current </a:t>
            </a: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I</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t>
            </a:r>
            <a:endParaRPr kumimoji="0" lang="et-EE" sz="1400" b="0" i="0" u="none" strike="noStrike" cap="none" normalizeH="0" baseline="0" dirty="0">
              <a:ln>
                <a:noFill/>
              </a:ln>
              <a:solidFill>
                <a:schemeClr val="tx1"/>
              </a:solidFill>
              <a:effectLst/>
              <a:latin typeface="+mn-l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a:t>
            </a:r>
            <a:endParaRPr kumimoji="0" lang="en-US" sz="1400" b="0" i="0" u="none" strike="noStrike" cap="none" normalizeH="0" baseline="0" dirty="0">
              <a:ln>
                <a:noFill/>
              </a:ln>
              <a:solidFill>
                <a:schemeClr val="tx1"/>
              </a:solidFill>
              <a:effectLst/>
              <a:latin typeface="+mn-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According to Kirchhoff’s second law, the input voltage </a:t>
            </a: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U</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may be found as </a:t>
            </a:r>
            <a:endParaRPr kumimoji="0" lang="en-US" sz="1400" b="0" i="0" u="none" strike="noStrike" cap="none" normalizeH="0" baseline="0" dirty="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U</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a:t>
            </a:r>
            <a:r>
              <a:rPr kumimoji="0" lang="en-GB" sz="1400" b="0" i="1" u="sng" strike="noStrike" cap="none" normalizeH="0" baseline="0" dirty="0" err="1">
                <a:ln>
                  <a:noFill/>
                </a:ln>
                <a:solidFill>
                  <a:schemeClr val="tx1"/>
                </a:solidFill>
                <a:effectLst/>
                <a:latin typeface="+mn-lt"/>
                <a:ea typeface="Times New Roman" pitchFamily="18" charset="0"/>
                <a:cs typeface="Arial" pitchFamily="34" charset="0"/>
              </a:rPr>
              <a:t>U</a:t>
            </a:r>
            <a:r>
              <a:rPr kumimoji="0" lang="en-GB" sz="1400" b="0" i="1" u="none" strike="noStrike" cap="none" normalizeH="0" baseline="-30000" dirty="0" err="1">
                <a:ln>
                  <a:noFill/>
                </a:ln>
                <a:solidFill>
                  <a:schemeClr val="tx1"/>
                </a:solidFill>
                <a:effectLst/>
                <a:latin typeface="+mn-lt"/>
                <a:ea typeface="Times New Roman" pitchFamily="18" charset="0"/>
                <a:cs typeface="Arial" pitchFamily="34" charset="0"/>
              </a:rPr>
              <a:t>a</a:t>
            </a:r>
            <a:r>
              <a:rPr kumimoji="0" lang="en-GB" sz="1400" b="0" i="0" u="none" strike="noStrike" cap="none" normalizeH="0" baseline="0" dirty="0" err="1">
                <a:ln>
                  <a:noFill/>
                </a:ln>
                <a:solidFill>
                  <a:schemeClr val="tx1"/>
                </a:solidFill>
                <a:effectLst/>
                <a:latin typeface="+mn-lt"/>
                <a:ea typeface="Times New Roman" pitchFamily="18" charset="0"/>
                <a:cs typeface="Arial" pitchFamily="34" charset="0"/>
              </a:rPr>
              <a:t>+</a:t>
            </a:r>
            <a:r>
              <a:rPr kumimoji="0" lang="en-GB" sz="1400" b="0" i="1" u="sng" strike="noStrike" cap="none" normalizeH="0" baseline="0" dirty="0" err="1">
                <a:ln>
                  <a:noFill/>
                </a:ln>
                <a:solidFill>
                  <a:schemeClr val="tx1"/>
                </a:solidFill>
                <a:effectLst/>
                <a:latin typeface="+mn-lt"/>
                <a:ea typeface="Times New Roman" pitchFamily="18" charset="0"/>
                <a:cs typeface="Arial" pitchFamily="34" charset="0"/>
              </a:rPr>
              <a:t>U</a:t>
            </a:r>
            <a:r>
              <a:rPr kumimoji="0" lang="en-GB" sz="1400" b="0" i="1" u="none" strike="noStrike" cap="none" normalizeH="0" baseline="-30000" dirty="0" err="1">
                <a:ln>
                  <a:noFill/>
                </a:ln>
                <a:solidFill>
                  <a:schemeClr val="tx1"/>
                </a:solidFill>
                <a:effectLst/>
                <a:latin typeface="+mn-lt"/>
                <a:ea typeface="Times New Roman" pitchFamily="18" charset="0"/>
                <a:cs typeface="Arial" pitchFamily="34" charset="0"/>
              </a:rPr>
              <a:t>L</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t>
            </a:r>
            <a:endParaRPr kumimoji="0" lang="en-GB" sz="1400" b="0" i="0" u="none" strike="noStrike" cap="none" normalizeH="0" baseline="0" dirty="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147616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TTY EMERA Logo pikk.png"/>
          <p:cNvPicPr>
            <a:picLocks noChangeAspect="1"/>
          </p:cNvPicPr>
          <p:nvPr/>
        </p:nvPicPr>
        <p:blipFill>
          <a:blip r:embed="rId3"/>
          <a:stretch>
            <a:fillRect/>
          </a:stretch>
        </p:blipFill>
        <p:spPr>
          <a:xfrm>
            <a:off x="0" y="5580404"/>
            <a:ext cx="4149503" cy="1277596"/>
          </a:xfrm>
          <a:prstGeom prst="rect">
            <a:avLst/>
          </a:prstGeom>
        </p:spPr>
      </p:pic>
      <p:sp>
        <p:nvSpPr>
          <p:cNvPr id="54280"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5"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0"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4"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6"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8"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495"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499"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501"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22"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30" name="Rectangle 1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32" name="Rectangle 2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34" name="Rectangle 2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9"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71"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76" name="Rectangle 1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78" name="Rectangle 1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80" name="Rectangle 2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3"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5"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7"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9"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601"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603" name="Rectangle 1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7"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9"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43"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63"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68"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1"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3"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5"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7"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9" name="Rectangle 1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01" name="Rectangle 2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03" name="Rectangle 2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 name="Text Placeholder 1"/>
          <p:cNvSpPr>
            <a:spLocks noGrp="1"/>
          </p:cNvSpPr>
          <p:nvPr>
            <p:ph type="body" sz="quarter" idx="13"/>
          </p:nvPr>
        </p:nvSpPr>
        <p:spPr>
          <a:xfrm>
            <a:off x="224394" y="133350"/>
            <a:ext cx="10494517" cy="316194"/>
          </a:xfrm>
        </p:spPr>
        <p:txBody>
          <a:bodyPr/>
          <a:lstStyle/>
          <a:p>
            <a:r>
              <a:rPr lang="en-US" altLang="en-US" dirty="0"/>
              <a:t>Complex numbers in electrical circuits</a:t>
            </a:r>
          </a:p>
          <a:p>
            <a:r>
              <a:rPr lang="et-EE" dirty="0"/>
              <a:t>impedance AND </a:t>
            </a:r>
            <a:endParaRPr lang="en-US" altLang="en-US" dirty="0"/>
          </a:p>
        </p:txBody>
      </p:sp>
      <p:sp>
        <p:nvSpPr>
          <p:cNvPr id="71745" name="Rectangle 6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7" name="Rectangle 6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55" name="Rectangle 7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776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777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7776" name="Picture 16"/>
          <p:cNvPicPr>
            <a:picLocks noChangeAspect="1" noChangeArrowheads="1"/>
          </p:cNvPicPr>
          <p:nvPr/>
        </p:nvPicPr>
        <p:blipFill>
          <a:blip r:embed="rId4"/>
          <a:srcRect/>
          <a:stretch>
            <a:fillRect/>
          </a:stretch>
        </p:blipFill>
        <p:spPr bwMode="auto">
          <a:xfrm>
            <a:off x="619125" y="4391025"/>
            <a:ext cx="2219605" cy="1323975"/>
          </a:xfrm>
          <a:prstGeom prst="rect">
            <a:avLst/>
          </a:prstGeom>
          <a:noFill/>
          <a:ln w="9525">
            <a:noFill/>
            <a:miter lim="800000"/>
            <a:headEnd/>
            <a:tailEnd/>
          </a:ln>
        </p:spPr>
      </p:pic>
      <p:sp>
        <p:nvSpPr>
          <p:cNvPr id="119812" name="Rectangle 4"/>
          <p:cNvSpPr>
            <a:spLocks noChangeArrowheads="1"/>
          </p:cNvSpPr>
          <p:nvPr/>
        </p:nvSpPr>
        <p:spPr bwMode="auto">
          <a:xfrm>
            <a:off x="123824" y="750007"/>
            <a:ext cx="5581651"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If the phase of the current phasor </a:t>
            </a: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I</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is equal to 0° then the voltages can be presented as follows:</a:t>
            </a:r>
            <a:endParaRPr kumimoji="0" lang="et-EE" sz="1400" b="0" i="0" u="none" strike="noStrike" cap="none" normalizeH="0" baseline="0" dirty="0">
              <a:ln>
                <a:noFill/>
              </a:ln>
              <a:solidFill>
                <a:schemeClr val="tx1"/>
              </a:solidFill>
              <a:effectLst/>
              <a:latin typeface="+mn-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 Resistive voltage drop </a:t>
            </a:r>
            <a:r>
              <a:rPr kumimoji="0" lang="en-GB" sz="1400" b="0" i="1" u="sng" strike="noStrike" cap="none" normalizeH="0" baseline="0" dirty="0" err="1">
                <a:ln>
                  <a:noFill/>
                </a:ln>
                <a:solidFill>
                  <a:schemeClr val="tx1"/>
                </a:solidFill>
                <a:effectLst/>
                <a:latin typeface="+mn-lt"/>
                <a:ea typeface="Times New Roman" pitchFamily="18" charset="0"/>
                <a:cs typeface="Arial" pitchFamily="34" charset="0"/>
              </a:rPr>
              <a:t>U</a:t>
            </a:r>
            <a:r>
              <a:rPr kumimoji="0" lang="en-GB" sz="1400" b="0" i="1" u="none" strike="noStrike" cap="none" normalizeH="0" baseline="-30000" dirty="0" err="1">
                <a:ln>
                  <a:noFill/>
                </a:ln>
                <a:solidFill>
                  <a:schemeClr val="tx1"/>
                </a:solidFill>
                <a:effectLst/>
                <a:latin typeface="+mn-lt"/>
                <a:ea typeface="Times New Roman" pitchFamily="18" charset="0"/>
                <a:cs typeface="Arial" pitchFamily="34" charset="0"/>
              </a:rPr>
              <a:t>a</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a:t>
            </a:r>
            <a:r>
              <a:rPr kumimoji="0" lang="en-GB" sz="1400" b="0" i="1" u="sng" strike="noStrike" cap="none" normalizeH="0" baseline="0" dirty="0" err="1">
                <a:ln>
                  <a:noFill/>
                </a:ln>
                <a:solidFill>
                  <a:schemeClr val="tx1"/>
                </a:solidFill>
                <a:effectLst/>
                <a:latin typeface="+mn-lt"/>
                <a:ea typeface="Times New Roman" pitchFamily="18" charset="0"/>
                <a:cs typeface="Arial" pitchFamily="34" charset="0"/>
              </a:rPr>
              <a:t>I</a:t>
            </a:r>
            <a:r>
              <a:rPr kumimoji="0" lang="en-GB" sz="1400" b="0" i="1" u="none" strike="noStrike" cap="none" normalizeH="0" baseline="0" dirty="0" err="1">
                <a:ln>
                  <a:noFill/>
                </a:ln>
                <a:solidFill>
                  <a:schemeClr val="tx1"/>
                </a:solidFill>
                <a:effectLst/>
                <a:latin typeface="+mn-lt"/>
                <a:ea typeface="Times New Roman" pitchFamily="18" charset="0"/>
                <a:cs typeface="Arial" pitchFamily="34" charset="0"/>
              </a:rPr>
              <a:t>·R</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I R</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e</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j</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0°</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U</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a</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e</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j</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0°</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t>
            </a:r>
            <a:endParaRPr kumimoji="0" lang="en-US" sz="1400" b="0" i="0" u="none" strike="noStrike" cap="none" normalizeH="0" baseline="0" dirty="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b) Inductive voltage drop </a:t>
            </a: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U</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L</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a:t>
            </a:r>
            <a:r>
              <a:rPr kumimoji="0" lang="en-GB" sz="1400" b="0" i="1" u="sng" strike="noStrike" cap="none" normalizeH="0" baseline="0" dirty="0" err="1">
                <a:ln>
                  <a:noFill/>
                </a:ln>
                <a:solidFill>
                  <a:schemeClr val="tx1"/>
                </a:solidFill>
                <a:effectLst/>
                <a:latin typeface="+mn-lt"/>
                <a:ea typeface="Times New Roman" pitchFamily="18" charset="0"/>
                <a:cs typeface="Arial" pitchFamily="34" charset="0"/>
              </a:rPr>
              <a:t>I</a:t>
            </a:r>
            <a:r>
              <a:rPr kumimoji="0" lang="en-GB" sz="1400" b="0" i="1" u="none" strike="noStrike" cap="none" normalizeH="0" baseline="0" dirty="0" err="1">
                <a:ln>
                  <a:noFill/>
                </a:ln>
                <a:solidFill>
                  <a:schemeClr val="tx1"/>
                </a:solidFill>
                <a:effectLst/>
                <a:latin typeface="+mn-lt"/>
                <a:ea typeface="Times New Roman" pitchFamily="18" charset="0"/>
                <a:cs typeface="Arial" pitchFamily="34" charset="0"/>
              </a:rPr>
              <a:t>·jX</a:t>
            </a:r>
            <a:r>
              <a:rPr kumimoji="0" lang="en-GB" sz="1400" b="0" i="1" u="none" strike="noStrike" cap="none" normalizeH="0" baseline="-30000" dirty="0" err="1">
                <a:ln>
                  <a:noFill/>
                </a:ln>
                <a:solidFill>
                  <a:schemeClr val="tx1"/>
                </a:solidFill>
                <a:effectLst/>
                <a:latin typeface="+mn-lt"/>
                <a:ea typeface="Times New Roman" pitchFamily="18" charset="0"/>
                <a:cs typeface="Arial" pitchFamily="34" charset="0"/>
              </a:rPr>
              <a:t>L</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I X</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L</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e</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j</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90°</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U</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L</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e</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j</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90°</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t>
            </a:r>
            <a:endParaRPr kumimoji="0" lang="en-US" sz="1400" b="0" i="0" u="none" strike="noStrike" cap="none" normalizeH="0" baseline="0" dirty="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c) Input voltage </a:t>
            </a: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U</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a:t>
            </a: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I</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t>
            </a:r>
            <a:r>
              <a:rPr kumimoji="0" lang="en-GB" sz="1400" b="0" i="1" u="none" strike="noStrike" cap="none" normalizeH="0" baseline="0" dirty="0" err="1">
                <a:ln>
                  <a:noFill/>
                </a:ln>
                <a:solidFill>
                  <a:schemeClr val="tx1"/>
                </a:solidFill>
                <a:effectLst/>
                <a:latin typeface="+mn-lt"/>
                <a:ea typeface="Times New Roman" pitchFamily="18" charset="0"/>
                <a:cs typeface="Arial" pitchFamily="34" charset="0"/>
              </a:rPr>
              <a:t>R+jX</a:t>
            </a:r>
            <a:r>
              <a:rPr kumimoji="0" lang="en-GB" sz="1400" b="0" i="1" u="none" strike="noStrike" cap="none" normalizeH="0" baseline="-30000" dirty="0" err="1">
                <a:ln>
                  <a:noFill/>
                </a:ln>
                <a:solidFill>
                  <a:schemeClr val="tx1"/>
                </a:solidFill>
                <a:effectLst/>
                <a:latin typeface="+mn-lt"/>
                <a:ea typeface="Times New Roman" pitchFamily="18" charset="0"/>
                <a:cs typeface="Arial" pitchFamily="34" charset="0"/>
              </a:rPr>
              <a:t>L</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a:t>
            </a:r>
            <a:r>
              <a:rPr kumimoji="0" lang="en-GB" sz="1400" b="0" i="1" u="sng" strike="noStrike" cap="none" normalizeH="0" baseline="0" dirty="0" err="1">
                <a:ln>
                  <a:noFill/>
                </a:ln>
                <a:solidFill>
                  <a:schemeClr val="tx1"/>
                </a:solidFill>
                <a:effectLst/>
                <a:latin typeface="+mn-lt"/>
                <a:ea typeface="Times New Roman" pitchFamily="18" charset="0"/>
                <a:cs typeface="Arial" pitchFamily="34" charset="0"/>
              </a:rPr>
              <a:t>I</a:t>
            </a:r>
            <a:r>
              <a:rPr kumimoji="0" lang="en-GB" sz="1400" b="0" i="1" u="none" strike="noStrike" cap="none" normalizeH="0" baseline="0" dirty="0" err="1">
                <a:ln>
                  <a:noFill/>
                </a:ln>
                <a:solidFill>
                  <a:schemeClr val="tx1"/>
                </a:solidFill>
                <a:effectLst/>
                <a:latin typeface="+mn-lt"/>
                <a:ea typeface="Times New Roman" pitchFamily="18" charset="0"/>
                <a:cs typeface="Arial" pitchFamily="34" charset="0"/>
              </a:rPr>
              <a:t>·R</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a:t>
            </a:r>
            <a:r>
              <a:rPr kumimoji="0" lang="en-GB" sz="1400" b="0" i="1" u="sng" strike="noStrike" cap="none" normalizeH="0" baseline="0" dirty="0" err="1">
                <a:ln>
                  <a:noFill/>
                </a:ln>
                <a:solidFill>
                  <a:schemeClr val="tx1"/>
                </a:solidFill>
                <a:effectLst/>
                <a:latin typeface="+mn-lt"/>
                <a:ea typeface="Times New Roman" pitchFamily="18" charset="0"/>
                <a:cs typeface="Arial" pitchFamily="34" charset="0"/>
              </a:rPr>
              <a:t>I</a:t>
            </a:r>
            <a:r>
              <a:rPr kumimoji="0" lang="en-GB" sz="1400" b="0" i="1" u="none" strike="noStrike" cap="none" normalizeH="0" baseline="0" dirty="0" err="1">
                <a:ln>
                  <a:noFill/>
                </a:ln>
                <a:solidFill>
                  <a:schemeClr val="tx1"/>
                </a:solidFill>
                <a:effectLst/>
                <a:latin typeface="+mn-lt"/>
                <a:ea typeface="Times New Roman" pitchFamily="18" charset="0"/>
                <a:cs typeface="Arial" pitchFamily="34" charset="0"/>
              </a:rPr>
              <a:t>·jX</a:t>
            </a:r>
            <a:r>
              <a:rPr kumimoji="0" lang="en-GB" sz="1400" b="0" i="1" u="none" strike="noStrike" cap="none" normalizeH="0" baseline="-30000" dirty="0" err="1">
                <a:ln>
                  <a:noFill/>
                </a:ln>
                <a:solidFill>
                  <a:schemeClr val="tx1"/>
                </a:solidFill>
                <a:effectLst/>
                <a:latin typeface="+mn-lt"/>
                <a:ea typeface="Times New Roman" pitchFamily="18" charset="0"/>
                <a:cs typeface="Arial" pitchFamily="34" charset="0"/>
              </a:rPr>
              <a:t>L</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U</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a</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e</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j</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0°</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U</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L</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e</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j</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90°</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a:t>
            </a:r>
            <a:r>
              <a:rPr kumimoji="0" lang="en-GB" sz="1400" b="0" i="1" u="none" strike="noStrike" cap="none" normalizeH="0" baseline="0" dirty="0" err="1">
                <a:ln>
                  <a:noFill/>
                </a:ln>
                <a:solidFill>
                  <a:schemeClr val="tx1"/>
                </a:solidFill>
                <a:effectLst/>
                <a:latin typeface="+mn-lt"/>
                <a:ea typeface="Times New Roman" pitchFamily="18" charset="0"/>
                <a:cs typeface="Arial" pitchFamily="34" charset="0"/>
              </a:rPr>
              <a:t>U</a:t>
            </a:r>
            <a:r>
              <a:rPr kumimoji="0" lang="en-GB" sz="1400" b="0" i="0" u="none" strike="noStrike" cap="none" normalizeH="0" baseline="0" dirty="0" err="1">
                <a:ln>
                  <a:noFill/>
                </a:ln>
                <a:solidFill>
                  <a:schemeClr val="tx1"/>
                </a:solidFill>
                <a:effectLst/>
                <a:latin typeface="+mn-lt"/>
                <a:ea typeface="Times New Roman" pitchFamily="18" charset="0"/>
                <a:cs typeface="Arial" pitchFamily="34" charset="0"/>
              </a:rPr>
              <a:t>e</a:t>
            </a:r>
            <a:r>
              <a:rPr kumimoji="0" lang="en-GB" sz="1400" b="0" i="1" u="none" strike="noStrike" cap="none" normalizeH="0" baseline="30000" dirty="0" err="1">
                <a:ln>
                  <a:noFill/>
                </a:ln>
                <a:solidFill>
                  <a:schemeClr val="tx1"/>
                </a:solidFill>
                <a:effectLst/>
                <a:latin typeface="+mn-lt"/>
                <a:ea typeface="Times New Roman" pitchFamily="18" charset="0"/>
                <a:cs typeface="Arial" pitchFamily="34" charset="0"/>
              </a:rPr>
              <a:t>j</a:t>
            </a:r>
            <a:r>
              <a:rPr kumimoji="0" lang="en-GB" sz="1400" b="0" i="0" u="none" strike="noStrike" cap="none" normalizeH="0" baseline="30000" dirty="0" err="1">
                <a:ln>
                  <a:noFill/>
                </a:ln>
                <a:solidFill>
                  <a:schemeClr val="tx1"/>
                </a:solidFill>
                <a:effectLst/>
                <a:latin typeface="+mn-lt"/>
                <a:ea typeface="Times New Roman" pitchFamily="18" charset="0"/>
                <a:cs typeface="Arial" pitchFamily="34" charset="0"/>
              </a:rPr>
              <a:t>φ</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t>
            </a:r>
            <a:endParaRPr kumimoji="0" lang="et-EE" sz="1400" b="0" i="0" u="none" strike="noStrike" cap="none" normalizeH="0" baseline="0" dirty="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Let us have a closer look at the last expression. The sum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R + </a:t>
            </a:r>
            <a:r>
              <a:rPr kumimoji="0" lang="en-GB" sz="1400" b="0" i="1" u="none" strike="noStrike" cap="none" normalizeH="0" baseline="0" dirty="0" err="1">
                <a:ln>
                  <a:noFill/>
                </a:ln>
                <a:solidFill>
                  <a:schemeClr val="tx1"/>
                </a:solidFill>
                <a:effectLst/>
                <a:latin typeface="+mn-lt"/>
                <a:ea typeface="Times New Roman" pitchFamily="18" charset="0"/>
                <a:cs typeface="Arial" pitchFamily="34" charset="0"/>
              </a:rPr>
              <a:t>jX</a:t>
            </a:r>
            <a:r>
              <a:rPr kumimoji="0" lang="en-GB" sz="1400" b="0" i="1" u="none" strike="noStrike" cap="none" normalizeH="0" baseline="-30000" dirty="0" err="1">
                <a:ln>
                  <a:noFill/>
                </a:ln>
                <a:solidFill>
                  <a:schemeClr val="tx1"/>
                </a:solidFill>
                <a:effectLst/>
                <a:latin typeface="+mn-lt"/>
                <a:ea typeface="Times New Roman" pitchFamily="18" charset="0"/>
                <a:cs typeface="Arial" pitchFamily="34" charset="0"/>
              </a:rPr>
              <a:t>L</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is named impedance </a:t>
            </a: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Z</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Z</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a:t>
            </a:r>
            <a:r>
              <a:rPr kumimoji="0" lang="en-GB" sz="1400" b="0" i="0" u="none" strike="noStrike" cap="none" normalizeH="0" baseline="0" dirty="0" err="1">
                <a:ln>
                  <a:noFill/>
                </a:ln>
                <a:solidFill>
                  <a:schemeClr val="tx1"/>
                </a:solidFill>
                <a:effectLst/>
                <a:latin typeface="+mn-lt"/>
                <a:ea typeface="Times New Roman" pitchFamily="18" charset="0"/>
                <a:cs typeface="Arial" pitchFamily="34" charset="0"/>
              </a:rPr>
              <a:t>e</a:t>
            </a:r>
            <a:r>
              <a:rPr kumimoji="0" lang="en-GB" sz="1400" b="0" i="1" u="none" strike="noStrike" cap="none" normalizeH="0" baseline="30000" dirty="0" err="1">
                <a:ln>
                  <a:noFill/>
                </a:ln>
                <a:solidFill>
                  <a:schemeClr val="tx1"/>
                </a:solidFill>
                <a:effectLst/>
                <a:latin typeface="+mn-lt"/>
                <a:ea typeface="Times New Roman" pitchFamily="18" charset="0"/>
                <a:cs typeface="Arial" pitchFamily="34" charset="0"/>
              </a:rPr>
              <a:t>j</a:t>
            </a:r>
            <a:r>
              <a:rPr kumimoji="0" lang="en-GB" sz="1400" b="0" i="0" u="none" strike="noStrike" cap="none" normalizeH="0" baseline="30000" dirty="0" err="1">
                <a:ln>
                  <a:noFill/>
                </a:ln>
                <a:solidFill>
                  <a:schemeClr val="tx1"/>
                </a:solidFill>
                <a:effectLst/>
                <a:latin typeface="+mn-lt"/>
                <a:ea typeface="Times New Roman" pitchFamily="18" charset="0"/>
                <a:cs typeface="Arial" pitchFamily="34" charset="0"/>
              </a:rPr>
              <a:t>φ</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which is a complex number with the magnitude </a:t>
            </a:r>
            <a:endParaRPr kumimoji="0" lang="et-EE" sz="1400" b="0" i="0" u="none" strike="noStrike" cap="none" normalizeH="0" baseline="0" dirty="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t-EE" sz="1400" dirty="0">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sz="1400" b="0" i="0" u="none" strike="noStrike" cap="none" normalizeH="0" baseline="0" dirty="0">
              <a:ln>
                <a:noFill/>
              </a:ln>
              <a:solidFill>
                <a:schemeClr val="tx1"/>
              </a:solidFill>
              <a:effectLst/>
              <a:latin typeface="+mn-lt"/>
              <a:cs typeface="Arial" pitchFamily="34" charset="0"/>
            </a:endParaRPr>
          </a:p>
          <a:p>
            <a:pPr lvl="0"/>
            <a:endParaRPr lang="et-EE" sz="1400" dirty="0">
              <a:latin typeface="+mn-lt"/>
            </a:endParaRPr>
          </a:p>
          <a:p>
            <a:pPr lvl="0"/>
            <a:r>
              <a:rPr lang="en-GB" sz="1400" dirty="0">
                <a:latin typeface="+mn-lt"/>
              </a:rPr>
              <a:t>and the argument or phase</a:t>
            </a:r>
            <a:endParaRPr lang="et-EE" sz="1400" dirty="0">
              <a:latin typeface="+mn-lt"/>
            </a:endParaRPr>
          </a:p>
          <a:p>
            <a:pPr lvl="0"/>
            <a:endParaRPr kumimoji="0" lang="et-EE" sz="1400" b="0" i="0" u="none" strike="noStrike" cap="none" normalizeH="0" baseline="0" dirty="0">
              <a:ln>
                <a:noFill/>
              </a:ln>
              <a:solidFill>
                <a:schemeClr val="tx1"/>
              </a:solidFill>
              <a:effectLst/>
              <a:latin typeface="+mn-lt"/>
              <a:cs typeface="Arial" pitchFamily="34" charset="0"/>
            </a:endParaRPr>
          </a:p>
          <a:p>
            <a:pPr lvl="0"/>
            <a:r>
              <a:rPr lang="en-GB" sz="1400" dirty="0">
                <a:latin typeface="+mn-lt"/>
              </a:rPr>
              <a:t>It is better seen from so-called impedance triangle constituted by resistance, reactance and impedance</a:t>
            </a:r>
            <a:endParaRPr kumimoji="0" lang="en-GB" sz="1400" b="0" i="0" u="none" strike="noStrike" cap="none" normalizeH="0" baseline="0" dirty="0">
              <a:ln>
                <a:noFill/>
              </a:ln>
              <a:solidFill>
                <a:schemeClr val="tx1"/>
              </a:solidFill>
              <a:effectLst/>
              <a:latin typeface="+mn-lt"/>
              <a:cs typeface="Arial" pitchFamily="34" charset="0"/>
            </a:endParaRPr>
          </a:p>
        </p:txBody>
      </p:sp>
      <p:sp>
        <p:nvSpPr>
          <p:cNvPr id="119814"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9813" name="Object 5"/>
          <p:cNvGraphicFramePr>
            <a:graphicFrameLocks noChangeAspect="1"/>
          </p:cNvGraphicFramePr>
          <p:nvPr/>
        </p:nvGraphicFramePr>
        <p:xfrm>
          <a:off x="2335213" y="2909888"/>
          <a:ext cx="1054100" cy="317500"/>
        </p:xfrm>
        <a:graphic>
          <a:graphicData uri="http://schemas.openxmlformats.org/presentationml/2006/ole">
            <mc:AlternateContent xmlns:mc="http://schemas.openxmlformats.org/markup-compatibility/2006">
              <mc:Choice xmlns:v="urn:schemas-microsoft-com:vml" Requires="v">
                <p:oleObj spid="_x0000_s119825" name="Equation" r:id="rId5" imgW="1054080" imgH="317160" progId="Equation.DSMT4">
                  <p:embed/>
                </p:oleObj>
              </mc:Choice>
              <mc:Fallback>
                <p:oleObj name="Equation" r:id="rId5" imgW="1054080" imgH="3171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5213" y="2909888"/>
                        <a:ext cx="10541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816"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9815" name="Object 7"/>
          <p:cNvGraphicFramePr>
            <a:graphicFrameLocks noChangeAspect="1"/>
          </p:cNvGraphicFramePr>
          <p:nvPr/>
        </p:nvGraphicFramePr>
        <p:xfrm>
          <a:off x="2300288" y="3349625"/>
          <a:ext cx="1093787" cy="495300"/>
        </p:xfrm>
        <a:graphic>
          <a:graphicData uri="http://schemas.openxmlformats.org/presentationml/2006/ole">
            <mc:AlternateContent xmlns:mc="http://schemas.openxmlformats.org/markup-compatibility/2006">
              <mc:Choice xmlns:v="urn:schemas-microsoft-com:vml" Requires="v">
                <p:oleObj spid="_x0000_s119826" name="Equation" r:id="rId7" imgW="1104840" imgH="495000" progId="Equation.DSMT4">
                  <p:embed/>
                </p:oleObj>
              </mc:Choice>
              <mc:Fallback>
                <p:oleObj name="Equation" r:id="rId7" imgW="1104840" imgH="4950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0288" y="3349625"/>
                        <a:ext cx="1093787"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6" name="Picture 6"/>
          <p:cNvPicPr>
            <a:picLocks noChangeAspect="1" noChangeArrowheads="1"/>
          </p:cNvPicPr>
          <p:nvPr/>
        </p:nvPicPr>
        <p:blipFill>
          <a:blip r:embed="rId9"/>
          <a:srcRect/>
          <a:stretch>
            <a:fillRect/>
          </a:stretch>
        </p:blipFill>
        <p:spPr bwMode="auto">
          <a:xfrm>
            <a:off x="3000376" y="4568327"/>
            <a:ext cx="1647824" cy="1340602"/>
          </a:xfrm>
          <a:prstGeom prst="rect">
            <a:avLst/>
          </a:prstGeom>
          <a:noFill/>
          <a:ln w="9525">
            <a:noFill/>
            <a:miter lim="800000"/>
            <a:headEnd/>
            <a:tailEnd/>
          </a:ln>
        </p:spPr>
      </p:pic>
      <p:sp>
        <p:nvSpPr>
          <p:cNvPr id="119817" name="Rectangle 9"/>
          <p:cNvSpPr>
            <a:spLocks noChangeArrowheads="1"/>
          </p:cNvSpPr>
          <p:nvPr/>
        </p:nvSpPr>
        <p:spPr bwMode="auto">
          <a:xfrm>
            <a:off x="5753100" y="695684"/>
            <a:ext cx="6229350"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Therefore, Ohm’s law in the most common form is as follows</a:t>
            </a:r>
            <a:endParaRPr kumimoji="0" lang="en-US" sz="1400" b="0" i="0" u="none" strike="noStrike" cap="none" normalizeH="0" baseline="0" dirty="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U</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a:t>
            </a:r>
            <a:r>
              <a:rPr kumimoji="0" lang="en-GB" sz="1400" b="0" i="1" u="sng" strike="noStrike" cap="none" normalizeH="0" baseline="0" dirty="0" err="1">
                <a:ln>
                  <a:noFill/>
                </a:ln>
                <a:solidFill>
                  <a:schemeClr val="tx1"/>
                </a:solidFill>
                <a:effectLst/>
                <a:latin typeface="+mn-lt"/>
                <a:ea typeface="Times New Roman" pitchFamily="18" charset="0"/>
                <a:cs typeface="Arial" pitchFamily="34" charset="0"/>
              </a:rPr>
              <a:t>I</a:t>
            </a:r>
            <a:r>
              <a:rPr kumimoji="0" lang="en-GB" sz="1400" b="0" i="1" u="none" strike="noStrike" cap="none" normalizeH="0" baseline="0" dirty="0" err="1">
                <a:ln>
                  <a:noFill/>
                </a:ln>
                <a:solidFill>
                  <a:schemeClr val="tx1"/>
                </a:solidFill>
                <a:effectLst/>
                <a:latin typeface="+mn-lt"/>
                <a:ea typeface="Times New Roman" pitchFamily="18" charset="0"/>
                <a:cs typeface="Arial" pitchFamily="34" charset="0"/>
              </a:rPr>
              <a:t>·</a:t>
            </a:r>
            <a:r>
              <a:rPr kumimoji="0" lang="en-GB" sz="1400" b="0" i="1" u="sng" strike="noStrike" cap="none" normalizeH="0" baseline="0" dirty="0" err="1">
                <a:ln>
                  <a:noFill/>
                </a:ln>
                <a:solidFill>
                  <a:schemeClr val="tx1"/>
                </a:solidFill>
                <a:effectLst/>
                <a:latin typeface="+mn-lt"/>
                <a:ea typeface="Times New Roman" pitchFamily="18" charset="0"/>
                <a:cs typeface="Arial" pitchFamily="34" charset="0"/>
              </a:rPr>
              <a:t>Z</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a:t>
            </a:r>
            <a:r>
              <a:rPr kumimoji="0" lang="en-GB" sz="1400" b="0" i="1" u="none" strike="noStrike" cap="none" normalizeH="0" baseline="0" dirty="0" err="1">
                <a:ln>
                  <a:noFill/>
                </a:ln>
                <a:solidFill>
                  <a:schemeClr val="tx1"/>
                </a:solidFill>
                <a:effectLst/>
                <a:latin typeface="+mn-lt"/>
                <a:ea typeface="Times New Roman" pitchFamily="18" charset="0"/>
                <a:cs typeface="Arial" pitchFamily="34" charset="0"/>
              </a:rPr>
              <a:t>IZ</a:t>
            </a:r>
            <a:r>
              <a:rPr kumimoji="0" lang="en-GB" sz="1400" b="0" i="0" u="none" strike="noStrike" cap="none" normalizeH="0" baseline="0" dirty="0" err="1">
                <a:ln>
                  <a:noFill/>
                </a:ln>
                <a:solidFill>
                  <a:schemeClr val="tx1"/>
                </a:solidFill>
                <a:effectLst/>
                <a:latin typeface="+mn-lt"/>
                <a:ea typeface="Times New Roman" pitchFamily="18" charset="0"/>
                <a:cs typeface="Arial" pitchFamily="34" charset="0"/>
              </a:rPr>
              <a:t>e</a:t>
            </a:r>
            <a:r>
              <a:rPr kumimoji="0" lang="en-GB" sz="1400" b="0" i="1" u="none" strike="noStrike" cap="none" normalizeH="0" baseline="30000" dirty="0" err="1">
                <a:ln>
                  <a:noFill/>
                </a:ln>
                <a:solidFill>
                  <a:schemeClr val="tx1"/>
                </a:solidFill>
                <a:effectLst/>
                <a:latin typeface="+mn-lt"/>
                <a:ea typeface="Times New Roman" pitchFamily="18" charset="0"/>
                <a:cs typeface="Arial" pitchFamily="34" charset="0"/>
              </a:rPr>
              <a:t>j</a:t>
            </a:r>
            <a:r>
              <a:rPr kumimoji="0" lang="en-GB" sz="1400" b="0" i="0" u="none" strike="noStrike" cap="none" normalizeH="0" baseline="30000" dirty="0" err="1">
                <a:ln>
                  <a:noFill/>
                </a:ln>
                <a:solidFill>
                  <a:schemeClr val="tx1"/>
                </a:solidFill>
                <a:effectLst/>
                <a:latin typeface="+mn-lt"/>
                <a:ea typeface="Times New Roman" pitchFamily="18" charset="0"/>
                <a:cs typeface="Arial" pitchFamily="34" charset="0"/>
              </a:rPr>
              <a:t>φ</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a:t>
            </a:r>
            <a:r>
              <a:rPr kumimoji="0" lang="en-GB" sz="1400" b="0" i="1" u="none" strike="noStrike" cap="none" normalizeH="0" baseline="0" dirty="0" err="1">
                <a:ln>
                  <a:noFill/>
                </a:ln>
                <a:solidFill>
                  <a:schemeClr val="tx1"/>
                </a:solidFill>
                <a:effectLst/>
                <a:latin typeface="+mn-lt"/>
                <a:ea typeface="Times New Roman" pitchFamily="18" charset="0"/>
                <a:cs typeface="Arial" pitchFamily="34" charset="0"/>
              </a:rPr>
              <a:t>U</a:t>
            </a:r>
            <a:r>
              <a:rPr kumimoji="0" lang="en-GB" sz="1400" b="0" i="0" u="none" strike="noStrike" cap="none" normalizeH="0" baseline="0" dirty="0" err="1">
                <a:ln>
                  <a:noFill/>
                </a:ln>
                <a:solidFill>
                  <a:schemeClr val="tx1"/>
                </a:solidFill>
                <a:effectLst/>
                <a:latin typeface="+mn-lt"/>
                <a:ea typeface="Times New Roman" pitchFamily="18" charset="0"/>
                <a:cs typeface="Arial" pitchFamily="34" charset="0"/>
              </a:rPr>
              <a:t>e</a:t>
            </a:r>
            <a:r>
              <a:rPr kumimoji="0" lang="en-GB" sz="1400" b="0" i="1" u="none" strike="noStrike" cap="none" normalizeH="0" baseline="30000" dirty="0" err="1">
                <a:ln>
                  <a:noFill/>
                </a:ln>
                <a:solidFill>
                  <a:schemeClr val="tx1"/>
                </a:solidFill>
                <a:effectLst/>
                <a:latin typeface="+mn-lt"/>
                <a:ea typeface="Times New Roman" pitchFamily="18" charset="0"/>
                <a:cs typeface="Arial" pitchFamily="34" charset="0"/>
              </a:rPr>
              <a:t>j</a:t>
            </a:r>
            <a:r>
              <a:rPr kumimoji="0" lang="en-GB" sz="1400" b="0" i="0" u="none" strike="noStrike" cap="none" normalizeH="0" baseline="30000" dirty="0" err="1">
                <a:ln>
                  <a:noFill/>
                </a:ln>
                <a:solidFill>
                  <a:schemeClr val="tx1"/>
                </a:solidFill>
                <a:effectLst/>
                <a:latin typeface="+mn-lt"/>
                <a:ea typeface="Times New Roman" pitchFamily="18" charset="0"/>
                <a:cs typeface="Arial" pitchFamily="34" charset="0"/>
              </a:rPr>
              <a:t>φ</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t>
            </a:r>
            <a:endParaRPr kumimoji="0" lang="en-US" sz="1400" b="0" i="0" u="none" strike="noStrike" cap="none" normalizeH="0" baseline="0" dirty="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That means it is the impedance phase φ defines phase shift between the terminal voltage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u</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and the current </a:t>
            </a:r>
            <a:r>
              <a:rPr kumimoji="0" lang="en-GB" sz="1400" b="0" i="1" u="none" strike="noStrike" cap="none" normalizeH="0" baseline="0" dirty="0" err="1">
                <a:ln>
                  <a:noFill/>
                </a:ln>
                <a:solidFill>
                  <a:schemeClr val="tx1"/>
                </a:solidFill>
                <a:effectLst/>
                <a:latin typeface="+mn-lt"/>
                <a:ea typeface="Times New Roman" pitchFamily="18" charset="0"/>
                <a:cs typeface="Arial" pitchFamily="34" charset="0"/>
              </a:rPr>
              <a:t>i</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t>
            </a:r>
            <a:endParaRPr kumimoji="0" lang="en-US" sz="1400" b="0" i="0" u="none" strike="noStrike" cap="none" normalizeH="0" baseline="0" dirty="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mn-lt"/>
                <a:ea typeface="Times New Roman" pitchFamily="18" charset="0"/>
                <a:cs typeface="Arial" pitchFamily="34" charset="0"/>
              </a:rPr>
              <a:t>Example</a:t>
            </a:r>
            <a:endParaRPr kumimoji="0" lang="en-US" sz="1400" b="0" i="0" u="none" strike="noStrike" cap="none" normalizeH="0" baseline="0" dirty="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As shown in Fig. 1.11,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a</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there are a resistor with resistance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R </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4 Ω, an inductor with inductive reactance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X</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L</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3 Ω and the current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I</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1 A.</a:t>
            </a:r>
            <a:endParaRPr kumimoji="0" lang="en-US" sz="1400" b="0" i="0" u="none" strike="noStrike" cap="none" normalizeH="0" baseline="0" dirty="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Find impedance </a:t>
            </a: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Z</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voltages across resistance</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 </a:t>
            </a:r>
            <a:r>
              <a:rPr kumimoji="0" lang="en-GB" sz="1400" b="0" i="1" u="sng" strike="noStrike" cap="none" normalizeH="0" baseline="0" dirty="0" err="1">
                <a:ln>
                  <a:noFill/>
                </a:ln>
                <a:solidFill>
                  <a:schemeClr val="tx1"/>
                </a:solidFill>
                <a:effectLst/>
                <a:latin typeface="+mn-lt"/>
                <a:ea typeface="Times New Roman" pitchFamily="18" charset="0"/>
                <a:cs typeface="Arial" pitchFamily="34" charset="0"/>
              </a:rPr>
              <a:t>U</a:t>
            </a:r>
            <a:r>
              <a:rPr kumimoji="0" lang="en-GB" sz="1400" b="0" i="1" u="none" strike="noStrike" cap="none" normalizeH="0" baseline="-30000" dirty="0" err="1">
                <a:ln>
                  <a:noFill/>
                </a:ln>
                <a:solidFill>
                  <a:schemeClr val="tx1"/>
                </a:solidFill>
                <a:effectLst/>
                <a:latin typeface="+mn-lt"/>
                <a:ea typeface="Times New Roman" pitchFamily="18" charset="0"/>
                <a:cs typeface="Arial" pitchFamily="34" charset="0"/>
              </a:rPr>
              <a:t>a</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reactance </a:t>
            </a: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U</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L</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and a terminal voltage </a:t>
            </a: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U</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a:t>
            </a:r>
            <a:endParaRPr kumimoji="0" lang="en-US" sz="1400" b="0" i="0" u="none" strike="noStrike" cap="none" normalizeH="0" baseline="0" dirty="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Solution:</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a:t>
            </a:r>
            <a:endParaRPr kumimoji="0" lang="en-US" sz="1400" b="0" i="0" u="none" strike="noStrike" cap="none" normalizeH="0" baseline="0" dirty="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Impedance may be found as follows </a:t>
            </a: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Z</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R + </a:t>
            </a:r>
            <a:r>
              <a:rPr kumimoji="0" lang="en-GB" sz="1400" b="0" i="1" u="none" strike="noStrike" cap="none" normalizeH="0" baseline="0" dirty="0" err="1">
                <a:ln>
                  <a:noFill/>
                </a:ln>
                <a:solidFill>
                  <a:schemeClr val="tx1"/>
                </a:solidFill>
                <a:effectLst/>
                <a:latin typeface="+mn-lt"/>
                <a:ea typeface="Times New Roman" pitchFamily="18" charset="0"/>
                <a:cs typeface="Arial" pitchFamily="34" charset="0"/>
              </a:rPr>
              <a:t>jX</a:t>
            </a:r>
            <a:r>
              <a:rPr kumimoji="0" lang="en-GB" sz="1400" b="0" i="1" u="none" strike="noStrike" cap="none" normalizeH="0" baseline="-30000" dirty="0" err="1">
                <a:ln>
                  <a:noFill/>
                </a:ln>
                <a:solidFill>
                  <a:schemeClr val="tx1"/>
                </a:solidFill>
                <a:effectLst/>
                <a:latin typeface="+mn-lt"/>
                <a:ea typeface="Times New Roman" pitchFamily="18" charset="0"/>
                <a:cs typeface="Arial" pitchFamily="34" charset="0"/>
              </a:rPr>
              <a:t>L</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4 +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j</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3 Ω.</a:t>
            </a:r>
            <a:endParaRPr kumimoji="0" lang="et-EE" sz="1400" b="0" i="0" u="none" strike="noStrike" cap="none" normalizeH="0" baseline="0" dirty="0">
              <a:ln>
                <a:noFill/>
              </a:ln>
              <a:solidFill>
                <a:schemeClr val="tx1"/>
              </a:solidFill>
              <a:effectLst/>
              <a:latin typeface="+mn-lt"/>
              <a:ea typeface="Times New Roman" pitchFamily="18" charset="0"/>
              <a:cs typeface="Arial" pitchFamily="34" charset="0"/>
            </a:endParaRPr>
          </a:p>
          <a:p>
            <a:r>
              <a:rPr lang="en-GB" sz="1400" dirty="0">
                <a:latin typeface="+mn-lt"/>
              </a:rPr>
              <a:t>According to the Pythagorean Theorem impedance magnitude </a:t>
            </a:r>
            <a:endParaRPr lang="et-EE" sz="1400" dirty="0">
              <a:latin typeface="+mn-lt"/>
            </a:endParaRPr>
          </a:p>
          <a:p>
            <a:endParaRPr lang="et-EE" sz="1400" dirty="0">
              <a:latin typeface="+mn-lt"/>
            </a:endParaRPr>
          </a:p>
          <a:p>
            <a:endParaRPr lang="en-US" sz="1400" dirty="0">
              <a:latin typeface="+mn-lt"/>
            </a:endParaRPr>
          </a:p>
          <a:p>
            <a:r>
              <a:rPr lang="en-GB" sz="1400" dirty="0">
                <a:latin typeface="+mn-lt"/>
              </a:rPr>
              <a:t>Its argument </a:t>
            </a:r>
            <a:endParaRPr lang="et-EE" sz="1400" dirty="0">
              <a:latin typeface="+mn-lt"/>
            </a:endParaRPr>
          </a:p>
          <a:p>
            <a:endParaRPr lang="et-EE" sz="1400" dirty="0">
              <a:latin typeface="+mn-lt"/>
            </a:endParaRPr>
          </a:p>
          <a:p>
            <a:endParaRPr lang="en-US" sz="1400" dirty="0">
              <a:latin typeface="+mn-lt"/>
            </a:endParaRPr>
          </a:p>
          <a:p>
            <a:r>
              <a:rPr lang="en-GB" sz="1400" dirty="0">
                <a:latin typeface="+mn-lt"/>
              </a:rPr>
              <a:t>Hence, the complex value of impedance </a:t>
            </a:r>
            <a:r>
              <a:rPr lang="en-GB" sz="1400" i="1" u="sng" dirty="0">
                <a:latin typeface="+mn-lt"/>
              </a:rPr>
              <a:t>Z</a:t>
            </a:r>
            <a:r>
              <a:rPr lang="en-GB" sz="1400" dirty="0">
                <a:latin typeface="+mn-lt"/>
              </a:rPr>
              <a:t> = </a:t>
            </a:r>
            <a:r>
              <a:rPr lang="en-GB" sz="1400" i="1" dirty="0">
                <a:latin typeface="+mn-lt"/>
              </a:rPr>
              <a:t>Z </a:t>
            </a:r>
            <a:r>
              <a:rPr lang="en-GB" sz="1400" dirty="0" err="1">
                <a:latin typeface="+mn-lt"/>
              </a:rPr>
              <a:t>e</a:t>
            </a:r>
            <a:r>
              <a:rPr lang="en-GB" sz="1400" i="1" baseline="30000" dirty="0" err="1">
                <a:latin typeface="+mn-lt"/>
              </a:rPr>
              <a:t>j</a:t>
            </a:r>
            <a:r>
              <a:rPr lang="en-GB" sz="1400" baseline="30000" dirty="0" err="1">
                <a:latin typeface="+mn-lt"/>
              </a:rPr>
              <a:t>φ</a:t>
            </a:r>
            <a:r>
              <a:rPr lang="en-GB" sz="1400" dirty="0">
                <a:latin typeface="+mn-lt"/>
              </a:rPr>
              <a:t>= 5 e</a:t>
            </a:r>
            <a:r>
              <a:rPr lang="en-GB" sz="1400" i="1" baseline="30000" dirty="0">
                <a:latin typeface="+mn-lt"/>
              </a:rPr>
              <a:t>j</a:t>
            </a:r>
            <a:r>
              <a:rPr lang="en-GB" sz="1400" baseline="30000" dirty="0">
                <a:latin typeface="+mn-lt"/>
              </a:rPr>
              <a:t>36.9°</a:t>
            </a:r>
            <a:r>
              <a:rPr lang="en-GB" sz="1400" dirty="0">
                <a:latin typeface="+mn-lt"/>
              </a:rPr>
              <a:t> Ω.</a:t>
            </a:r>
            <a:endParaRPr lang="en-US" sz="1400" dirty="0">
              <a:latin typeface="+mn-lt"/>
            </a:endParaRPr>
          </a:p>
          <a:p>
            <a:r>
              <a:rPr lang="en-GB" sz="1400" dirty="0">
                <a:latin typeface="+mn-lt"/>
              </a:rPr>
              <a:t>Voltages may be found by means of Ohm’s law in a complex form.</a:t>
            </a:r>
            <a:endParaRPr lang="en-US" sz="1400" dirty="0">
              <a:latin typeface="+mn-lt"/>
            </a:endParaRPr>
          </a:p>
          <a:p>
            <a:r>
              <a:rPr lang="en-GB" sz="1400" dirty="0">
                <a:latin typeface="+mn-lt"/>
              </a:rPr>
              <a:t>The voltage across the resistor </a:t>
            </a:r>
            <a:r>
              <a:rPr lang="en-GB" sz="1400" i="1" u="sng" dirty="0" err="1">
                <a:latin typeface="+mn-lt"/>
              </a:rPr>
              <a:t>U</a:t>
            </a:r>
            <a:r>
              <a:rPr lang="en-GB" sz="1400" i="1" baseline="-25000" dirty="0" err="1">
                <a:latin typeface="+mn-lt"/>
              </a:rPr>
              <a:t>a</a:t>
            </a:r>
            <a:r>
              <a:rPr lang="en-GB" sz="1400" dirty="0">
                <a:latin typeface="+mn-lt"/>
              </a:rPr>
              <a:t> = </a:t>
            </a:r>
            <a:r>
              <a:rPr lang="en-GB" sz="1400" i="1" u="sng" dirty="0" err="1">
                <a:latin typeface="+mn-lt"/>
              </a:rPr>
              <a:t>I</a:t>
            </a:r>
            <a:r>
              <a:rPr lang="en-GB" sz="1400" i="1" dirty="0" err="1">
                <a:latin typeface="+mn-lt"/>
              </a:rPr>
              <a:t>·R</a:t>
            </a:r>
            <a:r>
              <a:rPr lang="en-GB" sz="1400" dirty="0">
                <a:latin typeface="+mn-lt"/>
              </a:rPr>
              <a:t> = </a:t>
            </a:r>
            <a:r>
              <a:rPr lang="en-GB" sz="1400" i="1" dirty="0" err="1">
                <a:latin typeface="+mn-lt"/>
              </a:rPr>
              <a:t>IR</a:t>
            </a:r>
            <a:r>
              <a:rPr lang="en-GB" sz="1400" dirty="0">
                <a:latin typeface="+mn-lt"/>
              </a:rPr>
              <a:t> e</a:t>
            </a:r>
            <a:r>
              <a:rPr lang="en-GB" sz="1400" i="1" baseline="30000" dirty="0">
                <a:latin typeface="+mn-lt"/>
              </a:rPr>
              <a:t>j</a:t>
            </a:r>
            <a:r>
              <a:rPr lang="en-GB" sz="1400" baseline="30000" dirty="0">
                <a:latin typeface="+mn-lt"/>
              </a:rPr>
              <a:t>0°</a:t>
            </a:r>
            <a:r>
              <a:rPr lang="en-GB" sz="1400" dirty="0">
                <a:latin typeface="+mn-lt"/>
              </a:rPr>
              <a:t> = 1·4 e</a:t>
            </a:r>
            <a:r>
              <a:rPr lang="en-GB" sz="1400" i="1" baseline="30000" dirty="0">
                <a:latin typeface="+mn-lt"/>
              </a:rPr>
              <a:t>j</a:t>
            </a:r>
            <a:r>
              <a:rPr lang="en-GB" sz="1400" baseline="30000" dirty="0">
                <a:latin typeface="+mn-lt"/>
              </a:rPr>
              <a:t>0°</a:t>
            </a:r>
            <a:r>
              <a:rPr lang="en-GB" sz="1400" dirty="0">
                <a:latin typeface="+mn-lt"/>
              </a:rPr>
              <a:t>= 4e</a:t>
            </a:r>
            <a:r>
              <a:rPr lang="en-GB" sz="1400" i="1" baseline="30000" dirty="0">
                <a:latin typeface="+mn-lt"/>
              </a:rPr>
              <a:t>j</a:t>
            </a:r>
            <a:r>
              <a:rPr lang="en-GB" sz="1400" baseline="30000" dirty="0">
                <a:latin typeface="+mn-lt"/>
              </a:rPr>
              <a:t>0°</a:t>
            </a:r>
            <a:r>
              <a:rPr lang="en-GB" sz="1400" dirty="0">
                <a:latin typeface="+mn-lt"/>
              </a:rPr>
              <a:t> = 4 V.</a:t>
            </a:r>
            <a:endParaRPr lang="en-US" sz="1400" dirty="0">
              <a:latin typeface="+mn-lt"/>
            </a:endParaRPr>
          </a:p>
          <a:p>
            <a:r>
              <a:rPr lang="en-GB" sz="1400" dirty="0">
                <a:latin typeface="+mn-lt"/>
              </a:rPr>
              <a:t>The voltage across the reactance </a:t>
            </a:r>
            <a:r>
              <a:rPr lang="en-GB" sz="1400" i="1" u="sng" dirty="0">
                <a:latin typeface="+mn-lt"/>
              </a:rPr>
              <a:t>U</a:t>
            </a:r>
            <a:r>
              <a:rPr lang="en-GB" sz="1400" i="1" baseline="-25000" dirty="0">
                <a:latin typeface="+mn-lt"/>
              </a:rPr>
              <a:t>L</a:t>
            </a:r>
            <a:r>
              <a:rPr lang="en-GB" sz="1400" dirty="0">
                <a:latin typeface="+mn-lt"/>
              </a:rPr>
              <a:t> = </a:t>
            </a:r>
            <a:r>
              <a:rPr lang="en-GB" sz="1400" i="1" u="sng" dirty="0" err="1">
                <a:latin typeface="+mn-lt"/>
              </a:rPr>
              <a:t>I</a:t>
            </a:r>
            <a:r>
              <a:rPr lang="en-GB" sz="1400" i="1" dirty="0" err="1">
                <a:latin typeface="+mn-lt"/>
              </a:rPr>
              <a:t>·jX</a:t>
            </a:r>
            <a:r>
              <a:rPr lang="en-GB" sz="1400" i="1" baseline="-25000" dirty="0" err="1">
                <a:latin typeface="+mn-lt"/>
              </a:rPr>
              <a:t>L</a:t>
            </a:r>
            <a:r>
              <a:rPr lang="en-GB" sz="1400" dirty="0">
                <a:latin typeface="+mn-lt"/>
              </a:rPr>
              <a:t> = </a:t>
            </a:r>
            <a:r>
              <a:rPr lang="en-GB" sz="1400" i="1" dirty="0" err="1">
                <a:latin typeface="+mn-lt"/>
              </a:rPr>
              <a:t>IX</a:t>
            </a:r>
            <a:r>
              <a:rPr lang="en-GB" sz="1400" i="1" baseline="-25000" dirty="0" err="1">
                <a:latin typeface="+mn-lt"/>
              </a:rPr>
              <a:t>L</a:t>
            </a:r>
            <a:r>
              <a:rPr lang="en-GB" sz="1400" dirty="0">
                <a:latin typeface="+mn-lt"/>
              </a:rPr>
              <a:t> e</a:t>
            </a:r>
            <a:r>
              <a:rPr lang="en-GB" sz="1400" i="1" baseline="30000" dirty="0">
                <a:latin typeface="+mn-lt"/>
              </a:rPr>
              <a:t>j</a:t>
            </a:r>
            <a:r>
              <a:rPr lang="en-GB" sz="1400" baseline="30000" dirty="0">
                <a:latin typeface="+mn-lt"/>
              </a:rPr>
              <a:t>90°</a:t>
            </a:r>
            <a:r>
              <a:rPr lang="en-GB" sz="1400" dirty="0">
                <a:latin typeface="+mn-lt"/>
              </a:rPr>
              <a:t> = 1·3e</a:t>
            </a:r>
            <a:r>
              <a:rPr lang="en-GB" sz="1400" i="1" baseline="30000" dirty="0">
                <a:latin typeface="+mn-lt"/>
              </a:rPr>
              <a:t>j</a:t>
            </a:r>
            <a:r>
              <a:rPr lang="en-GB" sz="1400" baseline="30000" dirty="0">
                <a:latin typeface="+mn-lt"/>
              </a:rPr>
              <a:t>90°</a:t>
            </a:r>
            <a:r>
              <a:rPr lang="en-GB" sz="1400" dirty="0">
                <a:latin typeface="+mn-lt"/>
              </a:rPr>
              <a:t>= 3e</a:t>
            </a:r>
            <a:r>
              <a:rPr lang="en-GB" sz="1400" i="1" baseline="30000" dirty="0">
                <a:latin typeface="+mn-lt"/>
              </a:rPr>
              <a:t>j</a:t>
            </a:r>
            <a:r>
              <a:rPr lang="en-GB" sz="1400" baseline="30000" dirty="0">
                <a:latin typeface="+mn-lt"/>
              </a:rPr>
              <a:t>90°</a:t>
            </a:r>
            <a:r>
              <a:rPr lang="en-GB" sz="1400" dirty="0">
                <a:latin typeface="+mn-lt"/>
              </a:rPr>
              <a:t> V.</a:t>
            </a:r>
            <a:endParaRPr lang="en-US" sz="1400" dirty="0">
              <a:latin typeface="+mn-lt"/>
            </a:endParaRPr>
          </a:p>
          <a:p>
            <a:r>
              <a:rPr lang="en-GB" sz="1400" dirty="0">
                <a:latin typeface="+mn-lt"/>
              </a:rPr>
              <a:t>The terminal or input voltage </a:t>
            </a:r>
            <a:r>
              <a:rPr lang="en-GB" sz="1400" i="1" u="sng" dirty="0">
                <a:latin typeface="+mn-lt"/>
              </a:rPr>
              <a:t>U</a:t>
            </a:r>
            <a:r>
              <a:rPr lang="en-GB" sz="1400" i="1" baseline="-25000" dirty="0">
                <a:latin typeface="+mn-lt"/>
              </a:rPr>
              <a:t>L</a:t>
            </a:r>
            <a:r>
              <a:rPr lang="en-GB" sz="1400" dirty="0">
                <a:latin typeface="+mn-lt"/>
              </a:rPr>
              <a:t> = </a:t>
            </a:r>
            <a:r>
              <a:rPr lang="en-GB" sz="1400" i="1" u="sng" dirty="0" err="1">
                <a:latin typeface="+mn-lt"/>
              </a:rPr>
              <a:t>I</a:t>
            </a:r>
            <a:r>
              <a:rPr lang="en-GB" sz="1400" i="1" dirty="0" err="1">
                <a:latin typeface="+mn-lt"/>
              </a:rPr>
              <a:t>·</a:t>
            </a:r>
            <a:r>
              <a:rPr lang="en-GB" sz="1400" i="1" u="sng" dirty="0" err="1">
                <a:latin typeface="+mn-lt"/>
              </a:rPr>
              <a:t>Z</a:t>
            </a:r>
            <a:r>
              <a:rPr lang="en-GB" sz="1400" dirty="0">
                <a:latin typeface="+mn-lt"/>
              </a:rPr>
              <a:t> = </a:t>
            </a:r>
            <a:r>
              <a:rPr lang="en-GB" sz="1400" i="1" dirty="0" err="1">
                <a:latin typeface="+mn-lt"/>
              </a:rPr>
              <a:t>IZ</a:t>
            </a:r>
            <a:r>
              <a:rPr lang="en-GB" sz="1400" dirty="0" err="1">
                <a:latin typeface="+mn-lt"/>
              </a:rPr>
              <a:t>e</a:t>
            </a:r>
            <a:r>
              <a:rPr lang="en-GB" sz="1400" i="1" baseline="30000" dirty="0" err="1">
                <a:latin typeface="+mn-lt"/>
              </a:rPr>
              <a:t>j</a:t>
            </a:r>
            <a:r>
              <a:rPr lang="en-GB" sz="1400" baseline="30000" dirty="0" err="1">
                <a:latin typeface="+mn-lt"/>
              </a:rPr>
              <a:t>φ</a:t>
            </a:r>
            <a:r>
              <a:rPr lang="en-GB" sz="1400" dirty="0">
                <a:latin typeface="+mn-lt"/>
              </a:rPr>
              <a:t> = 1·5e</a:t>
            </a:r>
            <a:r>
              <a:rPr lang="en-GB" sz="1400" i="1" baseline="30000" dirty="0">
                <a:latin typeface="+mn-lt"/>
              </a:rPr>
              <a:t>j</a:t>
            </a:r>
            <a:r>
              <a:rPr lang="en-GB" sz="1400" baseline="30000" dirty="0">
                <a:latin typeface="+mn-lt"/>
              </a:rPr>
              <a:t>36.9°</a:t>
            </a:r>
            <a:r>
              <a:rPr lang="en-GB" sz="1400" dirty="0">
                <a:latin typeface="+mn-lt"/>
              </a:rPr>
              <a:t>= 5e</a:t>
            </a:r>
            <a:r>
              <a:rPr lang="en-GB" sz="1400" i="1" baseline="30000" dirty="0">
                <a:latin typeface="+mn-lt"/>
              </a:rPr>
              <a:t>j</a:t>
            </a:r>
            <a:r>
              <a:rPr lang="en-GB" sz="1400" baseline="30000" dirty="0">
                <a:latin typeface="+mn-lt"/>
              </a:rPr>
              <a:t>36.9°</a:t>
            </a:r>
            <a:r>
              <a:rPr lang="en-GB" sz="1400" dirty="0">
                <a:latin typeface="+mn-lt"/>
              </a:rPr>
              <a:t> V.</a:t>
            </a:r>
            <a:endParaRPr lang="en-US" sz="1400" dirty="0">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mn-lt"/>
              <a:cs typeface="Arial" pitchFamily="34" charset="0"/>
            </a:endParaRPr>
          </a:p>
        </p:txBody>
      </p:sp>
      <p:sp>
        <p:nvSpPr>
          <p:cNvPr id="119819"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9818" name="Object 10"/>
          <p:cNvGraphicFramePr>
            <a:graphicFrameLocks noChangeAspect="1"/>
          </p:cNvGraphicFramePr>
          <p:nvPr/>
        </p:nvGraphicFramePr>
        <p:xfrm>
          <a:off x="7073900" y="3359150"/>
          <a:ext cx="2770188" cy="320675"/>
        </p:xfrm>
        <a:graphic>
          <a:graphicData uri="http://schemas.openxmlformats.org/presentationml/2006/ole">
            <mc:AlternateContent xmlns:mc="http://schemas.openxmlformats.org/markup-compatibility/2006">
              <mc:Choice xmlns:v="urn:schemas-microsoft-com:vml" Requires="v">
                <p:oleObj spid="_x0000_s119827" name="Equation" r:id="rId10" imgW="2755800" imgH="317160" progId="Equation.DSMT4">
                  <p:embed/>
                </p:oleObj>
              </mc:Choice>
              <mc:Fallback>
                <p:oleObj name="Equation" r:id="rId10" imgW="2755800" imgH="317160" progId="Equation.DSMT4">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73900" y="3359150"/>
                        <a:ext cx="2770188"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821"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9820" name="Object 12"/>
          <p:cNvGraphicFramePr>
            <a:graphicFrameLocks noChangeAspect="1"/>
          </p:cNvGraphicFramePr>
          <p:nvPr/>
        </p:nvGraphicFramePr>
        <p:xfrm>
          <a:off x="7023100" y="3740150"/>
          <a:ext cx="2509838" cy="503238"/>
        </p:xfrm>
        <a:graphic>
          <a:graphicData uri="http://schemas.openxmlformats.org/presentationml/2006/ole">
            <mc:AlternateContent xmlns:mc="http://schemas.openxmlformats.org/markup-compatibility/2006">
              <mc:Choice xmlns:v="urn:schemas-microsoft-com:vml" Requires="v">
                <p:oleObj spid="_x0000_s119828" name="Equation" r:id="rId12" imgW="2489040" imgH="495000" progId="Equation.DSMT4">
                  <p:embed/>
                </p:oleObj>
              </mc:Choice>
              <mc:Fallback>
                <p:oleObj name="Equation" r:id="rId12" imgW="2489040" imgH="495000" progId="Equation.DSMT4">
                  <p:embed/>
                  <p:pic>
                    <p:nvPicPr>
                      <p:cNvPr id="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23100" y="3740150"/>
                        <a:ext cx="2509838"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7616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TTY EMERA Logo pikk.png"/>
          <p:cNvPicPr>
            <a:picLocks noChangeAspect="1"/>
          </p:cNvPicPr>
          <p:nvPr/>
        </p:nvPicPr>
        <p:blipFill>
          <a:blip r:embed="rId3"/>
          <a:stretch>
            <a:fillRect/>
          </a:stretch>
        </p:blipFill>
        <p:spPr>
          <a:xfrm>
            <a:off x="0" y="5580404"/>
            <a:ext cx="4149503" cy="1277596"/>
          </a:xfrm>
          <a:prstGeom prst="rect">
            <a:avLst/>
          </a:prstGeom>
        </p:spPr>
      </p:pic>
      <p:sp>
        <p:nvSpPr>
          <p:cNvPr id="54280"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5"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0"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4"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6"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8"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495"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499"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501"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22"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30" name="Rectangle 1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32" name="Rectangle 2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34" name="Rectangle 2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9"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71"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76" name="Rectangle 1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78" name="Rectangle 1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80" name="Rectangle 2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3"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5"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7"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9"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601"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603" name="Rectangle 1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7"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9"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43"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63"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 name="Прямоугольник 42"/>
          <p:cNvSpPr/>
          <p:nvPr/>
        </p:nvSpPr>
        <p:spPr>
          <a:xfrm>
            <a:off x="323850" y="551616"/>
            <a:ext cx="6010274" cy="1384995"/>
          </a:xfrm>
          <a:prstGeom prst="rect">
            <a:avLst/>
          </a:prstGeom>
        </p:spPr>
        <p:txBody>
          <a:bodyPr wrap="square">
            <a:spAutoFit/>
          </a:bodyPr>
          <a:lstStyle/>
          <a:p>
            <a:r>
              <a:rPr lang="en-GB" sz="1400" dirty="0">
                <a:latin typeface="+mn-lt"/>
              </a:rPr>
              <a:t>Inverse </a:t>
            </a:r>
            <a:r>
              <a:rPr lang="en-GB" sz="1400" dirty="0" err="1">
                <a:latin typeface="+mn-lt"/>
              </a:rPr>
              <a:t>trigonometrical</a:t>
            </a:r>
            <a:r>
              <a:rPr lang="en-GB" sz="1400" dirty="0">
                <a:latin typeface="+mn-lt"/>
              </a:rPr>
              <a:t> functions are a vital part of electrical engineering and any other science using complex numbers. For example in the </a:t>
            </a:r>
            <a:r>
              <a:rPr lang="en-GB" sz="1400" i="1" dirty="0" err="1">
                <a:latin typeface="+mn-lt"/>
              </a:rPr>
              <a:t>RL</a:t>
            </a:r>
            <a:r>
              <a:rPr lang="en-GB" sz="1400" dirty="0">
                <a:latin typeface="+mn-lt"/>
              </a:rPr>
              <a:t> circuit, there is phase shift φ = </a:t>
            </a:r>
            <a:r>
              <a:rPr lang="en-GB" sz="1400" dirty="0" err="1">
                <a:latin typeface="+mn-lt"/>
              </a:rPr>
              <a:t>Ψ</a:t>
            </a:r>
            <a:r>
              <a:rPr lang="en-GB" sz="1400" i="1" baseline="-25000" dirty="0" err="1">
                <a:latin typeface="+mn-lt"/>
              </a:rPr>
              <a:t>U</a:t>
            </a:r>
            <a:r>
              <a:rPr lang="en-GB" sz="1400" dirty="0">
                <a:latin typeface="+mn-lt"/>
              </a:rPr>
              <a:t> – </a:t>
            </a:r>
            <a:r>
              <a:rPr lang="en-GB" sz="1400" dirty="0" err="1">
                <a:latin typeface="+mn-lt"/>
              </a:rPr>
              <a:t>Ψ</a:t>
            </a:r>
            <a:r>
              <a:rPr lang="en-GB" sz="1400" i="1" baseline="-25000" dirty="0" err="1">
                <a:latin typeface="+mn-lt"/>
              </a:rPr>
              <a:t>I</a:t>
            </a:r>
            <a:r>
              <a:rPr lang="en-GB" sz="1400" dirty="0">
                <a:latin typeface="+mn-lt"/>
              </a:rPr>
              <a:t> between an input voltage </a:t>
            </a:r>
            <a:r>
              <a:rPr lang="en-GB" sz="1400" i="1" u="sng" dirty="0">
                <a:latin typeface="+mn-lt"/>
              </a:rPr>
              <a:t>U</a:t>
            </a:r>
            <a:r>
              <a:rPr lang="en-GB" sz="1400" dirty="0">
                <a:latin typeface="+mn-lt"/>
              </a:rPr>
              <a:t> and a current </a:t>
            </a:r>
            <a:r>
              <a:rPr lang="en-GB" sz="1400" i="1" u="sng" dirty="0">
                <a:latin typeface="+mn-lt"/>
              </a:rPr>
              <a:t>I</a:t>
            </a:r>
            <a:r>
              <a:rPr lang="en-GB" sz="1400" dirty="0">
                <a:latin typeface="+mn-lt"/>
              </a:rPr>
              <a:t> as well as in the impedance triangle between resistance </a:t>
            </a:r>
            <a:r>
              <a:rPr lang="en-GB" sz="1400" i="1" dirty="0">
                <a:latin typeface="+mn-lt"/>
              </a:rPr>
              <a:t>R</a:t>
            </a:r>
            <a:r>
              <a:rPr lang="en-GB" sz="1400" dirty="0">
                <a:latin typeface="+mn-lt"/>
              </a:rPr>
              <a:t> and impedance </a:t>
            </a:r>
            <a:r>
              <a:rPr lang="en-GB" sz="1400" i="1" dirty="0">
                <a:latin typeface="+mn-lt"/>
              </a:rPr>
              <a:t>Z</a:t>
            </a:r>
            <a:r>
              <a:rPr lang="en-GB" sz="1400" dirty="0">
                <a:latin typeface="+mn-lt"/>
              </a:rPr>
              <a:t>. It means one needs to calculate the angle φ in order to present terminal voltage or impedance in a complex form, i.e. correspondingly</a:t>
            </a:r>
            <a:r>
              <a:rPr lang="en-GB" sz="1400" i="1" dirty="0">
                <a:latin typeface="+mn-lt"/>
              </a:rPr>
              <a:t> </a:t>
            </a:r>
            <a:r>
              <a:rPr lang="en-GB" sz="1400" i="1" u="sng" dirty="0">
                <a:latin typeface="+mn-lt"/>
              </a:rPr>
              <a:t>U</a:t>
            </a:r>
            <a:r>
              <a:rPr lang="en-GB" sz="1400" dirty="0">
                <a:latin typeface="+mn-lt"/>
              </a:rPr>
              <a:t> = </a:t>
            </a:r>
            <a:r>
              <a:rPr lang="en-GB" sz="1400" i="1" dirty="0">
                <a:latin typeface="+mn-lt"/>
              </a:rPr>
              <a:t>U</a:t>
            </a:r>
            <a:r>
              <a:rPr lang="en-GB" sz="1400" dirty="0">
                <a:latin typeface="+mn-lt"/>
              </a:rPr>
              <a:t> </a:t>
            </a:r>
            <a:r>
              <a:rPr lang="en-GB" sz="1400" dirty="0" err="1">
                <a:latin typeface="+mn-lt"/>
              </a:rPr>
              <a:t>e</a:t>
            </a:r>
            <a:r>
              <a:rPr lang="en-GB" sz="1400" i="1" baseline="30000" dirty="0" err="1">
                <a:latin typeface="+mn-lt"/>
              </a:rPr>
              <a:t>j</a:t>
            </a:r>
            <a:r>
              <a:rPr lang="en-GB" sz="1400" baseline="30000" dirty="0" err="1">
                <a:latin typeface="+mn-lt"/>
              </a:rPr>
              <a:t>φ</a:t>
            </a:r>
            <a:r>
              <a:rPr lang="en-GB" sz="1400" dirty="0">
                <a:latin typeface="+mn-lt"/>
              </a:rPr>
              <a:t> and </a:t>
            </a:r>
            <a:r>
              <a:rPr lang="en-GB" sz="1400" i="1" u="sng" dirty="0">
                <a:latin typeface="+mn-lt"/>
              </a:rPr>
              <a:t>Z</a:t>
            </a:r>
            <a:r>
              <a:rPr lang="en-GB" sz="1400" dirty="0">
                <a:latin typeface="+mn-lt"/>
              </a:rPr>
              <a:t> = </a:t>
            </a:r>
            <a:r>
              <a:rPr lang="en-GB" sz="1400" i="1" dirty="0">
                <a:latin typeface="+mn-lt"/>
              </a:rPr>
              <a:t>Z</a:t>
            </a:r>
            <a:r>
              <a:rPr lang="en-GB" sz="1400" dirty="0">
                <a:latin typeface="+mn-lt"/>
              </a:rPr>
              <a:t> </a:t>
            </a:r>
            <a:r>
              <a:rPr lang="en-GB" sz="1400" dirty="0" err="1">
                <a:latin typeface="+mn-lt"/>
              </a:rPr>
              <a:t>e</a:t>
            </a:r>
            <a:r>
              <a:rPr lang="en-GB" sz="1400" i="1" baseline="30000" dirty="0" err="1">
                <a:latin typeface="+mn-lt"/>
              </a:rPr>
              <a:t>j</a:t>
            </a:r>
            <a:r>
              <a:rPr lang="en-GB" sz="1400" baseline="30000" dirty="0" err="1">
                <a:latin typeface="+mn-lt"/>
              </a:rPr>
              <a:t>φ</a:t>
            </a:r>
            <a:r>
              <a:rPr lang="en-GB" sz="1400" dirty="0">
                <a:latin typeface="+mn-lt"/>
              </a:rPr>
              <a:t>.</a:t>
            </a:r>
            <a:endParaRPr lang="en-US" sz="1400" dirty="0">
              <a:latin typeface="+mn-lt"/>
            </a:endParaRPr>
          </a:p>
        </p:txBody>
      </p:sp>
      <p:sp>
        <p:nvSpPr>
          <p:cNvPr id="706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68"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1"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3"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5"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7"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9" name="Rectangle 1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01" name="Rectangle 2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03" name="Rectangle 2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 name="Text Placeholder 1"/>
          <p:cNvSpPr>
            <a:spLocks noGrp="1"/>
          </p:cNvSpPr>
          <p:nvPr>
            <p:ph type="body" sz="quarter" idx="13"/>
          </p:nvPr>
        </p:nvSpPr>
        <p:spPr>
          <a:xfrm>
            <a:off x="224394" y="133350"/>
            <a:ext cx="11567556" cy="316194"/>
          </a:xfrm>
        </p:spPr>
        <p:txBody>
          <a:bodyPr/>
          <a:lstStyle/>
          <a:p>
            <a:r>
              <a:rPr lang="en-GB" dirty="0"/>
              <a:t>Inverse </a:t>
            </a:r>
            <a:r>
              <a:rPr lang="en-GB" dirty="0" err="1"/>
              <a:t>trigonometrical</a:t>
            </a:r>
            <a:r>
              <a:rPr lang="en-GB" dirty="0"/>
              <a:t> functions in electrical circuits</a:t>
            </a:r>
            <a:endParaRPr lang="en-US" altLang="en-US" dirty="0"/>
          </a:p>
        </p:txBody>
      </p:sp>
      <p:sp>
        <p:nvSpPr>
          <p:cNvPr id="71745" name="Rectangle 6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7" name="Rectangle 6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55" name="Rectangle 7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776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777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7774" name="Picture 14"/>
          <p:cNvPicPr>
            <a:picLocks noChangeAspect="1" noChangeArrowheads="1"/>
          </p:cNvPicPr>
          <p:nvPr/>
        </p:nvPicPr>
        <p:blipFill>
          <a:blip r:embed="rId4"/>
          <a:srcRect/>
          <a:stretch>
            <a:fillRect/>
          </a:stretch>
        </p:blipFill>
        <p:spPr bwMode="auto">
          <a:xfrm>
            <a:off x="419101" y="1880221"/>
            <a:ext cx="1642858" cy="1872628"/>
          </a:xfrm>
          <a:prstGeom prst="rect">
            <a:avLst/>
          </a:prstGeom>
          <a:noFill/>
          <a:ln w="9525">
            <a:noFill/>
            <a:miter lim="800000"/>
            <a:headEnd/>
            <a:tailEnd/>
          </a:ln>
        </p:spPr>
      </p:pic>
      <p:pic>
        <p:nvPicPr>
          <p:cNvPr id="117776" name="Picture 16"/>
          <p:cNvPicPr>
            <a:picLocks noChangeAspect="1" noChangeArrowheads="1"/>
          </p:cNvPicPr>
          <p:nvPr/>
        </p:nvPicPr>
        <p:blipFill>
          <a:blip r:embed="rId5"/>
          <a:srcRect/>
          <a:stretch>
            <a:fillRect/>
          </a:stretch>
        </p:blipFill>
        <p:spPr bwMode="auto">
          <a:xfrm>
            <a:off x="2143125" y="2209800"/>
            <a:ext cx="2219605" cy="1323975"/>
          </a:xfrm>
          <a:prstGeom prst="rect">
            <a:avLst/>
          </a:prstGeom>
          <a:noFill/>
          <a:ln w="9525">
            <a:noFill/>
            <a:miter lim="800000"/>
            <a:headEnd/>
            <a:tailEnd/>
          </a:ln>
        </p:spPr>
      </p:pic>
      <p:sp>
        <p:nvSpPr>
          <p:cNvPr id="117777" name="Rectangle 17"/>
          <p:cNvSpPr>
            <a:spLocks noChangeArrowheads="1"/>
          </p:cNvSpPr>
          <p:nvPr/>
        </p:nvSpPr>
        <p:spPr bwMode="auto">
          <a:xfrm>
            <a:off x="371474" y="3856137"/>
            <a:ext cx="5581651"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1400" dirty="0">
                <a:latin typeface="+mn-lt"/>
              </a:rPr>
              <a:t>As a result, there are several opportunities to find the phase shift angle φ:</a:t>
            </a:r>
            <a:endParaRPr lang="en-US" sz="1400" dirty="0">
              <a:latin typeface="+mn-lt"/>
            </a:endParaRPr>
          </a:p>
        </p:txBody>
      </p:sp>
      <p:pic>
        <p:nvPicPr>
          <p:cNvPr id="60" name="Picture 6"/>
          <p:cNvPicPr>
            <a:picLocks noChangeAspect="1" noChangeArrowheads="1"/>
          </p:cNvPicPr>
          <p:nvPr/>
        </p:nvPicPr>
        <p:blipFill>
          <a:blip r:embed="rId6"/>
          <a:srcRect/>
          <a:stretch>
            <a:fillRect/>
          </a:stretch>
        </p:blipFill>
        <p:spPr bwMode="auto">
          <a:xfrm>
            <a:off x="4429126" y="2352675"/>
            <a:ext cx="1608186" cy="1308354"/>
          </a:xfrm>
          <a:prstGeom prst="rect">
            <a:avLst/>
          </a:prstGeom>
          <a:noFill/>
          <a:ln w="9525">
            <a:noFill/>
            <a:miter lim="800000"/>
            <a:headEnd/>
            <a:tailEnd/>
          </a:ln>
        </p:spPr>
      </p:pic>
      <p:graphicFrame>
        <p:nvGraphicFramePr>
          <p:cNvPr id="120837" name="Object 5"/>
          <p:cNvGraphicFramePr>
            <a:graphicFrameLocks noChangeAspect="1"/>
          </p:cNvGraphicFramePr>
          <p:nvPr/>
        </p:nvGraphicFramePr>
        <p:xfrm>
          <a:off x="1158875" y="4254500"/>
          <a:ext cx="3370263" cy="549275"/>
        </p:xfrm>
        <a:graphic>
          <a:graphicData uri="http://schemas.openxmlformats.org/presentationml/2006/ole">
            <mc:AlternateContent xmlns:mc="http://schemas.openxmlformats.org/markup-compatibility/2006">
              <mc:Choice xmlns:v="urn:schemas-microsoft-com:vml" Requires="v">
                <p:oleObj spid="_x0000_s120840" name="Equation" r:id="rId7" imgW="3352680" imgH="545760" progId="Equation.DSMT4">
                  <p:embed/>
                </p:oleObj>
              </mc:Choice>
              <mc:Fallback>
                <p:oleObj name="Equation" r:id="rId7" imgW="3352680" imgH="5457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8875" y="4254500"/>
                        <a:ext cx="3370263"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836" name="Object 4"/>
          <p:cNvGraphicFramePr>
            <a:graphicFrameLocks noChangeAspect="1"/>
          </p:cNvGraphicFramePr>
          <p:nvPr/>
        </p:nvGraphicFramePr>
        <p:xfrm>
          <a:off x="1138238" y="4873625"/>
          <a:ext cx="3333750" cy="501650"/>
        </p:xfrm>
        <a:graphic>
          <a:graphicData uri="http://schemas.openxmlformats.org/presentationml/2006/ole">
            <mc:AlternateContent xmlns:mc="http://schemas.openxmlformats.org/markup-compatibility/2006">
              <mc:Choice xmlns:v="urn:schemas-microsoft-com:vml" Requires="v">
                <p:oleObj spid="_x0000_s120841" name="Equation" r:id="rId9" imgW="3314520" imgH="495000" progId="Equation.DSMT4">
                  <p:embed/>
                </p:oleObj>
              </mc:Choice>
              <mc:Fallback>
                <p:oleObj name="Equation" r:id="rId9" imgW="3314520" imgH="4950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8238" y="4873625"/>
                        <a:ext cx="333375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8" name="Rectangle 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7616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Прямоугольник 63"/>
          <p:cNvSpPr/>
          <p:nvPr/>
        </p:nvSpPr>
        <p:spPr>
          <a:xfrm>
            <a:off x="2209800" y="5695950"/>
            <a:ext cx="2238375" cy="116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280"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5"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0"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4"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6"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8"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495"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499"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501"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22"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30" name="Rectangle 1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32" name="Rectangle 2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34" name="Rectangle 2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9"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71"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76" name="Rectangle 1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78" name="Rectangle 1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80" name="Rectangle 2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3"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5"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7"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9"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601"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603" name="Rectangle 1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7"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9"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43"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63"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 name="Прямоугольник 42"/>
          <p:cNvSpPr/>
          <p:nvPr/>
        </p:nvSpPr>
        <p:spPr>
          <a:xfrm>
            <a:off x="123825" y="875466"/>
            <a:ext cx="3990975" cy="2677656"/>
          </a:xfrm>
          <a:prstGeom prst="rect">
            <a:avLst/>
          </a:prstGeom>
        </p:spPr>
        <p:txBody>
          <a:bodyPr wrap="square">
            <a:spAutoFit/>
          </a:bodyPr>
          <a:lstStyle/>
          <a:p>
            <a:r>
              <a:rPr lang="en-GB" sz="1400" dirty="0">
                <a:latin typeface="+mn-lt"/>
              </a:rPr>
              <a:t>There is always concern about decreasing active power losses in electrical networks. It reduces bills for electricity for mainland customers and the consumption of the fuel on board of ships. One of tasks related to active power saving is the choosing of the proper configuration of the electrical substation.</a:t>
            </a:r>
            <a:endParaRPr lang="en-US" sz="1400" dirty="0">
              <a:latin typeface="+mn-lt"/>
            </a:endParaRPr>
          </a:p>
          <a:p>
            <a:r>
              <a:rPr lang="en-GB" sz="1400" dirty="0">
                <a:latin typeface="+mn-lt"/>
              </a:rPr>
              <a:t>A distributing substation usually contains two transformers that steps down middle voltage </a:t>
            </a:r>
            <a:r>
              <a:rPr lang="en-GB" sz="1400" i="1" dirty="0">
                <a:latin typeface="+mn-lt"/>
              </a:rPr>
              <a:t>U</a:t>
            </a:r>
            <a:r>
              <a:rPr lang="en-GB" sz="1400" baseline="-25000" dirty="0">
                <a:latin typeface="+mn-lt"/>
              </a:rPr>
              <a:t>1</a:t>
            </a:r>
            <a:r>
              <a:rPr lang="en-GB" sz="1400" dirty="0">
                <a:latin typeface="+mn-lt"/>
              </a:rPr>
              <a:t> of 6…35 kV to low voltage </a:t>
            </a:r>
            <a:r>
              <a:rPr lang="en-GB" sz="1400" i="1" dirty="0">
                <a:latin typeface="+mn-lt"/>
              </a:rPr>
              <a:t>U</a:t>
            </a:r>
            <a:r>
              <a:rPr lang="en-GB" sz="1400" baseline="-25000" dirty="0">
                <a:latin typeface="+mn-lt"/>
              </a:rPr>
              <a:t>2</a:t>
            </a:r>
            <a:r>
              <a:rPr lang="en-GB" sz="1400" dirty="0">
                <a:latin typeface="+mn-lt"/>
              </a:rPr>
              <a:t> = 0.4 kV. That is the case for port network and for many ships with the on-board gird containing a high-voltage part. </a:t>
            </a:r>
            <a:endParaRPr lang="en-US" sz="1400" dirty="0">
              <a:latin typeface="+mn-lt"/>
            </a:endParaRPr>
          </a:p>
        </p:txBody>
      </p:sp>
      <p:sp>
        <p:nvSpPr>
          <p:cNvPr id="706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68"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1"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3"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5"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7"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9" name="Rectangle 1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01" name="Rectangle 2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03" name="Rectangle 2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 name="Text Placeholder 1"/>
          <p:cNvSpPr>
            <a:spLocks noGrp="1"/>
          </p:cNvSpPr>
          <p:nvPr>
            <p:ph type="body" sz="quarter" idx="13"/>
          </p:nvPr>
        </p:nvSpPr>
        <p:spPr>
          <a:xfrm>
            <a:off x="319644" y="142875"/>
            <a:ext cx="11567556" cy="316194"/>
          </a:xfrm>
        </p:spPr>
        <p:txBody>
          <a:bodyPr/>
          <a:lstStyle/>
          <a:p>
            <a:r>
              <a:rPr lang="en-GB" dirty="0"/>
              <a:t>Second order curves and optimal operation of electrical substation</a:t>
            </a:r>
            <a:endParaRPr lang="en-US" altLang="en-US" dirty="0"/>
          </a:p>
        </p:txBody>
      </p:sp>
      <p:sp>
        <p:nvSpPr>
          <p:cNvPr id="71745" name="Rectangle 6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7" name="Rectangle 6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55" name="Rectangle 7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776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777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7777" name="Rectangle 17"/>
          <p:cNvSpPr>
            <a:spLocks noChangeArrowheads="1"/>
          </p:cNvSpPr>
          <p:nvPr/>
        </p:nvSpPr>
        <p:spPr bwMode="auto">
          <a:xfrm>
            <a:off x="7277100" y="1055773"/>
            <a:ext cx="4657725" cy="54322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Aft>
                <a:spcPts val="600"/>
              </a:spcAft>
            </a:pPr>
            <a:r>
              <a:rPr lang="en-GB" sz="1400" dirty="0">
                <a:latin typeface="Times New Roman"/>
                <a:ea typeface="Times New Roman"/>
              </a:rPr>
              <a:t>Each transformer has at least two windings: middle voltage (ML) and low voltage (LV) ones. Those are wound around a magnetic core that facilitates energy transfer from MV side to LV </a:t>
            </a:r>
            <a:r>
              <a:rPr lang="en-GB" sz="1400" dirty="0" err="1">
                <a:latin typeface="Times New Roman"/>
                <a:ea typeface="Times New Roman"/>
              </a:rPr>
              <a:t>sid</a:t>
            </a:r>
            <a:r>
              <a:rPr lang="et-EE" sz="1400" dirty="0">
                <a:latin typeface="Times New Roman"/>
                <a:ea typeface="Times New Roman"/>
              </a:rPr>
              <a:t>e</a:t>
            </a:r>
            <a:r>
              <a:rPr lang="en-GB" sz="1400" dirty="0">
                <a:latin typeface="Times New Roman"/>
                <a:ea typeface="Times New Roman"/>
              </a:rPr>
              <a:t>. The active power losses have place in each of the transformer component.</a:t>
            </a:r>
            <a:endParaRPr lang="en-US" sz="1400" dirty="0">
              <a:latin typeface="Times New Roman"/>
              <a:ea typeface="Times New Roman"/>
            </a:endParaRPr>
          </a:p>
          <a:p>
            <a:pPr algn="just">
              <a:spcAft>
                <a:spcPts val="600"/>
              </a:spcAft>
            </a:pPr>
            <a:r>
              <a:rPr lang="en-GB" sz="1400" dirty="0">
                <a:latin typeface="Times New Roman"/>
                <a:ea typeface="Times New Roman"/>
              </a:rPr>
              <a:t>The active power loss in magnetic core ∆</a:t>
            </a:r>
            <a:r>
              <a:rPr lang="en-GB" sz="1400" i="1" dirty="0">
                <a:latin typeface="Times New Roman"/>
                <a:ea typeface="Times New Roman"/>
              </a:rPr>
              <a:t>P</a:t>
            </a:r>
            <a:r>
              <a:rPr lang="en-GB" sz="1400" baseline="-25000" dirty="0">
                <a:latin typeface="Times New Roman"/>
                <a:ea typeface="Times New Roman"/>
              </a:rPr>
              <a:t>0</a:t>
            </a:r>
            <a:r>
              <a:rPr lang="en-GB" sz="1400" dirty="0">
                <a:latin typeface="Times New Roman"/>
                <a:ea typeface="Times New Roman"/>
              </a:rPr>
              <a:t> is called core loss or no-load loss and it is supposed to be almost constant. It is because this loss depends on voltage </a:t>
            </a:r>
            <a:r>
              <a:rPr lang="en-GB" sz="1400" i="1" dirty="0">
                <a:latin typeface="Times New Roman"/>
                <a:ea typeface="Times New Roman"/>
              </a:rPr>
              <a:t>U</a:t>
            </a:r>
            <a:r>
              <a:rPr lang="en-GB" sz="1400" baseline="-25000" dirty="0">
                <a:latin typeface="Times New Roman"/>
                <a:ea typeface="Times New Roman"/>
              </a:rPr>
              <a:t>1</a:t>
            </a:r>
            <a:r>
              <a:rPr lang="en-GB" sz="1400" dirty="0">
                <a:latin typeface="Times New Roman"/>
                <a:ea typeface="Times New Roman"/>
              </a:rPr>
              <a:t> that is kept as stiff as possible. That is why the iron loss is often modelled as a constant power load.</a:t>
            </a:r>
            <a:endParaRPr lang="en-US" sz="1400" dirty="0">
              <a:latin typeface="Times New Roman"/>
              <a:ea typeface="Times New Roman"/>
            </a:endParaRPr>
          </a:p>
          <a:p>
            <a:pPr algn="just">
              <a:spcAft>
                <a:spcPts val="600"/>
              </a:spcAft>
            </a:pPr>
            <a:r>
              <a:rPr lang="en-GB" sz="1400" dirty="0">
                <a:latin typeface="Times New Roman"/>
                <a:ea typeface="Times New Roman"/>
              </a:rPr>
              <a:t>The active power losses in MV and LV windings called copper losses are often considered together and they happens in aggregated resistance </a:t>
            </a:r>
            <a:r>
              <a:rPr lang="en-GB" sz="1400" i="1" dirty="0">
                <a:latin typeface="Times New Roman"/>
                <a:ea typeface="Times New Roman"/>
              </a:rPr>
              <a:t>R</a:t>
            </a:r>
            <a:r>
              <a:rPr lang="en-GB" sz="1400" dirty="0">
                <a:latin typeface="Times New Roman"/>
                <a:ea typeface="Times New Roman"/>
              </a:rPr>
              <a:t> of both the windings called short-circuit </a:t>
            </a:r>
            <a:r>
              <a:rPr lang="en-GB" sz="1400" dirty="0" err="1">
                <a:latin typeface="Times New Roman"/>
                <a:ea typeface="Times New Roman"/>
              </a:rPr>
              <a:t>resistanc</a:t>
            </a:r>
            <a:r>
              <a:rPr lang="et-EE" sz="1400" dirty="0">
                <a:latin typeface="Times New Roman"/>
                <a:ea typeface="Times New Roman"/>
              </a:rPr>
              <a:t>e</a:t>
            </a:r>
            <a:r>
              <a:rPr lang="en-GB" sz="1400" dirty="0">
                <a:latin typeface="Times New Roman"/>
                <a:ea typeface="Times New Roman"/>
              </a:rPr>
              <a:t>. This variable loss depends on loading of a transformer, i.e. on the load current </a:t>
            </a:r>
            <a:r>
              <a:rPr lang="en-GB" sz="1400" i="1" dirty="0">
                <a:latin typeface="Times New Roman"/>
                <a:ea typeface="Times New Roman"/>
              </a:rPr>
              <a:t>I</a:t>
            </a:r>
            <a:r>
              <a:rPr lang="en-GB" sz="1400" dirty="0">
                <a:latin typeface="Times New Roman"/>
                <a:ea typeface="Times New Roman"/>
              </a:rPr>
              <a:t> flowing through the windings to consumers. That is why it is also called load loss and may be calculated as follows:</a:t>
            </a:r>
            <a:endParaRPr lang="en-US" sz="1400" dirty="0">
              <a:latin typeface="Times New Roman"/>
              <a:ea typeface="Times New Roman"/>
            </a:endParaRPr>
          </a:p>
          <a:p>
            <a:pPr algn="just">
              <a:spcAft>
                <a:spcPts val="0"/>
              </a:spcAft>
            </a:pPr>
            <a:r>
              <a:rPr lang="en-GB" sz="1400" dirty="0">
                <a:latin typeface="Times New Roman"/>
                <a:ea typeface="Times New Roman"/>
              </a:rPr>
              <a:t>a) Single-phase transformer ∆</a:t>
            </a:r>
            <a:r>
              <a:rPr lang="en-GB" sz="1400" i="1" dirty="0" err="1">
                <a:latin typeface="Times New Roman"/>
                <a:ea typeface="Times New Roman"/>
              </a:rPr>
              <a:t>P</a:t>
            </a:r>
            <a:r>
              <a:rPr lang="en-GB" sz="1400" baseline="-25000" dirty="0" err="1">
                <a:latin typeface="Times New Roman"/>
                <a:ea typeface="Times New Roman"/>
              </a:rPr>
              <a:t>load</a:t>
            </a:r>
            <a:r>
              <a:rPr lang="en-GB" sz="1400" baseline="-25000" dirty="0">
                <a:latin typeface="Times New Roman"/>
                <a:ea typeface="Times New Roman"/>
              </a:rPr>
              <a:t> </a:t>
            </a:r>
            <a:r>
              <a:rPr lang="en-GB" sz="1400" dirty="0">
                <a:latin typeface="Times New Roman"/>
                <a:ea typeface="Times New Roman"/>
              </a:rPr>
              <a:t>= </a:t>
            </a:r>
            <a:r>
              <a:rPr lang="en-GB" sz="1400" i="1" dirty="0">
                <a:latin typeface="Times New Roman"/>
                <a:ea typeface="Times New Roman"/>
              </a:rPr>
              <a:t>I</a:t>
            </a:r>
            <a:r>
              <a:rPr lang="en-GB" sz="1400" baseline="30000" dirty="0">
                <a:latin typeface="Times New Roman"/>
                <a:ea typeface="Times New Roman"/>
              </a:rPr>
              <a:t>2</a:t>
            </a:r>
            <a:r>
              <a:rPr lang="en-GB" sz="1400" i="1" dirty="0">
                <a:latin typeface="Times New Roman"/>
                <a:ea typeface="Times New Roman"/>
              </a:rPr>
              <a:t>R</a:t>
            </a:r>
            <a:r>
              <a:rPr lang="en-GB" sz="1400" dirty="0">
                <a:latin typeface="Times New Roman"/>
                <a:ea typeface="Times New Roman"/>
              </a:rPr>
              <a:t>;</a:t>
            </a:r>
            <a:endParaRPr lang="en-US" sz="1400" dirty="0">
              <a:latin typeface="Times New Roman"/>
              <a:ea typeface="Times New Roman"/>
            </a:endParaRPr>
          </a:p>
          <a:p>
            <a:pPr algn="just">
              <a:spcAft>
                <a:spcPts val="600"/>
              </a:spcAft>
            </a:pPr>
            <a:r>
              <a:rPr lang="en-GB" sz="1400" dirty="0">
                <a:latin typeface="Times New Roman"/>
                <a:ea typeface="Times New Roman"/>
              </a:rPr>
              <a:t>b) Three-phase transformer ∆</a:t>
            </a:r>
            <a:r>
              <a:rPr lang="en-GB" sz="1400" i="1" dirty="0" err="1">
                <a:latin typeface="Times New Roman"/>
                <a:ea typeface="Times New Roman"/>
              </a:rPr>
              <a:t>P</a:t>
            </a:r>
            <a:r>
              <a:rPr lang="en-GB" sz="1400" baseline="-25000" dirty="0" err="1">
                <a:latin typeface="Times New Roman"/>
                <a:ea typeface="Times New Roman"/>
              </a:rPr>
              <a:t>load</a:t>
            </a:r>
            <a:r>
              <a:rPr lang="en-GB" sz="1400" baseline="-25000" dirty="0">
                <a:latin typeface="Times New Roman"/>
                <a:ea typeface="Times New Roman"/>
              </a:rPr>
              <a:t> </a:t>
            </a:r>
            <a:r>
              <a:rPr lang="en-GB" sz="1400" dirty="0">
                <a:latin typeface="Times New Roman"/>
                <a:ea typeface="Times New Roman"/>
              </a:rPr>
              <a:t>= 3</a:t>
            </a:r>
            <a:r>
              <a:rPr lang="en-GB" sz="1400" i="1" dirty="0">
                <a:latin typeface="Times New Roman"/>
                <a:ea typeface="Times New Roman"/>
              </a:rPr>
              <a:t>I</a:t>
            </a:r>
            <a:r>
              <a:rPr lang="en-GB" sz="1400" baseline="30000" dirty="0">
                <a:latin typeface="Times New Roman"/>
                <a:ea typeface="Times New Roman"/>
              </a:rPr>
              <a:t>2</a:t>
            </a:r>
            <a:r>
              <a:rPr lang="en-GB" sz="1400" i="1" dirty="0">
                <a:latin typeface="Times New Roman"/>
                <a:ea typeface="Times New Roman"/>
              </a:rPr>
              <a:t>R</a:t>
            </a:r>
            <a:r>
              <a:rPr lang="en-GB" sz="1400" dirty="0">
                <a:latin typeface="Times New Roman"/>
                <a:ea typeface="Times New Roman"/>
              </a:rPr>
              <a:t>.</a:t>
            </a:r>
            <a:endParaRPr lang="en-US" sz="1400" dirty="0">
              <a:latin typeface="Times New Roman"/>
              <a:ea typeface="Times New Roman"/>
            </a:endParaRPr>
          </a:p>
          <a:p>
            <a:pPr algn="just">
              <a:spcAft>
                <a:spcPts val="600"/>
              </a:spcAft>
            </a:pPr>
            <a:r>
              <a:rPr lang="en-GB" sz="1400" dirty="0">
                <a:latin typeface="Times New Roman"/>
                <a:ea typeface="Times New Roman"/>
              </a:rPr>
              <a:t>The total active power loss in transformer can be found in this way:</a:t>
            </a:r>
            <a:endParaRPr lang="en-US" sz="1400" dirty="0">
              <a:latin typeface="Times New Roman"/>
              <a:ea typeface="Times New Roman"/>
            </a:endParaRPr>
          </a:p>
          <a:p>
            <a:pPr algn="just">
              <a:spcAft>
                <a:spcPts val="0"/>
              </a:spcAft>
            </a:pPr>
            <a:r>
              <a:rPr lang="en-GB" sz="1400" dirty="0">
                <a:latin typeface="Times New Roman"/>
                <a:ea typeface="Times New Roman"/>
              </a:rPr>
              <a:t>a) Single-phase case ∆</a:t>
            </a:r>
            <a:r>
              <a:rPr lang="en-GB" sz="1400" i="1" dirty="0">
                <a:latin typeface="Times New Roman"/>
                <a:ea typeface="Times New Roman"/>
              </a:rPr>
              <a:t>P</a:t>
            </a:r>
            <a:r>
              <a:rPr lang="en-GB" sz="1400" baseline="-25000" dirty="0">
                <a:latin typeface="Times New Roman"/>
                <a:ea typeface="Times New Roman"/>
              </a:rPr>
              <a:t>I </a:t>
            </a:r>
            <a:r>
              <a:rPr lang="en-GB" sz="1400" dirty="0">
                <a:latin typeface="Times New Roman"/>
                <a:ea typeface="Times New Roman"/>
              </a:rPr>
              <a:t>= ∆</a:t>
            </a:r>
            <a:r>
              <a:rPr lang="en-GB" sz="1400" i="1" dirty="0">
                <a:latin typeface="Times New Roman"/>
                <a:ea typeface="Times New Roman"/>
              </a:rPr>
              <a:t>P</a:t>
            </a:r>
            <a:r>
              <a:rPr lang="en-GB" sz="1400" baseline="-25000" dirty="0">
                <a:latin typeface="Times New Roman"/>
                <a:ea typeface="Times New Roman"/>
              </a:rPr>
              <a:t>0</a:t>
            </a:r>
            <a:r>
              <a:rPr lang="en-GB" sz="1400" dirty="0">
                <a:latin typeface="Times New Roman"/>
                <a:ea typeface="Times New Roman"/>
              </a:rPr>
              <a:t> + </a:t>
            </a:r>
            <a:r>
              <a:rPr lang="en-GB" sz="1400" i="1" dirty="0">
                <a:latin typeface="Times New Roman"/>
                <a:ea typeface="Times New Roman"/>
              </a:rPr>
              <a:t>I</a:t>
            </a:r>
            <a:r>
              <a:rPr lang="en-GB" sz="1400" baseline="30000" dirty="0">
                <a:latin typeface="Times New Roman"/>
                <a:ea typeface="Times New Roman"/>
              </a:rPr>
              <a:t>2</a:t>
            </a:r>
            <a:r>
              <a:rPr lang="en-GB" sz="1400" i="1" dirty="0">
                <a:latin typeface="Times New Roman"/>
                <a:ea typeface="Times New Roman"/>
              </a:rPr>
              <a:t>R</a:t>
            </a:r>
            <a:r>
              <a:rPr lang="en-GB" sz="1400" dirty="0">
                <a:latin typeface="Times New Roman"/>
                <a:ea typeface="Times New Roman"/>
              </a:rPr>
              <a:t>;</a:t>
            </a:r>
            <a:endParaRPr lang="en-US" sz="1400" dirty="0">
              <a:latin typeface="Times New Roman"/>
              <a:ea typeface="Times New Roman"/>
            </a:endParaRPr>
          </a:p>
          <a:p>
            <a:pPr algn="just">
              <a:spcAft>
                <a:spcPts val="600"/>
              </a:spcAft>
            </a:pPr>
            <a:r>
              <a:rPr lang="en-GB" sz="1400" dirty="0">
                <a:latin typeface="Times New Roman"/>
                <a:ea typeface="Times New Roman"/>
              </a:rPr>
              <a:t>b) Three-phase case ∆</a:t>
            </a:r>
            <a:r>
              <a:rPr lang="en-GB" sz="1400" i="1" dirty="0">
                <a:latin typeface="Times New Roman"/>
                <a:ea typeface="Times New Roman"/>
              </a:rPr>
              <a:t>P</a:t>
            </a:r>
            <a:r>
              <a:rPr lang="en-GB" sz="1400" baseline="-25000" dirty="0">
                <a:latin typeface="Times New Roman"/>
                <a:ea typeface="Times New Roman"/>
              </a:rPr>
              <a:t>I </a:t>
            </a:r>
            <a:r>
              <a:rPr lang="en-GB" sz="1400" dirty="0">
                <a:latin typeface="Times New Roman"/>
                <a:ea typeface="Times New Roman"/>
              </a:rPr>
              <a:t>= ∆</a:t>
            </a:r>
            <a:r>
              <a:rPr lang="en-GB" sz="1400" i="1" dirty="0">
                <a:latin typeface="Times New Roman"/>
                <a:ea typeface="Times New Roman"/>
              </a:rPr>
              <a:t>P</a:t>
            </a:r>
            <a:r>
              <a:rPr lang="en-GB" sz="1400" baseline="-25000" dirty="0">
                <a:latin typeface="Times New Roman"/>
                <a:ea typeface="Times New Roman"/>
              </a:rPr>
              <a:t>0</a:t>
            </a:r>
            <a:r>
              <a:rPr lang="en-GB" sz="1400" dirty="0">
                <a:latin typeface="Times New Roman"/>
                <a:ea typeface="Times New Roman"/>
              </a:rPr>
              <a:t> + 3</a:t>
            </a:r>
            <a:r>
              <a:rPr lang="en-GB" sz="1400" i="1" dirty="0">
                <a:latin typeface="Times New Roman"/>
                <a:ea typeface="Times New Roman"/>
              </a:rPr>
              <a:t>I</a:t>
            </a:r>
            <a:r>
              <a:rPr lang="en-GB" sz="1400" baseline="30000" dirty="0">
                <a:latin typeface="Times New Roman"/>
                <a:ea typeface="Times New Roman"/>
              </a:rPr>
              <a:t>2</a:t>
            </a:r>
            <a:r>
              <a:rPr lang="en-GB" sz="1400" i="1" dirty="0">
                <a:latin typeface="Times New Roman"/>
                <a:ea typeface="Times New Roman"/>
              </a:rPr>
              <a:t>R</a:t>
            </a:r>
            <a:r>
              <a:rPr lang="en-GB" sz="1400" dirty="0">
                <a:latin typeface="Times New Roman"/>
                <a:ea typeface="Times New Roman"/>
              </a:rPr>
              <a:t>.</a:t>
            </a:r>
            <a:endParaRPr lang="en-US" sz="1400" dirty="0">
              <a:latin typeface="Times New Roman"/>
              <a:ea typeface="Times New Roman"/>
            </a:endParaRPr>
          </a:p>
        </p:txBody>
      </p:sp>
      <p:sp>
        <p:nvSpPr>
          <p:cNvPr id="120838" name="Rectangle 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1860" name="Picture 4"/>
          <p:cNvPicPr>
            <a:picLocks noChangeAspect="1" noChangeArrowheads="1"/>
          </p:cNvPicPr>
          <p:nvPr/>
        </p:nvPicPr>
        <p:blipFill>
          <a:blip r:embed="rId2"/>
          <a:srcRect/>
          <a:stretch>
            <a:fillRect/>
          </a:stretch>
        </p:blipFill>
        <p:spPr bwMode="auto">
          <a:xfrm>
            <a:off x="0" y="3609975"/>
            <a:ext cx="3229655" cy="1924050"/>
          </a:xfrm>
          <a:prstGeom prst="rect">
            <a:avLst/>
          </a:prstGeom>
          <a:noFill/>
          <a:ln w="9525">
            <a:noFill/>
            <a:miter lim="800000"/>
            <a:headEnd/>
            <a:tailEnd/>
          </a:ln>
        </p:spPr>
      </p:pic>
      <p:pic>
        <p:nvPicPr>
          <p:cNvPr id="121862" name="Picture 6" descr="Transformer eq circuit"/>
          <p:cNvPicPr>
            <a:picLocks noChangeAspect="1" noChangeArrowheads="1"/>
          </p:cNvPicPr>
          <p:nvPr/>
        </p:nvPicPr>
        <p:blipFill>
          <a:blip r:embed="rId3"/>
          <a:srcRect/>
          <a:stretch>
            <a:fillRect/>
          </a:stretch>
        </p:blipFill>
        <p:spPr bwMode="auto">
          <a:xfrm>
            <a:off x="333375" y="5657849"/>
            <a:ext cx="2849085" cy="1038226"/>
          </a:xfrm>
          <a:prstGeom prst="rect">
            <a:avLst/>
          </a:prstGeom>
          <a:noFill/>
          <a:ln w="9525">
            <a:noFill/>
            <a:miter lim="800000"/>
            <a:headEnd/>
            <a:tailEnd/>
          </a:ln>
        </p:spPr>
      </p:pic>
      <p:pic>
        <p:nvPicPr>
          <p:cNvPr id="62" name="Рисунок 61" descr="Transfomrer 3 phase.png"/>
          <p:cNvPicPr>
            <a:picLocks noChangeAspect="1"/>
          </p:cNvPicPr>
          <p:nvPr/>
        </p:nvPicPr>
        <p:blipFill>
          <a:blip r:embed="rId4"/>
          <a:stretch>
            <a:fillRect/>
          </a:stretch>
        </p:blipFill>
        <p:spPr>
          <a:xfrm>
            <a:off x="3502457" y="3429000"/>
            <a:ext cx="3486658" cy="3305175"/>
          </a:xfrm>
          <a:prstGeom prst="rect">
            <a:avLst/>
          </a:prstGeom>
        </p:spPr>
      </p:pic>
      <p:pic>
        <p:nvPicPr>
          <p:cNvPr id="63" name="Рисунок 62" descr="Transfomrer.png"/>
          <p:cNvPicPr>
            <a:picLocks noChangeAspect="1"/>
          </p:cNvPicPr>
          <p:nvPr/>
        </p:nvPicPr>
        <p:blipFill>
          <a:blip r:embed="rId5"/>
          <a:stretch>
            <a:fillRect/>
          </a:stretch>
        </p:blipFill>
        <p:spPr>
          <a:xfrm>
            <a:off x="4572000" y="899472"/>
            <a:ext cx="1876998" cy="2097451"/>
          </a:xfrm>
          <a:prstGeom prst="rect">
            <a:avLst/>
          </a:prstGeom>
        </p:spPr>
      </p:pic>
    </p:spTree>
    <p:extLst>
      <p:ext uri="{BB962C8B-B14F-4D97-AF65-F5344CB8AC3E}">
        <p14:creationId xmlns:p14="http://schemas.microsoft.com/office/powerpoint/2010/main" val="147616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Прямоугольник 63"/>
          <p:cNvSpPr/>
          <p:nvPr/>
        </p:nvSpPr>
        <p:spPr>
          <a:xfrm>
            <a:off x="2209800" y="5695950"/>
            <a:ext cx="2238375" cy="116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280"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5"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0"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4"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6"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8"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495"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499"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501"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22"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30" name="Rectangle 1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32" name="Rectangle 2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34" name="Rectangle 2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9"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71"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76" name="Rectangle 1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78" name="Rectangle 1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80" name="Rectangle 2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3"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5"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7"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9"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601"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603" name="Rectangle 1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7"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9"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43"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63"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 name="Прямоугольник 42"/>
          <p:cNvSpPr/>
          <p:nvPr/>
        </p:nvSpPr>
        <p:spPr>
          <a:xfrm>
            <a:off x="123825" y="875466"/>
            <a:ext cx="6381750" cy="3754874"/>
          </a:xfrm>
          <a:prstGeom prst="rect">
            <a:avLst/>
          </a:prstGeom>
        </p:spPr>
        <p:txBody>
          <a:bodyPr wrap="square">
            <a:spAutoFit/>
          </a:bodyPr>
          <a:lstStyle/>
          <a:p>
            <a:r>
              <a:rPr lang="en-GB" sz="1400" dirty="0">
                <a:latin typeface="+mn-lt"/>
              </a:rPr>
              <a:t>It is clear that total active power loss in transformer depends on the squared load current forming a parabolic curve shifted upwards by amount of no-load active loss (curve </a:t>
            </a:r>
            <a:r>
              <a:rPr lang="en-GB" sz="1400" i="1" dirty="0">
                <a:latin typeface="+mn-lt"/>
              </a:rPr>
              <a:t>P</a:t>
            </a:r>
            <a:r>
              <a:rPr lang="en-GB" sz="1400" baseline="-25000" dirty="0">
                <a:latin typeface="+mn-lt"/>
              </a:rPr>
              <a:t>I</a:t>
            </a:r>
            <a:r>
              <a:rPr lang="en-GB" sz="1400" dirty="0">
                <a:latin typeface="+mn-lt"/>
              </a:rPr>
              <a:t>). If </a:t>
            </a:r>
            <a:r>
              <a:rPr lang="et-EE" sz="1400" dirty="0">
                <a:latin typeface="+mn-lt"/>
              </a:rPr>
              <a:t> </a:t>
            </a:r>
            <a:r>
              <a:rPr lang="en-GB" sz="1400" dirty="0">
                <a:latin typeface="+mn-lt"/>
              </a:rPr>
              <a:t>two similar transformers operates in parallel then the total loss in substation transformers (curve </a:t>
            </a:r>
            <a:r>
              <a:rPr lang="en-GB" sz="1400" i="1" dirty="0" err="1">
                <a:latin typeface="+mn-lt"/>
              </a:rPr>
              <a:t>P</a:t>
            </a:r>
            <a:r>
              <a:rPr lang="en-GB" sz="1400" baseline="-25000" dirty="0" err="1">
                <a:latin typeface="+mn-lt"/>
              </a:rPr>
              <a:t>I+II</a:t>
            </a:r>
            <a:r>
              <a:rPr lang="en-GB" sz="1400" dirty="0">
                <a:latin typeface="+mn-lt"/>
              </a:rPr>
              <a:t>) may be calculated in the next way:</a:t>
            </a:r>
            <a:endParaRPr lang="et-EE" sz="1400" dirty="0">
              <a:latin typeface="+mn-lt"/>
            </a:endParaRPr>
          </a:p>
          <a:p>
            <a:endParaRPr lang="et-EE" sz="1400" dirty="0">
              <a:latin typeface="+mn-lt"/>
            </a:endParaRPr>
          </a:p>
          <a:p>
            <a:pPr marL="342900" indent="-342900">
              <a:buAutoNum type="alphaLcParenR"/>
            </a:pPr>
            <a:r>
              <a:rPr lang="en-GB" sz="1400" dirty="0">
                <a:latin typeface="+mn-lt"/>
              </a:rPr>
              <a:t>Single-phase case</a:t>
            </a:r>
            <a:endParaRPr lang="en-US" sz="1400" dirty="0">
              <a:latin typeface="+mn-lt"/>
            </a:endParaRPr>
          </a:p>
          <a:p>
            <a:endParaRPr lang="en-GB" sz="1400" dirty="0">
              <a:latin typeface="+mn-lt"/>
            </a:endParaRPr>
          </a:p>
          <a:p>
            <a:pPr marL="342900" indent="-342900">
              <a:buAutoNum type="alphaLcParenR" startAt="2"/>
            </a:pPr>
            <a:r>
              <a:rPr lang="en-GB" sz="1400" dirty="0">
                <a:latin typeface="+mn-lt"/>
              </a:rPr>
              <a:t>Three-phase case</a:t>
            </a:r>
          </a:p>
          <a:p>
            <a:endParaRPr lang="en-GB" sz="1400" dirty="0">
              <a:latin typeface="+mn-lt"/>
            </a:endParaRPr>
          </a:p>
          <a:p>
            <a:r>
              <a:rPr lang="en-GB" sz="1400" dirty="0">
                <a:latin typeface="+mn-lt"/>
              </a:rPr>
              <a:t>The optimal choice of the substation configuration, i.e. whether to keep in operation one or two transformers in parallel connection in order to get minimum active power loss, depends on some boundary load current </a:t>
            </a:r>
            <a:r>
              <a:rPr lang="en-GB" sz="1400" i="1" dirty="0" err="1">
                <a:latin typeface="+mn-lt"/>
              </a:rPr>
              <a:t>I</a:t>
            </a:r>
            <a:r>
              <a:rPr lang="en-GB" sz="1400" i="1" baseline="-25000" dirty="0" err="1">
                <a:latin typeface="+mn-lt"/>
              </a:rPr>
              <a:t>limit</a:t>
            </a:r>
            <a:r>
              <a:rPr lang="en-GB" sz="1400" dirty="0">
                <a:latin typeface="+mn-lt"/>
              </a:rPr>
              <a:t>. If the load current is less than </a:t>
            </a:r>
            <a:r>
              <a:rPr lang="en-GB" sz="1400" i="1" dirty="0" err="1">
                <a:latin typeface="+mn-lt"/>
              </a:rPr>
              <a:t>I</a:t>
            </a:r>
            <a:r>
              <a:rPr lang="en-GB" sz="1400" i="1" baseline="-25000" dirty="0" err="1">
                <a:latin typeface="+mn-lt"/>
              </a:rPr>
              <a:t>limit</a:t>
            </a:r>
            <a:r>
              <a:rPr lang="en-GB" sz="1400" dirty="0">
                <a:latin typeface="+mn-lt"/>
              </a:rPr>
              <a:t> then the operation with a single transformer is preferable. If the load current is greater than </a:t>
            </a:r>
            <a:r>
              <a:rPr lang="en-GB" sz="1400" i="1" dirty="0" err="1">
                <a:latin typeface="+mn-lt"/>
              </a:rPr>
              <a:t>I</a:t>
            </a:r>
            <a:r>
              <a:rPr lang="en-GB" sz="1400" i="1" baseline="-25000" dirty="0" err="1">
                <a:latin typeface="+mn-lt"/>
              </a:rPr>
              <a:t>limit</a:t>
            </a:r>
            <a:r>
              <a:rPr lang="en-GB" sz="1400" dirty="0">
                <a:latin typeface="+mn-lt"/>
              </a:rPr>
              <a:t> then the substation configuration with two operating transformers gives less loss of active power.</a:t>
            </a:r>
            <a:endParaRPr lang="en-US" sz="1400" dirty="0">
              <a:latin typeface="+mn-lt"/>
            </a:endParaRPr>
          </a:p>
          <a:p>
            <a:pPr marL="342900" indent="-342900"/>
            <a:r>
              <a:rPr lang="en-GB" sz="1400" dirty="0">
                <a:latin typeface="+mn-lt"/>
              </a:rPr>
              <a:t> </a:t>
            </a:r>
            <a:endParaRPr lang="en-US" sz="1400" dirty="0">
              <a:latin typeface="+mn-lt"/>
            </a:endParaRPr>
          </a:p>
          <a:p>
            <a:endParaRPr lang="en-US" sz="1400" dirty="0">
              <a:latin typeface="+mn-lt"/>
            </a:endParaRPr>
          </a:p>
        </p:txBody>
      </p:sp>
      <p:sp>
        <p:nvSpPr>
          <p:cNvPr id="706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68"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1"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3"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5"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7"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9" name="Rectangle 1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01" name="Rectangle 2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03" name="Rectangle 2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 name="Text Placeholder 1"/>
          <p:cNvSpPr>
            <a:spLocks noGrp="1"/>
          </p:cNvSpPr>
          <p:nvPr>
            <p:ph type="body" sz="quarter" idx="13"/>
          </p:nvPr>
        </p:nvSpPr>
        <p:spPr>
          <a:xfrm>
            <a:off x="319644" y="142875"/>
            <a:ext cx="11567556" cy="316194"/>
          </a:xfrm>
        </p:spPr>
        <p:txBody>
          <a:bodyPr/>
          <a:lstStyle/>
          <a:p>
            <a:r>
              <a:rPr lang="en-GB" dirty="0"/>
              <a:t>Second order curves and optimal operation of electrical substation</a:t>
            </a:r>
            <a:endParaRPr lang="en-US" altLang="en-US" dirty="0"/>
          </a:p>
        </p:txBody>
      </p:sp>
      <p:sp>
        <p:nvSpPr>
          <p:cNvPr id="71745" name="Rectangle 6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47" name="Rectangle 6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55" name="Rectangle 7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776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7770"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7777" name="Rectangle 17"/>
          <p:cNvSpPr>
            <a:spLocks noChangeArrowheads="1"/>
          </p:cNvSpPr>
          <p:nvPr/>
        </p:nvSpPr>
        <p:spPr bwMode="auto">
          <a:xfrm>
            <a:off x="6810375" y="714733"/>
            <a:ext cx="5048250"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1400" b="1" dirty="0">
                <a:latin typeface="+mn-lt"/>
              </a:rPr>
              <a:t>Example</a:t>
            </a:r>
          </a:p>
          <a:p>
            <a:endParaRPr lang="en-US" sz="1400" dirty="0">
              <a:latin typeface="+mn-lt"/>
            </a:endParaRPr>
          </a:p>
          <a:p>
            <a:r>
              <a:rPr lang="en-GB" sz="1400" dirty="0">
                <a:latin typeface="+mn-lt"/>
              </a:rPr>
              <a:t>There are two three-phase transformers at the substation with the following parameters:</a:t>
            </a:r>
            <a:endParaRPr lang="en-US" sz="1400" dirty="0">
              <a:latin typeface="+mn-lt"/>
            </a:endParaRPr>
          </a:p>
          <a:p>
            <a:r>
              <a:rPr lang="en-GB" sz="1400" dirty="0">
                <a:latin typeface="+mn-lt"/>
              </a:rPr>
              <a:t>Nominal power: 1000 </a:t>
            </a:r>
            <a:r>
              <a:rPr lang="en-GB" sz="1400" dirty="0" err="1">
                <a:latin typeface="+mn-lt"/>
              </a:rPr>
              <a:t>kVA</a:t>
            </a:r>
            <a:endParaRPr lang="en-US" sz="1400" dirty="0">
              <a:latin typeface="+mn-lt"/>
            </a:endParaRPr>
          </a:p>
          <a:p>
            <a:r>
              <a:rPr lang="en-GB" sz="1400" dirty="0">
                <a:latin typeface="+mn-lt"/>
              </a:rPr>
              <a:t>Nominal voltages: 10.5/0.4 kV</a:t>
            </a:r>
            <a:endParaRPr lang="en-US" sz="1400" dirty="0">
              <a:latin typeface="+mn-lt"/>
            </a:endParaRPr>
          </a:p>
          <a:p>
            <a:r>
              <a:rPr lang="en-GB" sz="1400" dirty="0">
                <a:latin typeface="+mn-lt"/>
              </a:rPr>
              <a:t>No-load loss: ∆</a:t>
            </a:r>
            <a:r>
              <a:rPr lang="en-GB" sz="1400" i="1" dirty="0">
                <a:latin typeface="+mn-lt"/>
              </a:rPr>
              <a:t>P</a:t>
            </a:r>
            <a:r>
              <a:rPr lang="en-GB" sz="1400" baseline="-25000" dirty="0">
                <a:latin typeface="+mn-lt"/>
              </a:rPr>
              <a:t>0</a:t>
            </a:r>
            <a:r>
              <a:rPr lang="en-GB" sz="1400" dirty="0">
                <a:latin typeface="+mn-lt"/>
              </a:rPr>
              <a:t> = 1700 W</a:t>
            </a:r>
            <a:endParaRPr lang="en-US" sz="1400" dirty="0">
              <a:latin typeface="+mn-lt"/>
            </a:endParaRPr>
          </a:p>
          <a:p>
            <a:r>
              <a:rPr lang="en-GB" sz="1400" dirty="0">
                <a:latin typeface="+mn-lt"/>
              </a:rPr>
              <a:t>Short-circuit resistance: </a:t>
            </a:r>
            <a:r>
              <a:rPr lang="en-GB" sz="1400" i="1" dirty="0">
                <a:latin typeface="+mn-lt"/>
              </a:rPr>
              <a:t>R</a:t>
            </a:r>
            <a:r>
              <a:rPr lang="en-GB" sz="1400" dirty="0">
                <a:latin typeface="+mn-lt"/>
              </a:rPr>
              <a:t> = 2.4 Ω.</a:t>
            </a:r>
          </a:p>
          <a:p>
            <a:r>
              <a:rPr lang="en-GB" sz="1400" dirty="0">
                <a:latin typeface="+mn-lt"/>
              </a:rPr>
              <a:t> </a:t>
            </a:r>
            <a:endParaRPr lang="en-US" sz="1400" dirty="0">
              <a:latin typeface="+mn-lt"/>
            </a:endParaRPr>
          </a:p>
          <a:p>
            <a:r>
              <a:rPr lang="en-GB" sz="1400" dirty="0">
                <a:latin typeface="+mn-lt"/>
              </a:rPr>
              <a:t>Find at which boundary load current </a:t>
            </a:r>
            <a:r>
              <a:rPr lang="en-GB" sz="1400" i="1" dirty="0" err="1">
                <a:latin typeface="+mn-lt"/>
              </a:rPr>
              <a:t>I</a:t>
            </a:r>
            <a:r>
              <a:rPr lang="en-GB" sz="1400" i="1" baseline="-25000" dirty="0" err="1">
                <a:latin typeface="+mn-lt"/>
              </a:rPr>
              <a:t>limit</a:t>
            </a:r>
            <a:r>
              <a:rPr lang="en-GB" sz="1400" dirty="0">
                <a:latin typeface="+mn-lt"/>
              </a:rPr>
              <a:t> the substation should be switched from the operation with a single transformer to the operation with two transformers in parallel. </a:t>
            </a:r>
          </a:p>
          <a:p>
            <a:endParaRPr lang="en-US" sz="1400" dirty="0">
              <a:latin typeface="+mn-lt"/>
            </a:endParaRPr>
          </a:p>
          <a:p>
            <a:r>
              <a:rPr lang="en-GB" sz="1400" i="1" dirty="0">
                <a:latin typeface="+mn-lt"/>
              </a:rPr>
              <a:t>Solution: </a:t>
            </a:r>
            <a:r>
              <a:rPr lang="en-GB" sz="1400" dirty="0">
                <a:latin typeface="+mn-lt"/>
              </a:rPr>
              <a:t>The active power loss under operation with a single transformer can be expressed as</a:t>
            </a:r>
            <a:endParaRPr lang="en-US" sz="1400" dirty="0">
              <a:latin typeface="+mn-lt"/>
            </a:endParaRPr>
          </a:p>
          <a:p>
            <a:pPr algn="ctr"/>
            <a:r>
              <a:rPr lang="en-GB" sz="1400" dirty="0">
                <a:latin typeface="+mn-lt"/>
              </a:rPr>
              <a:t>∆</a:t>
            </a:r>
            <a:r>
              <a:rPr lang="en-GB" sz="1400" i="1" dirty="0">
                <a:latin typeface="+mn-lt"/>
              </a:rPr>
              <a:t>P</a:t>
            </a:r>
            <a:r>
              <a:rPr lang="en-GB" sz="1400" baseline="-25000" dirty="0">
                <a:latin typeface="+mn-lt"/>
              </a:rPr>
              <a:t>I </a:t>
            </a:r>
            <a:r>
              <a:rPr lang="en-GB" sz="1400" dirty="0">
                <a:latin typeface="+mn-lt"/>
              </a:rPr>
              <a:t>= ∆</a:t>
            </a:r>
            <a:r>
              <a:rPr lang="en-GB" sz="1400" i="1" dirty="0">
                <a:latin typeface="+mn-lt"/>
              </a:rPr>
              <a:t>P</a:t>
            </a:r>
            <a:r>
              <a:rPr lang="en-GB" sz="1400" baseline="-25000" dirty="0">
                <a:latin typeface="+mn-lt"/>
              </a:rPr>
              <a:t>0</a:t>
            </a:r>
            <a:r>
              <a:rPr lang="en-GB" sz="1400" dirty="0">
                <a:latin typeface="+mn-lt"/>
              </a:rPr>
              <a:t> + 3</a:t>
            </a:r>
            <a:r>
              <a:rPr lang="en-GB" sz="1400" i="1" dirty="0">
                <a:latin typeface="+mn-lt"/>
              </a:rPr>
              <a:t>RI</a:t>
            </a:r>
            <a:r>
              <a:rPr lang="en-GB" sz="1400" baseline="30000" dirty="0">
                <a:latin typeface="+mn-lt"/>
              </a:rPr>
              <a:t>2</a:t>
            </a:r>
            <a:r>
              <a:rPr lang="en-GB" sz="1400" dirty="0">
                <a:latin typeface="+mn-lt"/>
              </a:rPr>
              <a:t> = 1700 + 7.2</a:t>
            </a:r>
            <a:r>
              <a:rPr lang="en-GB" sz="1400" i="1" dirty="0">
                <a:latin typeface="+mn-lt"/>
              </a:rPr>
              <a:t>I</a:t>
            </a:r>
            <a:r>
              <a:rPr lang="en-GB" sz="1400" baseline="30000" dirty="0">
                <a:latin typeface="+mn-lt"/>
              </a:rPr>
              <a:t>2</a:t>
            </a:r>
            <a:r>
              <a:rPr lang="en-GB" sz="1400" dirty="0">
                <a:latin typeface="+mn-lt"/>
              </a:rPr>
              <a:t> (curve </a:t>
            </a:r>
            <a:r>
              <a:rPr lang="en-GB" sz="1400" i="1" dirty="0">
                <a:latin typeface="+mn-lt"/>
              </a:rPr>
              <a:t>P</a:t>
            </a:r>
            <a:r>
              <a:rPr lang="en-GB" sz="1400" baseline="-25000" dirty="0">
                <a:latin typeface="+mn-lt"/>
              </a:rPr>
              <a:t>I</a:t>
            </a:r>
            <a:r>
              <a:rPr lang="en-GB" sz="1400" dirty="0">
                <a:latin typeface="+mn-lt"/>
              </a:rPr>
              <a:t>).</a:t>
            </a:r>
            <a:endParaRPr lang="en-US" sz="1400" dirty="0">
              <a:latin typeface="+mn-lt"/>
            </a:endParaRPr>
          </a:p>
          <a:p>
            <a:r>
              <a:rPr lang="en-GB" sz="1400" dirty="0">
                <a:latin typeface="+mn-lt"/>
              </a:rPr>
              <a:t>In the case of two transformers in parallel connection, the active power loss depends on current as follows</a:t>
            </a:r>
          </a:p>
          <a:p>
            <a:endParaRPr lang="en-GB" sz="1400" dirty="0">
              <a:latin typeface="+mn-lt"/>
            </a:endParaRPr>
          </a:p>
          <a:p>
            <a:pPr algn="r"/>
            <a:r>
              <a:rPr lang="en-GB" sz="1400" dirty="0">
                <a:latin typeface="+mn-lt"/>
              </a:rPr>
              <a:t>(curve </a:t>
            </a:r>
            <a:r>
              <a:rPr lang="en-GB" sz="1400" i="1" dirty="0" err="1">
                <a:latin typeface="+mn-lt"/>
              </a:rPr>
              <a:t>P</a:t>
            </a:r>
            <a:r>
              <a:rPr lang="en-GB" sz="1400" baseline="-25000" dirty="0" err="1">
                <a:latin typeface="+mn-lt"/>
              </a:rPr>
              <a:t>I+II</a:t>
            </a:r>
            <a:r>
              <a:rPr lang="en-GB" sz="1400" dirty="0">
                <a:latin typeface="+mn-lt"/>
              </a:rPr>
              <a:t>)</a:t>
            </a:r>
          </a:p>
          <a:p>
            <a:endParaRPr lang="en-US" sz="1400" dirty="0">
              <a:latin typeface="+mn-lt"/>
            </a:endParaRPr>
          </a:p>
          <a:p>
            <a:r>
              <a:rPr lang="en-GB" sz="1400" dirty="0">
                <a:latin typeface="+mn-lt"/>
              </a:rPr>
              <a:t>The intersection point of two parabolas gives us the value of </a:t>
            </a:r>
            <a:r>
              <a:rPr lang="en-GB" sz="1400" i="1" dirty="0" err="1">
                <a:latin typeface="+mn-lt"/>
              </a:rPr>
              <a:t>I</a:t>
            </a:r>
            <a:r>
              <a:rPr lang="en-GB" sz="1400" i="1" baseline="-25000" dirty="0" err="1">
                <a:latin typeface="+mn-lt"/>
              </a:rPr>
              <a:t>limit</a:t>
            </a:r>
            <a:r>
              <a:rPr lang="en-GB" sz="1400" dirty="0">
                <a:latin typeface="+mn-lt"/>
              </a:rPr>
              <a:t>. It can be found by equating the expressions for ∆</a:t>
            </a:r>
            <a:r>
              <a:rPr lang="en-GB" sz="1400" i="1" dirty="0">
                <a:latin typeface="+mn-lt"/>
              </a:rPr>
              <a:t>P</a:t>
            </a:r>
            <a:r>
              <a:rPr lang="en-GB" sz="1400" baseline="-25000" dirty="0">
                <a:latin typeface="+mn-lt"/>
              </a:rPr>
              <a:t>I</a:t>
            </a:r>
            <a:r>
              <a:rPr lang="en-GB" sz="1400" dirty="0">
                <a:latin typeface="+mn-lt"/>
              </a:rPr>
              <a:t> and ∆</a:t>
            </a:r>
            <a:r>
              <a:rPr lang="en-GB" sz="1400" i="1" dirty="0" err="1">
                <a:latin typeface="+mn-lt"/>
              </a:rPr>
              <a:t>P</a:t>
            </a:r>
            <a:r>
              <a:rPr lang="en-GB" sz="1400" baseline="-25000" dirty="0" err="1">
                <a:latin typeface="+mn-lt"/>
              </a:rPr>
              <a:t>I+II</a:t>
            </a:r>
            <a:r>
              <a:rPr lang="en-GB" sz="1400" dirty="0">
                <a:latin typeface="+mn-lt"/>
              </a:rPr>
              <a:t> </a:t>
            </a:r>
            <a:endParaRPr lang="en-US" sz="1400" dirty="0">
              <a:latin typeface="+mn-lt"/>
            </a:endParaRPr>
          </a:p>
        </p:txBody>
      </p:sp>
      <p:sp>
        <p:nvSpPr>
          <p:cNvPr id="120838" name="Rectangle 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2881" name="Object 1"/>
          <p:cNvGraphicFramePr>
            <a:graphicFrameLocks noChangeAspect="1"/>
          </p:cNvGraphicFramePr>
          <p:nvPr/>
        </p:nvGraphicFramePr>
        <p:xfrm>
          <a:off x="1889125" y="1831975"/>
          <a:ext cx="1384300" cy="469900"/>
        </p:xfrm>
        <a:graphic>
          <a:graphicData uri="http://schemas.openxmlformats.org/presentationml/2006/ole">
            <mc:AlternateContent xmlns:mc="http://schemas.openxmlformats.org/markup-compatibility/2006">
              <mc:Choice xmlns:v="urn:schemas-microsoft-com:vml" Requires="v">
                <p:oleObj spid="_x0000_s122891" name="Equation" r:id="rId3" imgW="1384200" imgH="469800" progId="Equation.DSMT4">
                  <p:embed/>
                </p:oleObj>
              </mc:Choice>
              <mc:Fallback>
                <p:oleObj name="Equation" r:id="rId3" imgW="1384200" imgH="469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125" y="1831975"/>
                        <a:ext cx="13843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883" name="Object 3"/>
          <p:cNvGraphicFramePr>
            <a:graphicFrameLocks noChangeAspect="1"/>
          </p:cNvGraphicFramePr>
          <p:nvPr/>
        </p:nvGraphicFramePr>
        <p:xfrm>
          <a:off x="1900238" y="2259013"/>
          <a:ext cx="1473200" cy="469900"/>
        </p:xfrm>
        <a:graphic>
          <a:graphicData uri="http://schemas.openxmlformats.org/presentationml/2006/ole">
            <mc:AlternateContent xmlns:mc="http://schemas.openxmlformats.org/markup-compatibility/2006">
              <mc:Choice xmlns:v="urn:schemas-microsoft-com:vml" Requires="v">
                <p:oleObj spid="_x0000_s122892" name="Equation" r:id="rId5" imgW="1473120" imgH="469800" progId="Equation.DSMT4">
                  <p:embed/>
                </p:oleObj>
              </mc:Choice>
              <mc:Fallback>
                <p:oleObj name="Equation" r:id="rId5" imgW="147312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0238" y="2259013"/>
                        <a:ext cx="14732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885" name="Object 5"/>
          <p:cNvGraphicFramePr>
            <a:graphicFrameLocks noChangeAspect="1"/>
          </p:cNvGraphicFramePr>
          <p:nvPr/>
        </p:nvGraphicFramePr>
        <p:xfrm>
          <a:off x="7802563" y="4735513"/>
          <a:ext cx="2527300" cy="469900"/>
        </p:xfrm>
        <a:graphic>
          <a:graphicData uri="http://schemas.openxmlformats.org/presentationml/2006/ole">
            <mc:AlternateContent xmlns:mc="http://schemas.openxmlformats.org/markup-compatibility/2006">
              <mc:Choice xmlns:v="urn:schemas-microsoft-com:vml" Requires="v">
                <p:oleObj spid="_x0000_s122893" name="Equation" r:id="rId7" imgW="2527200" imgH="469800" progId="Equation.DSMT4">
                  <p:embed/>
                </p:oleObj>
              </mc:Choice>
              <mc:Fallback>
                <p:oleObj name="Equation" r:id="rId7" imgW="252720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2563" y="4735513"/>
                        <a:ext cx="25273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886" name="Object 6"/>
          <p:cNvGraphicFramePr>
            <a:graphicFrameLocks noChangeAspect="1"/>
          </p:cNvGraphicFramePr>
          <p:nvPr/>
        </p:nvGraphicFramePr>
        <p:xfrm>
          <a:off x="7137400" y="5873750"/>
          <a:ext cx="4711700" cy="266700"/>
        </p:xfrm>
        <a:graphic>
          <a:graphicData uri="http://schemas.openxmlformats.org/presentationml/2006/ole">
            <mc:AlternateContent xmlns:mc="http://schemas.openxmlformats.org/markup-compatibility/2006">
              <mc:Choice xmlns:v="urn:schemas-microsoft-com:vml" Requires="v">
                <p:oleObj spid="_x0000_s122894" name="Equation" r:id="rId9" imgW="4711680" imgH="266400" progId="Equation.DSMT4">
                  <p:embed/>
                </p:oleObj>
              </mc:Choice>
              <mc:Fallback>
                <p:oleObj name="Equation" r:id="rId9" imgW="4711680" imgH="2664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37400" y="5873750"/>
                        <a:ext cx="47117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 name="Прямоугольник 64"/>
          <p:cNvSpPr/>
          <p:nvPr/>
        </p:nvSpPr>
        <p:spPr>
          <a:xfrm>
            <a:off x="152400" y="5581650"/>
            <a:ext cx="2238375" cy="116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22884" name="Picture 4"/>
          <p:cNvPicPr>
            <a:picLocks noChangeAspect="1" noChangeArrowheads="1"/>
          </p:cNvPicPr>
          <p:nvPr/>
        </p:nvPicPr>
        <p:blipFill>
          <a:blip r:embed="rId11"/>
          <a:srcRect/>
          <a:stretch>
            <a:fillRect/>
          </a:stretch>
        </p:blipFill>
        <p:spPr bwMode="auto">
          <a:xfrm>
            <a:off x="1143000" y="4200525"/>
            <a:ext cx="4276725" cy="2533650"/>
          </a:xfrm>
          <a:prstGeom prst="rect">
            <a:avLst/>
          </a:prstGeom>
          <a:noFill/>
          <a:ln w="9525">
            <a:noFill/>
            <a:miter lim="800000"/>
            <a:headEnd/>
            <a:tailEnd/>
          </a:ln>
        </p:spPr>
      </p:pic>
    </p:spTree>
    <p:extLst>
      <p:ext uri="{BB962C8B-B14F-4D97-AF65-F5344CB8AC3E}">
        <p14:creationId xmlns:p14="http://schemas.microsoft.com/office/powerpoint/2010/main" val="147616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TTY EMERA Logo pikk.png"/>
          <p:cNvPicPr>
            <a:picLocks noChangeAspect="1"/>
          </p:cNvPicPr>
          <p:nvPr/>
        </p:nvPicPr>
        <p:blipFill>
          <a:blip r:embed="rId4"/>
          <a:stretch>
            <a:fillRect/>
          </a:stretch>
        </p:blipFill>
        <p:spPr>
          <a:xfrm>
            <a:off x="0" y="5580404"/>
            <a:ext cx="4149503" cy="1277596"/>
          </a:xfrm>
          <a:prstGeom prst="rect">
            <a:avLst/>
          </a:prstGeom>
        </p:spPr>
      </p:pic>
      <p:sp>
        <p:nvSpPr>
          <p:cNvPr id="6146" name="Text Placeholder 1"/>
          <p:cNvSpPr>
            <a:spLocks noGrp="1"/>
          </p:cNvSpPr>
          <p:nvPr>
            <p:ph type="body" sz="quarter" idx="13"/>
          </p:nvPr>
        </p:nvSpPr>
        <p:spPr>
          <a:xfrm>
            <a:off x="198408" y="194562"/>
            <a:ext cx="10494517" cy="316194"/>
          </a:xfrm>
        </p:spPr>
        <p:txBody>
          <a:bodyPr/>
          <a:lstStyle/>
          <a:p>
            <a:r>
              <a:rPr lang="et-EE" altLang="en-US" dirty="0">
                <a:solidFill>
                  <a:srgbClr val="332B60"/>
                </a:solidFill>
              </a:rPr>
              <a:t>Näide 2. </a:t>
            </a:r>
            <a:r>
              <a:rPr lang="et-EE" altLang="en-US" dirty="0"/>
              <a:t>HARGNEV RLC-ahel</a:t>
            </a:r>
            <a:endParaRPr lang="en-US" altLang="en-US" dirty="0">
              <a:solidFill>
                <a:srgbClr val="332B60"/>
              </a:solidFill>
            </a:endParaRPr>
          </a:p>
        </p:txBody>
      </p:sp>
      <p:sp>
        <p:nvSpPr>
          <p:cNvPr id="54280"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5"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0"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4"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6"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8"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495"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499"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501"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22"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30" name="Rectangle 1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32" name="Rectangle 2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34" name="Rectangle 2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9"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71"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76" name="Rectangle 1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78" name="Rectangle 1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80" name="Rectangle 2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3"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5"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7"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9"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601"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603" name="Rectangle 1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7"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9"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43"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63"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68"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1"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3"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5"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7"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9" name="Rectangle 1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01" name="Rectangle 2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03" name="Rectangle 2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5"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19"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24" name="Rectangle 2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26" name="Rectangle 2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3735"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9"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61"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67"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69"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71" name="Rectangle 1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73" name="Rectangle 2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5785"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9"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11"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13"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15"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8"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60"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62"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66" name="Rectangle 1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68" name="Rectangle 2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70" name="Rectangle 2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72" name="Rectangle 2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74" name="Rectangle 2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76" name="Rectangle 2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78" name="Rectangle 3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912" name="Rectangle 1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914" name="Rectangle 1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916" name="Rectangle 2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8"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31"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33"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35"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57"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59"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961"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3976"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3980"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7"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9"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5001"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5003"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5005"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5007"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5009"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5011" name="Rectangle 1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5013" name="Rectangle 2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6"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79"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81"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318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 name="Прямоугольник 100"/>
          <p:cNvSpPr/>
          <p:nvPr/>
        </p:nvSpPr>
        <p:spPr>
          <a:xfrm>
            <a:off x="198406" y="705317"/>
            <a:ext cx="6789415" cy="461665"/>
          </a:xfrm>
          <a:prstGeom prst="rect">
            <a:avLst/>
          </a:prstGeom>
        </p:spPr>
        <p:txBody>
          <a:bodyPr wrap="square">
            <a:spAutoFit/>
          </a:bodyPr>
          <a:lstStyle/>
          <a:p>
            <a:r>
              <a:rPr lang="et-EE" sz="1200" dirty="0">
                <a:latin typeface="Times New Roman" panose="02020603050405020304" pitchFamily="18" charset="0"/>
                <a:cs typeface="Times New Roman" panose="02020603050405020304" pitchFamily="18" charset="0"/>
              </a:rPr>
              <a:t>Vaatleme kahest rööpaharust koosnevat ahelat, kusjuures kumbki haru omab aktiivtakistust ja reaktiivtakistust (üks on induktiivse ja teine on mahtuvusliku iseloomuga). Tuleb arvutada skeemi talitluse.</a:t>
            </a:r>
          </a:p>
        </p:txBody>
      </p:sp>
      <p:sp>
        <p:nvSpPr>
          <p:cNvPr id="10035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59"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1"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63"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1162755" y="28893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t-EE"/>
          </a:p>
        </p:txBody>
      </p:sp>
      <p:sp>
        <p:nvSpPr>
          <p:cNvPr id="5" name="Rectangle 4"/>
          <p:cNvSpPr>
            <a:spLocks noChangeArrowheads="1"/>
          </p:cNvSpPr>
          <p:nvPr/>
        </p:nvSpPr>
        <p:spPr bwMode="auto">
          <a:xfrm>
            <a:off x="1115130" y="364877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t-EE"/>
          </a:p>
        </p:txBody>
      </p:sp>
      <p:sp>
        <p:nvSpPr>
          <p:cNvPr id="7" name="Rectangle 6"/>
          <p:cNvSpPr>
            <a:spLocks noChangeArrowheads="1"/>
          </p:cNvSpPr>
          <p:nvPr/>
        </p:nvSpPr>
        <p:spPr bwMode="auto">
          <a:xfrm>
            <a:off x="198407" y="50691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t-EE"/>
          </a:p>
        </p:txBody>
      </p:sp>
      <p:pic>
        <p:nvPicPr>
          <p:cNvPr id="1024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874" y="1275276"/>
            <a:ext cx="20955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Прямоугольник 100"/>
          <p:cNvSpPr/>
          <p:nvPr/>
        </p:nvSpPr>
        <p:spPr>
          <a:xfrm>
            <a:off x="2371518" y="1351648"/>
            <a:ext cx="4492125" cy="1938992"/>
          </a:xfrm>
          <a:prstGeom prst="rect">
            <a:avLst/>
          </a:prstGeom>
        </p:spPr>
        <p:txBody>
          <a:bodyPr wrap="square">
            <a:spAutoFit/>
          </a:bodyPr>
          <a:lstStyle/>
          <a:p>
            <a:r>
              <a:rPr lang="et-EE" sz="1200" i="1" dirty="0">
                <a:latin typeface="Times New Roman" panose="02020603050405020304" pitchFamily="18" charset="0"/>
                <a:cs typeface="Times New Roman" panose="02020603050405020304" pitchFamily="18" charset="0"/>
              </a:rPr>
              <a:t>Antud: R</a:t>
            </a:r>
            <a:r>
              <a:rPr lang="et-EE" sz="1200" baseline="-25000" dirty="0">
                <a:latin typeface="Times New Roman" panose="02020603050405020304" pitchFamily="18" charset="0"/>
                <a:cs typeface="Times New Roman" panose="02020603050405020304" pitchFamily="18" charset="0"/>
              </a:rPr>
              <a:t>1</a:t>
            </a:r>
            <a:r>
              <a:rPr lang="et-EE" sz="1200" dirty="0">
                <a:latin typeface="Times New Roman" panose="02020603050405020304" pitchFamily="18" charset="0"/>
                <a:cs typeface="Times New Roman" panose="02020603050405020304" pitchFamily="18" charset="0"/>
              </a:rPr>
              <a:t> = 60 Ω, </a:t>
            </a:r>
            <a:r>
              <a:rPr lang="et-EE" sz="1200" i="1" dirty="0">
                <a:latin typeface="Times New Roman" panose="02020603050405020304" pitchFamily="18" charset="0"/>
                <a:cs typeface="Times New Roman" panose="02020603050405020304" pitchFamily="18" charset="0"/>
              </a:rPr>
              <a:t>R</a:t>
            </a:r>
            <a:r>
              <a:rPr lang="et-EE" sz="1200" baseline="-25000" dirty="0">
                <a:latin typeface="Times New Roman" panose="02020603050405020304" pitchFamily="18" charset="0"/>
                <a:cs typeface="Times New Roman" panose="02020603050405020304" pitchFamily="18" charset="0"/>
              </a:rPr>
              <a:t>2</a:t>
            </a:r>
            <a:r>
              <a:rPr lang="et-EE" sz="1200" dirty="0">
                <a:latin typeface="Times New Roman" panose="02020603050405020304" pitchFamily="18" charset="0"/>
                <a:cs typeface="Times New Roman" panose="02020603050405020304" pitchFamily="18" charset="0"/>
              </a:rPr>
              <a:t> = 80 Ω, </a:t>
            </a:r>
            <a:r>
              <a:rPr lang="et-EE" sz="1200" i="1" dirty="0">
                <a:latin typeface="Times New Roman" panose="02020603050405020304" pitchFamily="18" charset="0"/>
                <a:cs typeface="Times New Roman" panose="02020603050405020304" pitchFamily="18" charset="0"/>
              </a:rPr>
              <a:t>X</a:t>
            </a:r>
            <a:r>
              <a:rPr lang="et-EE" sz="1200" i="1" baseline="-25000" dirty="0">
                <a:latin typeface="Times New Roman" panose="02020603050405020304" pitchFamily="18" charset="0"/>
                <a:cs typeface="Times New Roman" panose="02020603050405020304" pitchFamily="18" charset="0"/>
              </a:rPr>
              <a:t>L</a:t>
            </a:r>
            <a:r>
              <a:rPr lang="et-EE" sz="1200" baseline="-25000" dirty="0">
                <a:latin typeface="Times New Roman" panose="02020603050405020304" pitchFamily="18" charset="0"/>
                <a:cs typeface="Times New Roman" panose="02020603050405020304" pitchFamily="18" charset="0"/>
              </a:rPr>
              <a:t>1</a:t>
            </a:r>
            <a:r>
              <a:rPr lang="et-EE" sz="1200" dirty="0">
                <a:latin typeface="Times New Roman" panose="02020603050405020304" pitchFamily="18" charset="0"/>
                <a:cs typeface="Times New Roman" panose="02020603050405020304" pitchFamily="18" charset="0"/>
              </a:rPr>
              <a:t> = 80 Ω, </a:t>
            </a:r>
            <a:r>
              <a:rPr lang="et-EE" sz="1200" i="1" dirty="0">
                <a:latin typeface="Times New Roman" panose="02020603050405020304" pitchFamily="18" charset="0"/>
                <a:cs typeface="Times New Roman" panose="02020603050405020304" pitchFamily="18" charset="0"/>
              </a:rPr>
              <a:t>X</a:t>
            </a:r>
            <a:r>
              <a:rPr lang="et-EE" sz="1200" i="1" baseline="-25000" dirty="0">
                <a:latin typeface="Times New Roman" panose="02020603050405020304" pitchFamily="18" charset="0"/>
                <a:cs typeface="Times New Roman" panose="02020603050405020304" pitchFamily="18" charset="0"/>
              </a:rPr>
              <a:t>C</a:t>
            </a:r>
            <a:r>
              <a:rPr lang="et-EE" sz="1200" baseline="-25000" dirty="0">
                <a:latin typeface="Times New Roman" panose="02020603050405020304" pitchFamily="18" charset="0"/>
                <a:cs typeface="Times New Roman" panose="02020603050405020304" pitchFamily="18" charset="0"/>
              </a:rPr>
              <a:t>2</a:t>
            </a:r>
            <a:r>
              <a:rPr lang="et-EE" sz="1200" dirty="0">
                <a:latin typeface="Times New Roman" panose="02020603050405020304" pitchFamily="18" charset="0"/>
                <a:cs typeface="Times New Roman" panose="02020603050405020304" pitchFamily="18" charset="0"/>
              </a:rPr>
              <a:t> = –60 Ω, </a:t>
            </a:r>
            <a:r>
              <a:rPr lang="et-EE" sz="1200" i="1" dirty="0">
                <a:latin typeface="Times New Roman" panose="02020603050405020304" pitchFamily="18" charset="0"/>
                <a:cs typeface="Times New Roman" panose="02020603050405020304" pitchFamily="18" charset="0"/>
              </a:rPr>
              <a:t>Q</a:t>
            </a:r>
            <a:r>
              <a:rPr lang="et-EE" sz="1200" i="1" baseline="-25000" dirty="0">
                <a:latin typeface="Times New Roman" panose="02020603050405020304" pitchFamily="18" charset="0"/>
                <a:cs typeface="Times New Roman" panose="02020603050405020304" pitchFamily="18" charset="0"/>
              </a:rPr>
              <a:t>C</a:t>
            </a:r>
            <a:r>
              <a:rPr lang="et-EE" sz="1200" baseline="-25000" dirty="0">
                <a:latin typeface="Times New Roman" panose="02020603050405020304" pitchFamily="18" charset="0"/>
                <a:cs typeface="Times New Roman" panose="02020603050405020304" pitchFamily="18" charset="0"/>
              </a:rPr>
              <a:t>2</a:t>
            </a:r>
            <a:r>
              <a:rPr lang="et-EE" sz="1200" dirty="0">
                <a:latin typeface="Times New Roman" panose="02020603050405020304" pitchFamily="18" charset="0"/>
                <a:cs typeface="Times New Roman" panose="02020603050405020304" pitchFamily="18" charset="0"/>
              </a:rPr>
              <a:t> = – 60 var.</a:t>
            </a:r>
          </a:p>
          <a:p>
            <a:r>
              <a:rPr lang="et-EE" sz="1200" i="1" dirty="0">
                <a:latin typeface="Times New Roman" panose="02020603050405020304" pitchFamily="18" charset="0"/>
                <a:cs typeface="Times New Roman" panose="02020603050405020304" pitchFamily="18" charset="0"/>
              </a:rPr>
              <a:t>Leida:</a:t>
            </a:r>
            <a:r>
              <a:rPr lang="et-EE" sz="1200" dirty="0">
                <a:latin typeface="Times New Roman" panose="02020603050405020304" pitchFamily="18" charset="0"/>
                <a:cs typeface="Times New Roman" panose="02020603050405020304" pitchFamily="18" charset="0"/>
              </a:rPr>
              <a:t> Voolud, võimsustegur, nurk φ, võimsused </a:t>
            </a:r>
            <a:r>
              <a:rPr lang="et-EE" sz="1200" i="1" dirty="0">
                <a:latin typeface="Times New Roman" panose="02020603050405020304" pitchFamily="18" charset="0"/>
                <a:cs typeface="Times New Roman" panose="02020603050405020304" pitchFamily="18" charset="0"/>
              </a:rPr>
              <a:t>S</a:t>
            </a:r>
            <a:r>
              <a:rPr lang="et-EE" sz="1200" dirty="0">
                <a:latin typeface="Times New Roman" panose="02020603050405020304" pitchFamily="18" charset="0"/>
                <a:cs typeface="Times New Roman" panose="02020603050405020304" pitchFamily="18" charset="0"/>
              </a:rPr>
              <a:t>, </a:t>
            </a:r>
            <a:r>
              <a:rPr lang="et-EE" sz="1200" i="1" dirty="0">
                <a:latin typeface="Times New Roman" panose="02020603050405020304" pitchFamily="18" charset="0"/>
                <a:cs typeface="Times New Roman" panose="02020603050405020304" pitchFamily="18" charset="0"/>
              </a:rPr>
              <a:t>P</a:t>
            </a:r>
            <a:r>
              <a:rPr lang="et-EE" sz="1200" dirty="0">
                <a:latin typeface="Times New Roman" panose="02020603050405020304" pitchFamily="18" charset="0"/>
                <a:cs typeface="Times New Roman" panose="02020603050405020304" pitchFamily="18" charset="0"/>
              </a:rPr>
              <a:t>, </a:t>
            </a:r>
            <a:r>
              <a:rPr lang="et-EE" sz="1200" i="1" dirty="0">
                <a:latin typeface="Times New Roman" panose="02020603050405020304" pitchFamily="18" charset="0"/>
                <a:cs typeface="Times New Roman" panose="02020603050405020304" pitchFamily="18" charset="0"/>
              </a:rPr>
              <a:t>Q</a:t>
            </a:r>
            <a:r>
              <a:rPr lang="et-EE" sz="1200" dirty="0">
                <a:latin typeface="Times New Roman" panose="02020603050405020304" pitchFamily="18" charset="0"/>
                <a:cs typeface="Times New Roman" panose="02020603050405020304" pitchFamily="18" charset="0"/>
              </a:rPr>
              <a:t>, ahela näivtakistus </a:t>
            </a:r>
            <a:r>
              <a:rPr lang="et-EE" sz="1200" i="1" dirty="0">
                <a:latin typeface="Times New Roman" panose="02020603050405020304" pitchFamily="18" charset="0"/>
                <a:cs typeface="Times New Roman" panose="02020603050405020304" pitchFamily="18" charset="0"/>
              </a:rPr>
              <a:t>Z</a:t>
            </a:r>
            <a:r>
              <a:rPr lang="et-EE" sz="1200" dirty="0">
                <a:latin typeface="Times New Roman" panose="02020603050405020304" pitchFamily="18" charset="0"/>
                <a:cs typeface="Times New Roman" panose="02020603050405020304" pitchFamily="18" charset="0"/>
              </a:rPr>
              <a:t>, näivjuhtivus </a:t>
            </a:r>
            <a:r>
              <a:rPr lang="et-EE" sz="1200" i="1" dirty="0">
                <a:latin typeface="Times New Roman" panose="02020603050405020304" pitchFamily="18" charset="0"/>
                <a:cs typeface="Times New Roman" panose="02020603050405020304" pitchFamily="18" charset="0"/>
              </a:rPr>
              <a:t>Y</a:t>
            </a:r>
            <a:r>
              <a:rPr lang="et-EE" sz="1200" dirty="0">
                <a:latin typeface="Times New Roman" panose="02020603050405020304" pitchFamily="18" charset="0"/>
                <a:cs typeface="Times New Roman" panose="02020603050405020304" pitchFamily="18" charset="0"/>
              </a:rPr>
              <a:t>.</a:t>
            </a:r>
          </a:p>
          <a:p>
            <a:r>
              <a:rPr lang="et-EE" sz="1200" i="1" dirty="0">
                <a:latin typeface="Times New Roman" panose="02020603050405020304" pitchFamily="18" charset="0"/>
                <a:cs typeface="Times New Roman" panose="02020603050405020304" pitchFamily="18" charset="0"/>
              </a:rPr>
              <a:t>Lahendused:</a:t>
            </a:r>
            <a:endParaRPr lang="et-EE" sz="1200" dirty="0">
              <a:latin typeface="Times New Roman" panose="02020603050405020304" pitchFamily="18" charset="0"/>
              <a:cs typeface="Times New Roman" panose="02020603050405020304" pitchFamily="18" charset="0"/>
            </a:endParaRPr>
          </a:p>
          <a:p>
            <a:r>
              <a:rPr lang="et-EE" sz="1200" dirty="0">
                <a:latin typeface="Times New Roman" panose="02020603050405020304" pitchFamily="18" charset="0"/>
                <a:cs typeface="Times New Roman" panose="02020603050405020304" pitchFamily="18" charset="0"/>
              </a:rPr>
              <a:t>Kuna harud </a:t>
            </a:r>
            <a:r>
              <a:rPr lang="et-EE" sz="1200" i="1" dirty="0">
                <a:latin typeface="Times New Roman" panose="02020603050405020304" pitchFamily="18" charset="0"/>
                <a:cs typeface="Times New Roman" panose="02020603050405020304" pitchFamily="18" charset="0"/>
              </a:rPr>
              <a:t>1</a:t>
            </a:r>
            <a:r>
              <a:rPr lang="et-EE" sz="1200" dirty="0">
                <a:latin typeface="Times New Roman" panose="02020603050405020304" pitchFamily="18" charset="0"/>
                <a:cs typeface="Times New Roman" panose="02020603050405020304" pitchFamily="18" charset="0"/>
              </a:rPr>
              <a:t> ja </a:t>
            </a:r>
            <a:r>
              <a:rPr lang="et-EE" sz="1200" i="1" dirty="0">
                <a:latin typeface="Times New Roman" panose="02020603050405020304" pitchFamily="18" charset="0"/>
                <a:cs typeface="Times New Roman" panose="02020603050405020304" pitchFamily="18" charset="0"/>
              </a:rPr>
              <a:t>2</a:t>
            </a:r>
            <a:r>
              <a:rPr lang="et-EE" sz="1200" dirty="0">
                <a:latin typeface="Times New Roman" panose="02020603050405020304" pitchFamily="18" charset="0"/>
                <a:cs typeface="Times New Roman" panose="02020603050405020304" pitchFamily="18" charset="0"/>
              </a:rPr>
              <a:t> on ühendatud rööbiti, siis nende peal on sama pinge </a:t>
            </a:r>
            <a:r>
              <a:rPr lang="et-EE" sz="1200" i="1" dirty="0">
                <a:latin typeface="Times New Roman" panose="02020603050405020304" pitchFamily="18" charset="0"/>
                <a:cs typeface="Times New Roman" panose="02020603050405020304" pitchFamily="18" charset="0"/>
              </a:rPr>
              <a:t>U</a:t>
            </a:r>
            <a:r>
              <a:rPr lang="et-EE" sz="1200" dirty="0">
                <a:latin typeface="Times New Roman" panose="02020603050405020304" pitchFamily="18" charset="0"/>
                <a:cs typeface="Times New Roman" panose="02020603050405020304" pitchFamily="18" charset="0"/>
              </a:rPr>
              <a:t>. Kui me leiame pinge ühe haru peal, siis on leitud ka pinge teisel harul. Harupinge määramiseks Ohm’i seaduse abil on vaja teada haru takistust ja voolu. On antud mahtuvusvõimsus (miinusmärgiga) teise haru mahtuvelemendis. Seega on võimalik kirjutada </a:t>
            </a:r>
          </a:p>
        </p:txBody>
      </p:sp>
      <p:sp>
        <p:nvSpPr>
          <p:cNvPr id="9" name="Rectangle 4"/>
          <p:cNvSpPr>
            <a:spLocks noChangeArrowheads="1"/>
          </p:cNvSpPr>
          <p:nvPr/>
        </p:nvSpPr>
        <p:spPr bwMode="auto">
          <a:xfrm>
            <a:off x="3127022" y="33361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10" name="Object 9"/>
          <p:cNvGraphicFramePr>
            <a:graphicFrameLocks noChangeAspect="1"/>
          </p:cNvGraphicFramePr>
          <p:nvPr>
            <p:extLst>
              <p:ext uri="{D42A27DB-BD31-4B8C-83A1-F6EECF244321}">
                <p14:modId xmlns:p14="http://schemas.microsoft.com/office/powerpoint/2010/main" val="3762875195"/>
              </p:ext>
            </p:extLst>
          </p:nvPr>
        </p:nvGraphicFramePr>
        <p:xfrm>
          <a:off x="3131680" y="3268411"/>
          <a:ext cx="2533650" cy="485775"/>
        </p:xfrm>
        <a:graphic>
          <a:graphicData uri="http://schemas.openxmlformats.org/presentationml/2006/ole">
            <mc:AlternateContent xmlns:mc="http://schemas.openxmlformats.org/markup-compatibility/2006">
              <mc:Choice xmlns:v="urn:schemas-microsoft-com:vml" Requires="v">
                <p:oleObj spid="_x0000_s102488" r:id="rId6" imgW="2514600" imgH="482600" progId="Equation.DSMT4">
                  <p:embed/>
                </p:oleObj>
              </mc:Choice>
              <mc:Fallback>
                <p:oleObj r:id="rId6" imgW="2514600" imgH="482600" progId="Equation.DSMT4">
                  <p:embed/>
                  <p:pic>
                    <p:nvPicPr>
                      <p:cNvPr id="0" name="Picture 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680" y="3268411"/>
                        <a:ext cx="253365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 name="Прямоугольник 100"/>
          <p:cNvSpPr/>
          <p:nvPr/>
        </p:nvSpPr>
        <p:spPr>
          <a:xfrm>
            <a:off x="198406" y="3868419"/>
            <a:ext cx="6033061" cy="2123658"/>
          </a:xfrm>
          <a:prstGeom prst="rect">
            <a:avLst/>
          </a:prstGeom>
        </p:spPr>
        <p:txBody>
          <a:bodyPr wrap="square">
            <a:spAutoFit/>
          </a:bodyPr>
          <a:lstStyle/>
          <a:p>
            <a:r>
              <a:rPr lang="et-EE" sz="1200" dirty="0">
                <a:latin typeface="+mn-lt"/>
              </a:rPr>
              <a:t>Leiame teise haru näivtakistuse </a:t>
            </a:r>
          </a:p>
          <a:p>
            <a:endParaRPr lang="et-EE" sz="1200" dirty="0">
              <a:latin typeface="+mn-lt"/>
              <a:cs typeface="Times New Roman" panose="02020603050405020304" pitchFamily="18" charset="0"/>
            </a:endParaRPr>
          </a:p>
          <a:p>
            <a:r>
              <a:rPr lang="et-EE" sz="1200" dirty="0">
                <a:latin typeface="+mn-lt"/>
              </a:rPr>
              <a:t>Siit leiame Ohm’i seaduse alusel </a:t>
            </a:r>
            <a:r>
              <a:rPr lang="et-EE" sz="1200" i="1" dirty="0">
                <a:latin typeface="+mn-lt"/>
              </a:rPr>
              <a:t>U</a:t>
            </a:r>
            <a:r>
              <a:rPr lang="et-EE" sz="1200" dirty="0">
                <a:latin typeface="+mn-lt"/>
              </a:rPr>
              <a:t> = </a:t>
            </a:r>
            <a:r>
              <a:rPr lang="et-EE" sz="1200" i="1" dirty="0">
                <a:latin typeface="+mn-lt"/>
              </a:rPr>
              <a:t>Z</a:t>
            </a:r>
            <a:r>
              <a:rPr lang="et-EE" sz="1200" baseline="-25000" dirty="0">
                <a:latin typeface="+mn-lt"/>
              </a:rPr>
              <a:t>2</a:t>
            </a:r>
            <a:r>
              <a:rPr lang="et-EE" sz="1200" i="1" dirty="0">
                <a:latin typeface="+mn-lt"/>
              </a:rPr>
              <a:t>I</a:t>
            </a:r>
            <a:r>
              <a:rPr lang="et-EE" sz="1200" baseline="-25000" dirty="0">
                <a:latin typeface="+mn-lt"/>
              </a:rPr>
              <a:t>2</a:t>
            </a:r>
            <a:r>
              <a:rPr lang="et-EE" sz="1200" dirty="0">
                <a:latin typeface="+mn-lt"/>
              </a:rPr>
              <a:t> = 100·1 = 100 V.</a:t>
            </a:r>
          </a:p>
          <a:p>
            <a:r>
              <a:rPr lang="et-EE" sz="1200" dirty="0">
                <a:latin typeface="+mn-lt"/>
              </a:rPr>
              <a:t>Vool esimese harus on samuti leitav Ohm’i seaduse alusel. Selle rakendamiseks on vajalik haru takistus </a:t>
            </a:r>
          </a:p>
          <a:p>
            <a:endParaRPr lang="et-EE" sz="1200" dirty="0">
              <a:latin typeface="+mn-lt"/>
              <a:cs typeface="Times New Roman" panose="02020603050405020304" pitchFamily="18" charset="0"/>
            </a:endParaRPr>
          </a:p>
          <a:p>
            <a:endParaRPr lang="et-EE" sz="1200" dirty="0">
              <a:latin typeface="+mn-lt"/>
            </a:endParaRPr>
          </a:p>
          <a:p>
            <a:r>
              <a:rPr lang="et-EE" sz="1200" dirty="0">
                <a:latin typeface="+mn-lt"/>
              </a:rPr>
              <a:t>Siis esimese haru vool </a:t>
            </a:r>
          </a:p>
          <a:p>
            <a:endParaRPr lang="et-EE" sz="1200" dirty="0">
              <a:latin typeface="+mn-lt"/>
              <a:cs typeface="Times New Roman" panose="02020603050405020304" pitchFamily="18" charset="0"/>
            </a:endParaRPr>
          </a:p>
          <a:p>
            <a:r>
              <a:rPr lang="et-EE" sz="1200" dirty="0">
                <a:latin typeface="+mn-lt"/>
              </a:rPr>
              <a:t>Kuigi voolude </a:t>
            </a:r>
            <a:r>
              <a:rPr lang="et-EE" sz="1200" i="1" dirty="0">
                <a:latin typeface="+mn-lt"/>
              </a:rPr>
              <a:t>I</a:t>
            </a:r>
            <a:r>
              <a:rPr lang="et-EE" sz="1200" baseline="-25000" dirty="0">
                <a:latin typeface="+mn-lt"/>
              </a:rPr>
              <a:t>1</a:t>
            </a:r>
            <a:r>
              <a:rPr lang="et-EE" sz="1200" dirty="0">
                <a:latin typeface="+mn-lt"/>
              </a:rPr>
              <a:t> ja </a:t>
            </a:r>
            <a:r>
              <a:rPr lang="et-EE" sz="1200" i="1" dirty="0">
                <a:latin typeface="+mn-lt"/>
              </a:rPr>
              <a:t>I</a:t>
            </a:r>
            <a:r>
              <a:rPr lang="et-EE" sz="1200" baseline="-25000" dirty="0">
                <a:latin typeface="+mn-lt"/>
              </a:rPr>
              <a:t>2</a:t>
            </a:r>
            <a:r>
              <a:rPr lang="et-EE" sz="1200" dirty="0">
                <a:latin typeface="+mn-lt"/>
              </a:rPr>
              <a:t> efektiivväärtused on samasugused, nende nurgad pingega on erinevad</a:t>
            </a:r>
          </a:p>
          <a:p>
            <a:endParaRPr lang="et-EE" sz="1200" dirty="0">
              <a:latin typeface="Times New Roman" panose="02020603050405020304" pitchFamily="18" charset="0"/>
              <a:cs typeface="Times New Roman" panose="02020603050405020304" pitchFamily="18" charset="0"/>
            </a:endParaRPr>
          </a:p>
        </p:txBody>
      </p:sp>
      <p:sp>
        <p:nvSpPr>
          <p:cNvPr id="46" name="Rectangle 41"/>
          <p:cNvSpPr>
            <a:spLocks noChangeArrowheads="1"/>
          </p:cNvSpPr>
          <p:nvPr/>
        </p:nvSpPr>
        <p:spPr bwMode="auto">
          <a:xfrm>
            <a:off x="2371518" y="39772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47" name="Object 46"/>
          <p:cNvGraphicFramePr>
            <a:graphicFrameLocks noChangeAspect="1"/>
          </p:cNvGraphicFramePr>
          <p:nvPr>
            <p:extLst>
              <p:ext uri="{D42A27DB-BD31-4B8C-83A1-F6EECF244321}">
                <p14:modId xmlns:p14="http://schemas.microsoft.com/office/powerpoint/2010/main" val="319349088"/>
              </p:ext>
            </p:extLst>
          </p:nvPr>
        </p:nvGraphicFramePr>
        <p:xfrm>
          <a:off x="2371517" y="3849436"/>
          <a:ext cx="2390775" cy="295275"/>
        </p:xfrm>
        <a:graphic>
          <a:graphicData uri="http://schemas.openxmlformats.org/presentationml/2006/ole">
            <mc:AlternateContent xmlns:mc="http://schemas.openxmlformats.org/markup-compatibility/2006">
              <mc:Choice xmlns:v="urn:schemas-microsoft-com:vml" Requires="v">
                <p:oleObj spid="_x0000_s102489" r:id="rId8" imgW="2374900" imgH="292100" progId="Equation.DSMT4">
                  <p:embed/>
                </p:oleObj>
              </mc:Choice>
              <mc:Fallback>
                <p:oleObj r:id="rId8" imgW="2374900" imgH="292100" progId="Equation.DSMT4">
                  <p:embed/>
                  <p:pic>
                    <p:nvPicPr>
                      <p:cNvPr id="0" name="Picture 7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71517" y="3849436"/>
                        <a:ext cx="239077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Rectangle 43"/>
          <p:cNvSpPr>
            <a:spLocks noChangeArrowheads="1"/>
          </p:cNvSpPr>
          <p:nvPr/>
        </p:nvSpPr>
        <p:spPr bwMode="auto">
          <a:xfrm>
            <a:off x="3127022" y="49068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49" name="Object 48"/>
          <p:cNvGraphicFramePr>
            <a:graphicFrameLocks noChangeAspect="1"/>
          </p:cNvGraphicFramePr>
          <p:nvPr>
            <p:extLst>
              <p:ext uri="{D42A27DB-BD31-4B8C-83A1-F6EECF244321}">
                <p14:modId xmlns:p14="http://schemas.microsoft.com/office/powerpoint/2010/main" val="3204591592"/>
              </p:ext>
            </p:extLst>
          </p:nvPr>
        </p:nvGraphicFramePr>
        <p:xfrm>
          <a:off x="893651" y="4739586"/>
          <a:ext cx="2362200" cy="295275"/>
        </p:xfrm>
        <a:graphic>
          <a:graphicData uri="http://schemas.openxmlformats.org/presentationml/2006/ole">
            <mc:AlternateContent xmlns:mc="http://schemas.openxmlformats.org/markup-compatibility/2006">
              <mc:Choice xmlns:v="urn:schemas-microsoft-com:vml" Requires="v">
                <p:oleObj spid="_x0000_s102490" r:id="rId10" imgW="2349500" imgH="292100" progId="Equation.DSMT4">
                  <p:embed/>
                </p:oleObj>
              </mc:Choice>
              <mc:Fallback>
                <p:oleObj r:id="rId10" imgW="2349500" imgH="292100" progId="Equation.DSMT4">
                  <p:embed/>
                  <p:pic>
                    <p:nvPicPr>
                      <p:cNvPr id="0" name="Picture 7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3651" y="4739586"/>
                        <a:ext cx="2362200"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Rectangle 4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51" name="Object 50"/>
          <p:cNvGraphicFramePr>
            <a:graphicFrameLocks noChangeAspect="1"/>
          </p:cNvGraphicFramePr>
          <p:nvPr>
            <p:extLst>
              <p:ext uri="{D42A27DB-BD31-4B8C-83A1-F6EECF244321}">
                <p14:modId xmlns:p14="http://schemas.microsoft.com/office/powerpoint/2010/main" val="3421634811"/>
              </p:ext>
            </p:extLst>
          </p:nvPr>
        </p:nvGraphicFramePr>
        <p:xfrm>
          <a:off x="1857023" y="5069858"/>
          <a:ext cx="1238250" cy="438150"/>
        </p:xfrm>
        <a:graphic>
          <a:graphicData uri="http://schemas.openxmlformats.org/presentationml/2006/ole">
            <mc:AlternateContent xmlns:mc="http://schemas.openxmlformats.org/markup-compatibility/2006">
              <mc:Choice xmlns:v="urn:schemas-microsoft-com:vml" Requires="v">
                <p:oleObj spid="_x0000_s102491" r:id="rId12" imgW="1231366" imgH="431613" progId="Equation.DSMT4">
                  <p:embed/>
                </p:oleObj>
              </mc:Choice>
              <mc:Fallback>
                <p:oleObj r:id="rId12" imgW="1231366" imgH="431613" progId="Equation.DSMT4">
                  <p:embed/>
                  <p:pic>
                    <p:nvPicPr>
                      <p:cNvPr id="0" name="Picture 7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7023" y="5069858"/>
                        <a:ext cx="12382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Rectangle 47"/>
          <p:cNvSpPr>
            <a:spLocks noChangeArrowheads="1"/>
          </p:cNvSpPr>
          <p:nvPr/>
        </p:nvSpPr>
        <p:spPr bwMode="auto">
          <a:xfrm>
            <a:off x="266524" y="56691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53" name="Object 52"/>
          <p:cNvGraphicFramePr>
            <a:graphicFrameLocks noChangeAspect="1"/>
          </p:cNvGraphicFramePr>
          <p:nvPr>
            <p:extLst>
              <p:ext uri="{D42A27DB-BD31-4B8C-83A1-F6EECF244321}">
                <p14:modId xmlns:p14="http://schemas.microsoft.com/office/powerpoint/2010/main" val="1003835980"/>
              </p:ext>
            </p:extLst>
          </p:nvPr>
        </p:nvGraphicFramePr>
        <p:xfrm>
          <a:off x="2099236" y="5794662"/>
          <a:ext cx="2562225" cy="485775"/>
        </p:xfrm>
        <a:graphic>
          <a:graphicData uri="http://schemas.openxmlformats.org/presentationml/2006/ole">
            <mc:AlternateContent xmlns:mc="http://schemas.openxmlformats.org/markup-compatibility/2006">
              <mc:Choice xmlns:v="urn:schemas-microsoft-com:vml" Requires="v">
                <p:oleObj spid="_x0000_s102492" r:id="rId14" imgW="2540000" imgH="482600" progId="Equation.DSMT4">
                  <p:embed/>
                </p:oleObj>
              </mc:Choice>
              <mc:Fallback>
                <p:oleObj r:id="rId14" imgW="2540000" imgH="482600" progId="Equation.DSMT4">
                  <p:embed/>
                  <p:pic>
                    <p:nvPicPr>
                      <p:cNvPr id="0" name="Picture 8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99236" y="5794662"/>
                        <a:ext cx="256222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Rectangle 49"/>
          <p:cNvSpPr>
            <a:spLocks noChangeArrowheads="1"/>
          </p:cNvSpPr>
          <p:nvPr/>
        </p:nvSpPr>
        <p:spPr bwMode="auto">
          <a:xfrm>
            <a:off x="3095273" y="57035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t-EE"/>
          </a:p>
        </p:txBody>
      </p:sp>
      <p:graphicFrame>
        <p:nvGraphicFramePr>
          <p:cNvPr id="55" name="Object 54"/>
          <p:cNvGraphicFramePr>
            <a:graphicFrameLocks noChangeAspect="1"/>
          </p:cNvGraphicFramePr>
          <p:nvPr>
            <p:extLst>
              <p:ext uri="{D42A27DB-BD31-4B8C-83A1-F6EECF244321}">
                <p14:modId xmlns:p14="http://schemas.microsoft.com/office/powerpoint/2010/main" val="2840891797"/>
              </p:ext>
            </p:extLst>
          </p:nvPr>
        </p:nvGraphicFramePr>
        <p:xfrm>
          <a:off x="3566905" y="6280437"/>
          <a:ext cx="2790825" cy="485775"/>
        </p:xfrm>
        <a:graphic>
          <a:graphicData uri="http://schemas.openxmlformats.org/presentationml/2006/ole">
            <mc:AlternateContent xmlns:mc="http://schemas.openxmlformats.org/markup-compatibility/2006">
              <mc:Choice xmlns:v="urn:schemas-microsoft-com:vml" Requires="v">
                <p:oleObj spid="_x0000_s102493" r:id="rId16" imgW="2768600" imgH="482600" progId="Equation.DSMT4">
                  <p:embed/>
                </p:oleObj>
              </mc:Choice>
              <mc:Fallback>
                <p:oleObj r:id="rId16" imgW="2768600" imgH="482600" progId="Equation.DSMT4">
                  <p:embed/>
                  <p:pic>
                    <p:nvPicPr>
                      <p:cNvPr id="0" name="Picture 8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66905" y="6280437"/>
                        <a:ext cx="279082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450" name="Picture 5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02311" y="282666"/>
            <a:ext cx="1916304" cy="265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5"/>
          <p:cNvSpPr/>
          <p:nvPr/>
        </p:nvSpPr>
        <p:spPr>
          <a:xfrm>
            <a:off x="9256358" y="182747"/>
            <a:ext cx="2438400" cy="2939266"/>
          </a:xfrm>
          <a:prstGeom prst="rect">
            <a:avLst/>
          </a:prstGeom>
        </p:spPr>
        <p:txBody>
          <a:bodyPr wrap="square">
            <a:spAutoFit/>
          </a:bodyPr>
          <a:lstStyle/>
          <a:p>
            <a:pPr algn="just">
              <a:spcAft>
                <a:spcPts val="600"/>
              </a:spcAft>
            </a:pPr>
            <a:r>
              <a:rPr lang="et-EE" sz="1200" dirty="0">
                <a:latin typeface="Times New Roman" panose="02020603050405020304" pitchFamily="18" charset="0"/>
                <a:ea typeface="Times New Roman" panose="02020603050405020304" pitchFamily="18" charset="0"/>
              </a:rPr>
              <a:t>Nagu on näha, erinevalt </a:t>
            </a:r>
            <a:r>
              <a:rPr lang="et-EE" sz="1200" dirty="0" err="1">
                <a:latin typeface="Times New Roman" panose="02020603050405020304" pitchFamily="18" charset="0"/>
                <a:ea typeface="Times New Roman" panose="02020603050405020304" pitchFamily="18" charset="0"/>
              </a:rPr>
              <a:t>arkuskoosinusist</a:t>
            </a:r>
            <a:r>
              <a:rPr lang="et-EE" sz="1200" dirty="0">
                <a:latin typeface="Times New Roman" panose="02020603050405020304" pitchFamily="18" charset="0"/>
                <a:ea typeface="Times New Roman" panose="02020603050405020304" pitchFamily="18" charset="0"/>
              </a:rPr>
              <a:t> </a:t>
            </a:r>
            <a:r>
              <a:rPr lang="et-EE" sz="1200" dirty="0" err="1">
                <a:latin typeface="Times New Roman" panose="02020603050405020304" pitchFamily="18" charset="0"/>
                <a:ea typeface="Times New Roman" panose="02020603050405020304" pitchFamily="18" charset="0"/>
              </a:rPr>
              <a:t>arkustangens</a:t>
            </a:r>
            <a:r>
              <a:rPr lang="et-EE" sz="1200" dirty="0">
                <a:latin typeface="Times New Roman" panose="02020603050405020304" pitchFamily="18" charset="0"/>
                <a:ea typeface="Times New Roman" panose="02020603050405020304" pitchFamily="18" charset="0"/>
              </a:rPr>
              <a:t> annab nurga märki. Kuna φ</a:t>
            </a:r>
            <a:r>
              <a:rPr lang="et-EE" sz="1200" baseline="-25000" dirty="0">
                <a:latin typeface="Times New Roman" panose="02020603050405020304" pitchFamily="18" charset="0"/>
                <a:ea typeface="Times New Roman" panose="02020603050405020304" pitchFamily="18" charset="0"/>
              </a:rPr>
              <a:t>1</a:t>
            </a:r>
            <a:r>
              <a:rPr lang="et-EE" sz="1200" dirty="0">
                <a:latin typeface="Times New Roman" panose="02020603050405020304" pitchFamily="18" charset="0"/>
                <a:ea typeface="Times New Roman" panose="02020603050405020304" pitchFamily="18" charset="0"/>
              </a:rPr>
              <a:t> &gt; 0, siis vool </a:t>
            </a:r>
            <a:r>
              <a:rPr lang="et-EE" sz="1200" i="1" u="sng" dirty="0">
                <a:latin typeface="Times New Roman" panose="02020603050405020304" pitchFamily="18" charset="0"/>
                <a:ea typeface="Times New Roman" panose="02020603050405020304" pitchFamily="18" charset="0"/>
              </a:rPr>
              <a:t>I</a:t>
            </a:r>
            <a:r>
              <a:rPr lang="et-EE" sz="1200" baseline="-25000" dirty="0">
                <a:latin typeface="Times New Roman" panose="02020603050405020304" pitchFamily="18" charset="0"/>
                <a:ea typeface="Times New Roman" panose="02020603050405020304" pitchFamily="18" charset="0"/>
              </a:rPr>
              <a:t>1</a:t>
            </a:r>
            <a:r>
              <a:rPr lang="et-EE" sz="1200" dirty="0">
                <a:latin typeface="Times New Roman" panose="02020603050405020304" pitchFamily="18" charset="0"/>
                <a:ea typeface="Times New Roman" panose="02020603050405020304" pitchFamily="18" charset="0"/>
              </a:rPr>
              <a:t> jääb maha pingest </a:t>
            </a:r>
            <a:r>
              <a:rPr lang="et-EE" sz="1200" i="1" u="sng" dirty="0">
                <a:latin typeface="Times New Roman" panose="02020603050405020304" pitchFamily="18" charset="0"/>
                <a:ea typeface="Times New Roman" panose="02020603050405020304" pitchFamily="18" charset="0"/>
              </a:rPr>
              <a:t>U</a:t>
            </a:r>
            <a:r>
              <a:rPr lang="et-EE" sz="1200" dirty="0">
                <a:latin typeface="Times New Roman" panose="02020603050405020304" pitchFamily="18" charset="0"/>
                <a:ea typeface="Times New Roman" panose="02020603050405020304" pitchFamily="18" charset="0"/>
              </a:rPr>
              <a:t> ehk omab aktiivinduktiivset iseloomu. Negatiivne nurk φ</a:t>
            </a:r>
            <a:r>
              <a:rPr lang="et-EE" sz="1200" baseline="-25000" dirty="0">
                <a:latin typeface="Times New Roman" panose="02020603050405020304" pitchFamily="18" charset="0"/>
                <a:ea typeface="Times New Roman" panose="02020603050405020304" pitchFamily="18" charset="0"/>
              </a:rPr>
              <a:t>2</a:t>
            </a:r>
            <a:r>
              <a:rPr lang="et-EE" sz="1200" dirty="0">
                <a:latin typeface="Times New Roman" panose="02020603050405020304" pitchFamily="18" charset="0"/>
                <a:ea typeface="Times New Roman" panose="02020603050405020304" pitchFamily="18" charset="0"/>
              </a:rPr>
              <a:t> &lt; 0 näitab, et vool teises harus </a:t>
            </a:r>
            <a:r>
              <a:rPr lang="et-EE" sz="1200" i="1" u="sng" dirty="0">
                <a:latin typeface="Times New Roman" panose="02020603050405020304" pitchFamily="18" charset="0"/>
                <a:ea typeface="Times New Roman" panose="02020603050405020304" pitchFamily="18" charset="0"/>
              </a:rPr>
              <a:t>I</a:t>
            </a:r>
            <a:r>
              <a:rPr lang="et-EE" sz="1200" baseline="-25000" dirty="0">
                <a:latin typeface="Times New Roman" panose="02020603050405020304" pitchFamily="18" charset="0"/>
                <a:ea typeface="Times New Roman" panose="02020603050405020304" pitchFamily="18" charset="0"/>
              </a:rPr>
              <a:t>2</a:t>
            </a:r>
            <a:r>
              <a:rPr lang="et-EE" sz="1200" dirty="0">
                <a:latin typeface="Times New Roman" panose="02020603050405020304" pitchFamily="18" charset="0"/>
                <a:ea typeface="Times New Roman" panose="02020603050405020304" pitchFamily="18" charset="0"/>
              </a:rPr>
              <a:t> edestab pinget </a:t>
            </a:r>
            <a:r>
              <a:rPr lang="et-EE" sz="1200" i="1" u="sng" dirty="0">
                <a:latin typeface="Times New Roman" panose="02020603050405020304" pitchFamily="18" charset="0"/>
                <a:ea typeface="Times New Roman" panose="02020603050405020304" pitchFamily="18" charset="0"/>
              </a:rPr>
              <a:t>U</a:t>
            </a:r>
            <a:r>
              <a:rPr lang="et-EE" sz="1200" dirty="0">
                <a:latin typeface="Times New Roman" panose="02020603050405020304" pitchFamily="18" charset="0"/>
                <a:ea typeface="Times New Roman" panose="02020603050405020304" pitchFamily="18" charset="0"/>
              </a:rPr>
              <a:t>, ehk haru omab aktiivmahtuvuslikku iseloomu. Need vektorid on kujutatud joonisel.</a:t>
            </a:r>
          </a:p>
          <a:p>
            <a:r>
              <a:rPr lang="et-EE" sz="1200" dirty="0">
                <a:latin typeface="+mn-lt"/>
              </a:rPr>
              <a:t>Esimese Kirchhoff’i seaduse alusel on sisendvool võrdne haruvoolude geomeetrilise summaga</a:t>
            </a:r>
          </a:p>
          <a:p>
            <a:pPr algn="ctr"/>
            <a:r>
              <a:rPr lang="et-EE" sz="1200" i="1" u="sng" dirty="0">
                <a:latin typeface="+mn-lt"/>
              </a:rPr>
              <a:t>I</a:t>
            </a:r>
            <a:r>
              <a:rPr lang="et-EE" sz="1200" dirty="0">
                <a:latin typeface="+mn-lt"/>
              </a:rPr>
              <a:t> = </a:t>
            </a:r>
            <a:r>
              <a:rPr lang="et-EE" sz="1200" i="1" u="sng" dirty="0">
                <a:latin typeface="+mn-lt"/>
              </a:rPr>
              <a:t>I</a:t>
            </a:r>
            <a:r>
              <a:rPr lang="et-EE" sz="1200" baseline="-25000" dirty="0">
                <a:latin typeface="+mn-lt"/>
              </a:rPr>
              <a:t>1</a:t>
            </a:r>
            <a:r>
              <a:rPr lang="et-EE" sz="1200" dirty="0">
                <a:latin typeface="+mn-lt"/>
              </a:rPr>
              <a:t> + </a:t>
            </a:r>
            <a:r>
              <a:rPr lang="et-EE" sz="1200" i="1" u="sng" dirty="0">
                <a:latin typeface="+mn-lt"/>
              </a:rPr>
              <a:t>I</a:t>
            </a:r>
            <a:r>
              <a:rPr lang="et-EE" sz="1200" baseline="-25000" dirty="0">
                <a:latin typeface="+mn-lt"/>
              </a:rPr>
              <a:t>2</a:t>
            </a:r>
            <a:r>
              <a:rPr lang="et-EE" sz="1200" dirty="0">
                <a:latin typeface="+mn-lt"/>
              </a:rPr>
              <a:t>.</a:t>
            </a:r>
          </a:p>
          <a:p>
            <a:pPr algn="just">
              <a:spcAft>
                <a:spcPts val="600"/>
              </a:spcAft>
            </a:pPr>
            <a:endParaRPr lang="et-EE" sz="1200" dirty="0">
              <a:effectLst/>
              <a:latin typeface="Times New Roman" panose="02020603050405020304" pitchFamily="18" charset="0"/>
              <a:ea typeface="Times New Roman" panose="02020603050405020304" pitchFamily="18" charset="0"/>
            </a:endParaRPr>
          </a:p>
        </p:txBody>
      </p:sp>
      <p:sp>
        <p:nvSpPr>
          <p:cNvPr id="159" name="Прямоугольник 100"/>
          <p:cNvSpPr/>
          <p:nvPr/>
        </p:nvSpPr>
        <p:spPr>
          <a:xfrm>
            <a:off x="8806078" y="2933719"/>
            <a:ext cx="3232536" cy="3785652"/>
          </a:xfrm>
          <a:prstGeom prst="rect">
            <a:avLst/>
          </a:prstGeom>
        </p:spPr>
        <p:txBody>
          <a:bodyPr wrap="square">
            <a:spAutoFit/>
          </a:bodyPr>
          <a:lstStyle/>
          <a:p>
            <a:r>
              <a:rPr lang="et-EE" sz="1200" dirty="0">
                <a:latin typeface="+mn-lt"/>
              </a:rPr>
              <a:t>Selleks, et leida summaarset ehk sisendvoolu </a:t>
            </a:r>
            <a:r>
              <a:rPr lang="et-EE" sz="1200" i="1" u="sng" dirty="0">
                <a:latin typeface="+mn-lt"/>
              </a:rPr>
              <a:t>I</a:t>
            </a:r>
            <a:r>
              <a:rPr lang="et-EE" sz="1200" dirty="0">
                <a:latin typeface="+mn-lt"/>
              </a:rPr>
              <a:t> saab kasutada erinevaid meetodeid. Vaatleme, kuidas saab liita vektoreid nende koordinaatide või projektsioonide abil. </a:t>
            </a:r>
          </a:p>
          <a:p>
            <a:r>
              <a:rPr lang="et-EE" sz="1200" dirty="0">
                <a:latin typeface="+mn-lt"/>
              </a:rPr>
              <a:t>Voolu </a:t>
            </a:r>
            <a:r>
              <a:rPr lang="et-EE" sz="1200" i="1" u="sng" dirty="0">
                <a:latin typeface="+mn-lt"/>
              </a:rPr>
              <a:t>I</a:t>
            </a:r>
            <a:r>
              <a:rPr lang="et-EE" sz="1200" baseline="-25000" dirty="0">
                <a:latin typeface="+mn-lt"/>
              </a:rPr>
              <a:t>1</a:t>
            </a:r>
            <a:r>
              <a:rPr lang="et-EE" sz="1200" dirty="0">
                <a:latin typeface="+mn-lt"/>
              </a:rPr>
              <a:t> aktiivkomponent </a:t>
            </a:r>
            <a:r>
              <a:rPr lang="et-EE" sz="1200" i="1" dirty="0">
                <a:latin typeface="+mn-lt"/>
              </a:rPr>
              <a:t>I</a:t>
            </a:r>
            <a:r>
              <a:rPr lang="et-EE" sz="1200" i="1" baseline="-25000" dirty="0">
                <a:latin typeface="+mn-lt"/>
              </a:rPr>
              <a:t>a</a:t>
            </a:r>
            <a:r>
              <a:rPr lang="et-EE" sz="1200" baseline="-25000" dirty="0">
                <a:latin typeface="+mn-lt"/>
              </a:rPr>
              <a:t>1</a:t>
            </a:r>
            <a:r>
              <a:rPr lang="et-EE" sz="1200" dirty="0">
                <a:latin typeface="+mn-lt"/>
              </a:rPr>
              <a:t>, mis ühtib pingega </a:t>
            </a:r>
            <a:r>
              <a:rPr lang="et-EE" sz="1200" i="1" u="sng" dirty="0">
                <a:latin typeface="+mn-lt"/>
              </a:rPr>
              <a:t>U</a:t>
            </a:r>
            <a:r>
              <a:rPr lang="et-EE" sz="1200" dirty="0">
                <a:latin typeface="+mn-lt"/>
              </a:rPr>
              <a:t>, on leitav järgmiselt</a:t>
            </a:r>
          </a:p>
          <a:p>
            <a:r>
              <a:rPr lang="et-EE" sz="1200" i="1" dirty="0">
                <a:latin typeface="+mn-lt"/>
              </a:rPr>
              <a:t>I</a:t>
            </a:r>
            <a:r>
              <a:rPr lang="et-EE" sz="1200" i="1" baseline="-25000" dirty="0">
                <a:latin typeface="+mn-lt"/>
              </a:rPr>
              <a:t>a</a:t>
            </a:r>
            <a:r>
              <a:rPr lang="et-EE" sz="1200" baseline="-25000" dirty="0">
                <a:latin typeface="+mn-lt"/>
              </a:rPr>
              <a:t>1</a:t>
            </a:r>
            <a:r>
              <a:rPr lang="et-EE" sz="1200" dirty="0">
                <a:latin typeface="+mn-lt"/>
              </a:rPr>
              <a:t> = </a:t>
            </a:r>
            <a:r>
              <a:rPr lang="et-EE" sz="1200" i="1" dirty="0">
                <a:latin typeface="+mn-lt"/>
              </a:rPr>
              <a:t>I</a:t>
            </a:r>
            <a:r>
              <a:rPr lang="et-EE" sz="1200" baseline="-25000" dirty="0">
                <a:latin typeface="+mn-lt"/>
              </a:rPr>
              <a:t>1</a:t>
            </a:r>
            <a:r>
              <a:rPr lang="et-EE" sz="1200" dirty="0">
                <a:latin typeface="+mn-lt"/>
              </a:rPr>
              <a:t> </a:t>
            </a:r>
            <a:r>
              <a:rPr lang="et-EE" sz="1200" dirty="0" err="1">
                <a:latin typeface="+mn-lt"/>
              </a:rPr>
              <a:t>cos</a:t>
            </a:r>
            <a:r>
              <a:rPr lang="et-EE" sz="1200" dirty="0">
                <a:latin typeface="+mn-lt"/>
              </a:rPr>
              <a:t> φ</a:t>
            </a:r>
            <a:r>
              <a:rPr lang="et-EE" sz="1200" baseline="-25000" dirty="0">
                <a:latin typeface="+mn-lt"/>
              </a:rPr>
              <a:t>1</a:t>
            </a:r>
            <a:r>
              <a:rPr lang="et-EE" sz="1200" dirty="0">
                <a:latin typeface="+mn-lt"/>
              </a:rPr>
              <a:t> = 1·cos 53,13° = 0,6 A.</a:t>
            </a:r>
          </a:p>
          <a:p>
            <a:r>
              <a:rPr lang="et-EE" sz="1200" dirty="0">
                <a:latin typeface="+mn-lt"/>
              </a:rPr>
              <a:t>Voolu </a:t>
            </a:r>
            <a:r>
              <a:rPr lang="et-EE" sz="1200" i="1" u="sng" dirty="0">
                <a:latin typeface="+mn-lt"/>
              </a:rPr>
              <a:t>I</a:t>
            </a:r>
            <a:r>
              <a:rPr lang="et-EE" sz="1200" baseline="-25000" dirty="0">
                <a:latin typeface="+mn-lt"/>
              </a:rPr>
              <a:t>1</a:t>
            </a:r>
            <a:r>
              <a:rPr lang="et-EE" sz="1200" dirty="0">
                <a:latin typeface="+mn-lt"/>
              </a:rPr>
              <a:t> induktiivkomponent </a:t>
            </a:r>
            <a:r>
              <a:rPr lang="et-EE" sz="1200" i="1" dirty="0">
                <a:latin typeface="+mn-lt"/>
              </a:rPr>
              <a:t>I</a:t>
            </a:r>
            <a:r>
              <a:rPr lang="et-EE" sz="1200" i="1" baseline="-25000" dirty="0">
                <a:latin typeface="+mn-lt"/>
              </a:rPr>
              <a:t>a</a:t>
            </a:r>
            <a:r>
              <a:rPr lang="et-EE" sz="1200" baseline="-25000" dirty="0">
                <a:latin typeface="+mn-lt"/>
              </a:rPr>
              <a:t>1</a:t>
            </a:r>
            <a:r>
              <a:rPr lang="et-EE" sz="1200" dirty="0">
                <a:latin typeface="+mn-lt"/>
              </a:rPr>
              <a:t>, mis jääb maha pingest </a:t>
            </a:r>
            <a:r>
              <a:rPr lang="et-EE" sz="1200" i="1" u="sng" dirty="0">
                <a:latin typeface="+mn-lt"/>
              </a:rPr>
              <a:t>U</a:t>
            </a:r>
            <a:r>
              <a:rPr lang="et-EE" sz="1200" dirty="0">
                <a:latin typeface="+mn-lt"/>
              </a:rPr>
              <a:t> täisnurga võrra, leitakse niimoodi</a:t>
            </a:r>
          </a:p>
          <a:p>
            <a:r>
              <a:rPr lang="et-EE" sz="1200" i="1" dirty="0">
                <a:latin typeface="+mn-lt"/>
              </a:rPr>
              <a:t>I</a:t>
            </a:r>
            <a:r>
              <a:rPr lang="et-EE" sz="1200" i="1" baseline="-25000" dirty="0">
                <a:latin typeface="+mn-lt"/>
              </a:rPr>
              <a:t>L</a:t>
            </a:r>
            <a:r>
              <a:rPr lang="et-EE" sz="1200" baseline="-25000" dirty="0">
                <a:latin typeface="+mn-lt"/>
              </a:rPr>
              <a:t>1</a:t>
            </a:r>
            <a:r>
              <a:rPr lang="et-EE" sz="1200" dirty="0">
                <a:latin typeface="+mn-lt"/>
              </a:rPr>
              <a:t> = </a:t>
            </a:r>
            <a:r>
              <a:rPr lang="et-EE" sz="1200" i="1" dirty="0">
                <a:latin typeface="+mn-lt"/>
              </a:rPr>
              <a:t>I</a:t>
            </a:r>
            <a:r>
              <a:rPr lang="et-EE" sz="1200" baseline="-25000" dirty="0">
                <a:latin typeface="+mn-lt"/>
              </a:rPr>
              <a:t>1</a:t>
            </a:r>
            <a:r>
              <a:rPr lang="et-EE" sz="1200" dirty="0">
                <a:latin typeface="+mn-lt"/>
              </a:rPr>
              <a:t> </a:t>
            </a:r>
            <a:r>
              <a:rPr lang="et-EE" sz="1200" dirty="0" err="1">
                <a:latin typeface="+mn-lt"/>
              </a:rPr>
              <a:t>sin</a:t>
            </a:r>
            <a:r>
              <a:rPr lang="et-EE" sz="1200" dirty="0">
                <a:latin typeface="+mn-lt"/>
              </a:rPr>
              <a:t> φ</a:t>
            </a:r>
            <a:r>
              <a:rPr lang="et-EE" sz="1200" baseline="-25000" dirty="0">
                <a:latin typeface="+mn-lt"/>
              </a:rPr>
              <a:t>1</a:t>
            </a:r>
            <a:r>
              <a:rPr lang="et-EE" sz="1200" dirty="0">
                <a:latin typeface="+mn-lt"/>
              </a:rPr>
              <a:t> = 1· </a:t>
            </a:r>
            <a:r>
              <a:rPr lang="et-EE" sz="1200" dirty="0" err="1">
                <a:latin typeface="+mn-lt"/>
              </a:rPr>
              <a:t>sin</a:t>
            </a:r>
            <a:r>
              <a:rPr lang="et-EE" sz="1200" dirty="0">
                <a:latin typeface="+mn-lt"/>
              </a:rPr>
              <a:t> 53,13° = 0,8 A.</a:t>
            </a:r>
          </a:p>
          <a:p>
            <a:r>
              <a:rPr lang="et-EE" sz="1200" dirty="0">
                <a:latin typeface="+mn-lt"/>
              </a:rPr>
              <a:t>Voolu </a:t>
            </a:r>
            <a:r>
              <a:rPr lang="et-EE" sz="1200" i="1" u="sng" dirty="0">
                <a:latin typeface="+mn-lt"/>
              </a:rPr>
              <a:t>I</a:t>
            </a:r>
            <a:r>
              <a:rPr lang="et-EE" sz="1200" baseline="-25000" dirty="0">
                <a:latin typeface="+mn-lt"/>
              </a:rPr>
              <a:t>2</a:t>
            </a:r>
            <a:r>
              <a:rPr lang="et-EE" sz="1200" dirty="0">
                <a:latin typeface="+mn-lt"/>
              </a:rPr>
              <a:t> aktiivkomponent </a:t>
            </a:r>
            <a:r>
              <a:rPr lang="et-EE" sz="1200" i="1" dirty="0">
                <a:latin typeface="+mn-lt"/>
              </a:rPr>
              <a:t>I</a:t>
            </a:r>
            <a:r>
              <a:rPr lang="et-EE" sz="1200" i="1" baseline="-25000" dirty="0">
                <a:latin typeface="+mn-lt"/>
              </a:rPr>
              <a:t>a</a:t>
            </a:r>
            <a:r>
              <a:rPr lang="et-EE" sz="1200" baseline="-25000" dirty="0">
                <a:latin typeface="+mn-lt"/>
              </a:rPr>
              <a:t>2</a:t>
            </a:r>
            <a:r>
              <a:rPr lang="et-EE" sz="1200" dirty="0">
                <a:latin typeface="+mn-lt"/>
              </a:rPr>
              <a:t>, mis ühtib pingega </a:t>
            </a:r>
            <a:r>
              <a:rPr lang="et-EE" sz="1200" i="1" u="sng" dirty="0">
                <a:latin typeface="+mn-lt"/>
              </a:rPr>
              <a:t>U</a:t>
            </a:r>
            <a:r>
              <a:rPr lang="et-EE" sz="1200" dirty="0">
                <a:latin typeface="+mn-lt"/>
              </a:rPr>
              <a:t>, on leitav järgmiselt</a:t>
            </a:r>
          </a:p>
          <a:p>
            <a:r>
              <a:rPr lang="et-EE" sz="1200" i="1" dirty="0">
                <a:latin typeface="+mn-lt"/>
              </a:rPr>
              <a:t>I</a:t>
            </a:r>
            <a:r>
              <a:rPr lang="et-EE" sz="1200" i="1" baseline="-25000" dirty="0">
                <a:latin typeface="+mn-lt"/>
              </a:rPr>
              <a:t>a</a:t>
            </a:r>
            <a:r>
              <a:rPr lang="et-EE" sz="1200" baseline="-25000" dirty="0">
                <a:latin typeface="+mn-lt"/>
              </a:rPr>
              <a:t>2</a:t>
            </a:r>
            <a:r>
              <a:rPr lang="et-EE" sz="1200" dirty="0">
                <a:latin typeface="+mn-lt"/>
              </a:rPr>
              <a:t> = </a:t>
            </a:r>
            <a:r>
              <a:rPr lang="et-EE" sz="1200" i="1" dirty="0">
                <a:latin typeface="+mn-lt"/>
              </a:rPr>
              <a:t>I</a:t>
            </a:r>
            <a:r>
              <a:rPr lang="et-EE" sz="1200" baseline="-25000" dirty="0">
                <a:latin typeface="+mn-lt"/>
              </a:rPr>
              <a:t>2</a:t>
            </a:r>
            <a:r>
              <a:rPr lang="et-EE" sz="1200" dirty="0">
                <a:latin typeface="+mn-lt"/>
              </a:rPr>
              <a:t> </a:t>
            </a:r>
            <a:r>
              <a:rPr lang="et-EE" sz="1200" dirty="0" err="1">
                <a:latin typeface="+mn-lt"/>
              </a:rPr>
              <a:t>cos</a:t>
            </a:r>
            <a:r>
              <a:rPr lang="et-EE" sz="1200" dirty="0">
                <a:latin typeface="+mn-lt"/>
              </a:rPr>
              <a:t> φ</a:t>
            </a:r>
            <a:r>
              <a:rPr lang="et-EE" sz="1200" baseline="-25000" dirty="0">
                <a:latin typeface="+mn-lt"/>
              </a:rPr>
              <a:t>2</a:t>
            </a:r>
            <a:r>
              <a:rPr lang="et-EE" sz="1200" dirty="0">
                <a:latin typeface="+mn-lt"/>
              </a:rPr>
              <a:t> = 1· </a:t>
            </a:r>
            <a:r>
              <a:rPr lang="et-EE" sz="1200" dirty="0" err="1">
                <a:latin typeface="+mn-lt"/>
              </a:rPr>
              <a:t>cos</a:t>
            </a:r>
            <a:r>
              <a:rPr lang="et-EE" sz="1200" dirty="0">
                <a:latin typeface="+mn-lt"/>
              </a:rPr>
              <a:t> (–36,87°) = 0,8 A.</a:t>
            </a:r>
          </a:p>
          <a:p>
            <a:r>
              <a:rPr lang="et-EE" sz="1200" dirty="0">
                <a:latin typeface="+mn-lt"/>
              </a:rPr>
              <a:t>Voolu </a:t>
            </a:r>
            <a:r>
              <a:rPr lang="et-EE" sz="1200" i="1" u="sng" dirty="0">
                <a:latin typeface="+mn-lt"/>
              </a:rPr>
              <a:t>I</a:t>
            </a:r>
            <a:r>
              <a:rPr lang="et-EE" sz="1200" baseline="-25000" dirty="0">
                <a:latin typeface="+mn-lt"/>
              </a:rPr>
              <a:t>2</a:t>
            </a:r>
            <a:r>
              <a:rPr lang="et-EE" sz="1200" dirty="0">
                <a:latin typeface="+mn-lt"/>
              </a:rPr>
              <a:t> reaktiivkomponent </a:t>
            </a:r>
            <a:r>
              <a:rPr lang="et-EE" sz="1200" i="1" dirty="0">
                <a:latin typeface="+mn-lt"/>
              </a:rPr>
              <a:t>I</a:t>
            </a:r>
            <a:r>
              <a:rPr lang="et-EE" sz="1200" i="1" baseline="-25000" dirty="0">
                <a:latin typeface="+mn-lt"/>
              </a:rPr>
              <a:t>a</a:t>
            </a:r>
            <a:r>
              <a:rPr lang="et-EE" sz="1200" baseline="-25000" dirty="0">
                <a:latin typeface="+mn-lt"/>
              </a:rPr>
              <a:t>2</a:t>
            </a:r>
            <a:r>
              <a:rPr lang="et-EE" sz="1200" dirty="0">
                <a:latin typeface="+mn-lt"/>
              </a:rPr>
              <a:t>, mis edestab pinget </a:t>
            </a:r>
            <a:r>
              <a:rPr lang="et-EE" sz="1200" i="1" u="sng" dirty="0">
                <a:latin typeface="+mn-lt"/>
              </a:rPr>
              <a:t>U</a:t>
            </a:r>
            <a:r>
              <a:rPr lang="et-EE" sz="1200" dirty="0">
                <a:latin typeface="+mn-lt"/>
              </a:rPr>
              <a:t> täisnurga võrra, on leitav niiviisi</a:t>
            </a:r>
          </a:p>
          <a:p>
            <a:r>
              <a:rPr lang="et-EE" sz="1200" i="1" dirty="0">
                <a:latin typeface="+mn-lt"/>
              </a:rPr>
              <a:t>I</a:t>
            </a:r>
            <a:r>
              <a:rPr lang="et-EE" sz="1200" i="1" baseline="-25000" dirty="0">
                <a:latin typeface="+mn-lt"/>
              </a:rPr>
              <a:t>a</a:t>
            </a:r>
            <a:r>
              <a:rPr lang="et-EE" sz="1200" baseline="-25000" dirty="0">
                <a:latin typeface="+mn-lt"/>
              </a:rPr>
              <a:t>2</a:t>
            </a:r>
            <a:r>
              <a:rPr lang="et-EE" sz="1200" dirty="0">
                <a:latin typeface="+mn-lt"/>
              </a:rPr>
              <a:t> = </a:t>
            </a:r>
            <a:r>
              <a:rPr lang="et-EE" sz="1200" i="1" dirty="0">
                <a:latin typeface="+mn-lt"/>
              </a:rPr>
              <a:t>I</a:t>
            </a:r>
            <a:r>
              <a:rPr lang="et-EE" sz="1200" baseline="-25000" dirty="0">
                <a:latin typeface="+mn-lt"/>
              </a:rPr>
              <a:t>2</a:t>
            </a:r>
            <a:r>
              <a:rPr lang="et-EE" sz="1200" dirty="0">
                <a:latin typeface="+mn-lt"/>
              </a:rPr>
              <a:t> </a:t>
            </a:r>
            <a:r>
              <a:rPr lang="et-EE" sz="1200" dirty="0" err="1">
                <a:latin typeface="+mn-lt"/>
              </a:rPr>
              <a:t>sin</a:t>
            </a:r>
            <a:r>
              <a:rPr lang="et-EE" sz="1200" dirty="0">
                <a:latin typeface="+mn-lt"/>
              </a:rPr>
              <a:t> φ</a:t>
            </a:r>
            <a:r>
              <a:rPr lang="et-EE" sz="1200" baseline="-25000" dirty="0">
                <a:latin typeface="+mn-lt"/>
              </a:rPr>
              <a:t>2</a:t>
            </a:r>
            <a:r>
              <a:rPr lang="et-EE" sz="1200" dirty="0">
                <a:latin typeface="+mn-lt"/>
              </a:rPr>
              <a:t> = 1·sin (–36,87°) = –0,6 A.</a:t>
            </a:r>
          </a:p>
          <a:p>
            <a:r>
              <a:rPr lang="et-EE" sz="1200" dirty="0">
                <a:latin typeface="+mn-lt"/>
              </a:rPr>
              <a:t>Otsitava voolu </a:t>
            </a:r>
            <a:r>
              <a:rPr lang="et-EE" sz="1200" i="1" u="sng" dirty="0">
                <a:latin typeface="+mn-lt"/>
              </a:rPr>
              <a:t>I</a:t>
            </a:r>
            <a:r>
              <a:rPr lang="et-EE" sz="1200" dirty="0">
                <a:latin typeface="+mn-lt"/>
              </a:rPr>
              <a:t> aktiivkomponent </a:t>
            </a:r>
            <a:r>
              <a:rPr lang="et-EE" sz="1200" i="1" dirty="0" err="1">
                <a:latin typeface="+mn-lt"/>
              </a:rPr>
              <a:t>I</a:t>
            </a:r>
            <a:r>
              <a:rPr lang="et-EE" sz="1200" i="1" baseline="-25000" dirty="0" err="1">
                <a:latin typeface="+mn-lt"/>
              </a:rPr>
              <a:t>a</a:t>
            </a:r>
            <a:r>
              <a:rPr lang="et-EE" sz="1200" dirty="0">
                <a:latin typeface="+mn-lt"/>
              </a:rPr>
              <a:t> = </a:t>
            </a:r>
            <a:r>
              <a:rPr lang="et-EE" sz="1200" i="1" dirty="0">
                <a:latin typeface="+mn-lt"/>
              </a:rPr>
              <a:t>I</a:t>
            </a:r>
            <a:r>
              <a:rPr lang="et-EE" sz="1200" i="1" baseline="-25000" dirty="0">
                <a:latin typeface="+mn-lt"/>
              </a:rPr>
              <a:t>a</a:t>
            </a:r>
            <a:r>
              <a:rPr lang="et-EE" sz="1200" baseline="-25000" dirty="0">
                <a:latin typeface="+mn-lt"/>
              </a:rPr>
              <a:t>1</a:t>
            </a:r>
            <a:r>
              <a:rPr lang="et-EE" sz="1200" dirty="0">
                <a:latin typeface="+mn-lt"/>
              </a:rPr>
              <a:t> + </a:t>
            </a:r>
            <a:r>
              <a:rPr lang="et-EE" sz="1200" i="1" dirty="0">
                <a:latin typeface="+mn-lt"/>
              </a:rPr>
              <a:t>I</a:t>
            </a:r>
            <a:r>
              <a:rPr lang="et-EE" sz="1200" i="1" baseline="-25000" dirty="0">
                <a:latin typeface="+mn-lt"/>
              </a:rPr>
              <a:t>a</a:t>
            </a:r>
            <a:r>
              <a:rPr lang="et-EE" sz="1200" baseline="-25000" dirty="0">
                <a:latin typeface="+mn-lt"/>
              </a:rPr>
              <a:t>2</a:t>
            </a:r>
            <a:r>
              <a:rPr lang="et-EE" sz="1200" dirty="0">
                <a:latin typeface="+mn-lt"/>
              </a:rPr>
              <a:t> = 0,6 + 0,8 = 1,4 A.</a:t>
            </a:r>
          </a:p>
          <a:p>
            <a:r>
              <a:rPr lang="et-EE" sz="1200" dirty="0">
                <a:latin typeface="+mn-lt"/>
              </a:rPr>
              <a:t>Otsitava voolu </a:t>
            </a:r>
            <a:r>
              <a:rPr lang="et-EE" sz="1200" i="1" u="sng" dirty="0">
                <a:latin typeface="+mn-lt"/>
              </a:rPr>
              <a:t>I</a:t>
            </a:r>
            <a:r>
              <a:rPr lang="et-EE" sz="1200" dirty="0">
                <a:latin typeface="+mn-lt"/>
              </a:rPr>
              <a:t> reaktiivkomponent </a:t>
            </a:r>
            <a:r>
              <a:rPr lang="et-EE" sz="1200" i="1" dirty="0" err="1">
                <a:latin typeface="+mn-lt"/>
              </a:rPr>
              <a:t>I</a:t>
            </a:r>
            <a:r>
              <a:rPr lang="et-EE" sz="1200" i="1" baseline="-25000" dirty="0" err="1">
                <a:latin typeface="+mn-lt"/>
              </a:rPr>
              <a:t>r</a:t>
            </a:r>
            <a:r>
              <a:rPr lang="et-EE" sz="1200" dirty="0">
                <a:latin typeface="+mn-lt"/>
              </a:rPr>
              <a:t> = </a:t>
            </a:r>
            <a:r>
              <a:rPr lang="et-EE" sz="1200" i="1" dirty="0">
                <a:latin typeface="+mn-lt"/>
              </a:rPr>
              <a:t>I</a:t>
            </a:r>
            <a:r>
              <a:rPr lang="et-EE" sz="1200" i="1" baseline="-25000" dirty="0">
                <a:latin typeface="+mn-lt"/>
              </a:rPr>
              <a:t>L</a:t>
            </a:r>
            <a:r>
              <a:rPr lang="et-EE" sz="1200" baseline="-25000" dirty="0">
                <a:latin typeface="+mn-lt"/>
              </a:rPr>
              <a:t>1</a:t>
            </a:r>
            <a:r>
              <a:rPr lang="et-EE" sz="1200" dirty="0">
                <a:latin typeface="+mn-lt"/>
              </a:rPr>
              <a:t> + </a:t>
            </a:r>
            <a:r>
              <a:rPr lang="et-EE" sz="1200" i="1" dirty="0">
                <a:latin typeface="+mn-lt"/>
              </a:rPr>
              <a:t>I</a:t>
            </a:r>
            <a:r>
              <a:rPr lang="et-EE" sz="1200" i="1" baseline="-25000" dirty="0">
                <a:latin typeface="+mn-lt"/>
              </a:rPr>
              <a:t>C</a:t>
            </a:r>
            <a:r>
              <a:rPr lang="et-EE" sz="1200" baseline="-25000" dirty="0">
                <a:latin typeface="+mn-lt"/>
              </a:rPr>
              <a:t>2</a:t>
            </a:r>
            <a:r>
              <a:rPr lang="et-EE" sz="1200" dirty="0">
                <a:latin typeface="+mn-lt"/>
              </a:rPr>
              <a:t> = 0,8 – 0,6 = 0,2 A.</a:t>
            </a:r>
          </a:p>
        </p:txBody>
      </p:sp>
      <p:pic>
        <p:nvPicPr>
          <p:cNvPr id="102457" name="Picture 5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83951" y="3200433"/>
            <a:ext cx="2092648" cy="282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875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i kohatäide 5"/>
          <p:cNvSpPr txBox="1">
            <a:spLocks/>
          </p:cNvSpPr>
          <p:nvPr/>
        </p:nvSpPr>
        <p:spPr>
          <a:xfrm>
            <a:off x="-102550" y="2613600"/>
            <a:ext cx="1256232" cy="1166400"/>
          </a:xfrm>
          <a:prstGeom prst="rect">
            <a:avLst/>
          </a:prstGeom>
        </p:spPr>
        <p:txBody>
          <a:bodyPr/>
          <a:lstStyle/>
          <a:p>
            <a:pPr lvl="0" eaLnBrk="1" hangingPunct="1">
              <a:spcBef>
                <a:spcPts val="0"/>
              </a:spcBef>
            </a:pPr>
            <a:r>
              <a:rPr lang="et-EE" sz="8000" b="1" dirty="0">
                <a:solidFill>
                  <a:srgbClr val="332B60"/>
                </a:solidFill>
                <a:latin typeface="Webdings" pitchFamily="18" charset="2"/>
                <a:ea typeface="MingLiU_HKSCS-ExtB" pitchFamily="18" charset="-120"/>
              </a:rPr>
              <a:t>T</a:t>
            </a:r>
            <a:endParaRPr kumimoji="0" lang="et-EE" sz="8000" b="0" i="0" u="none" strike="noStrike" kern="1200" cap="none" spc="0" normalizeH="0" baseline="0" noProof="0" dirty="0">
              <a:ln>
                <a:noFill/>
              </a:ln>
              <a:solidFill>
                <a:srgbClr val="332B60"/>
              </a:solidFill>
              <a:effectLst/>
              <a:uLnTx/>
              <a:uFillTx/>
              <a:latin typeface="Webdings" pitchFamily="18" charset="2"/>
            </a:endParaRPr>
          </a:p>
        </p:txBody>
      </p:sp>
      <p:sp>
        <p:nvSpPr>
          <p:cNvPr id="4" name="Freeform 3"/>
          <p:cNvSpPr/>
          <p:nvPr/>
        </p:nvSpPr>
        <p:spPr>
          <a:xfrm>
            <a:off x="-1" y="3312687"/>
            <a:ext cx="12192000" cy="3545313"/>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 Placeholder 1"/>
          <p:cNvSpPr>
            <a:spLocks noGrp="1"/>
          </p:cNvSpPr>
          <p:nvPr>
            <p:ph type="body" sz="quarter" idx="11"/>
          </p:nvPr>
        </p:nvSpPr>
        <p:spPr>
          <a:xfrm>
            <a:off x="737587" y="4442152"/>
            <a:ext cx="10159444" cy="574230"/>
          </a:xfrm>
        </p:spPr>
        <p:txBody>
          <a:bodyPr>
            <a:normAutofit/>
          </a:bodyPr>
          <a:lstStyle/>
          <a:p>
            <a:r>
              <a:rPr lang="en-US" altLang="en-US" dirty="0"/>
              <a:t> t</a:t>
            </a:r>
            <a:r>
              <a:rPr lang="et-EE" altLang="en-US" dirty="0"/>
              <a:t>hank you for your attention!</a:t>
            </a:r>
            <a:endParaRPr lang="en-US" dirty="0"/>
          </a:p>
        </p:txBody>
      </p:sp>
      <p:pic>
        <p:nvPicPr>
          <p:cNvPr id="5" name="Picture 4"/>
          <p:cNvPicPr>
            <a:picLocks noChangeAspect="1"/>
          </p:cNvPicPr>
          <p:nvPr/>
        </p:nvPicPr>
        <p:blipFill>
          <a:blip r:embed="rId2"/>
          <a:stretch>
            <a:fillRect/>
          </a:stretch>
        </p:blipFill>
        <p:spPr>
          <a:xfrm>
            <a:off x="8677555" y="1958640"/>
            <a:ext cx="2447645" cy="1370681"/>
          </a:xfrm>
          <a:prstGeom prst="rect">
            <a:avLst/>
          </a:prstGeom>
        </p:spPr>
      </p:pic>
      <p:pic>
        <p:nvPicPr>
          <p:cNvPr id="9" name="Picture 4"/>
          <p:cNvPicPr>
            <a:picLocks noChangeAspect="1" noChangeArrowheads="1"/>
          </p:cNvPicPr>
          <p:nvPr/>
        </p:nvPicPr>
        <p:blipFill>
          <a:blip r:embed="rId3"/>
          <a:srcRect/>
          <a:stretch>
            <a:fillRect/>
          </a:stretch>
        </p:blipFill>
        <p:spPr bwMode="auto">
          <a:xfrm>
            <a:off x="6418556" y="5915025"/>
            <a:ext cx="5773444" cy="942975"/>
          </a:xfrm>
          <a:prstGeom prst="rect">
            <a:avLst/>
          </a:prstGeom>
          <a:noFill/>
          <a:ln w="9525">
            <a:noFill/>
            <a:miter lim="800000"/>
            <a:headEnd/>
            <a:tailEnd/>
          </a:ln>
        </p:spPr>
      </p:pic>
      <p:sp>
        <p:nvSpPr>
          <p:cNvPr id="10" name="Teksti kohatäide 5"/>
          <p:cNvSpPr txBox="1">
            <a:spLocks/>
          </p:cNvSpPr>
          <p:nvPr/>
        </p:nvSpPr>
        <p:spPr>
          <a:xfrm>
            <a:off x="277870" y="5050941"/>
            <a:ext cx="9871463" cy="1136214"/>
          </a:xfrm>
          <a:prstGeom prst="rect">
            <a:avLst/>
          </a:prstGeom>
        </p:spPr>
        <p:txBody>
          <a:bodyPr/>
          <a:lstStyle/>
          <a:p>
            <a:pPr marL="228600" lvl="0" indent="-228600" eaLnBrk="1" hangingPunct="1">
              <a:spcBef>
                <a:spcPts val="0"/>
              </a:spcBef>
              <a:defRPr/>
            </a:pPr>
            <a:r>
              <a:rPr lang="en-US" sz="2800" b="1" dirty="0">
                <a:solidFill>
                  <a:srgbClr val="332B60"/>
                </a:solidFill>
                <a:latin typeface="Monotype Corsiva" pitchFamily="66" charset="0"/>
                <a:ea typeface="Segoe UI Black" pitchFamily="34" charset="0"/>
                <a:cs typeface="Calibri" pitchFamily="34" charset="0"/>
              </a:rPr>
              <a:t>Viktor </a:t>
            </a:r>
            <a:r>
              <a:rPr lang="en-US" sz="2800" b="1" dirty="0" err="1">
                <a:solidFill>
                  <a:srgbClr val="332B60"/>
                </a:solidFill>
                <a:latin typeface="Monotype Corsiva" pitchFamily="66" charset="0"/>
                <a:ea typeface="Segoe UI Black" pitchFamily="34" charset="0"/>
                <a:cs typeface="Calibri" pitchFamily="34" charset="0"/>
              </a:rPr>
              <a:t>Bolgov</a:t>
            </a:r>
            <a:r>
              <a:rPr kumimoji="0" lang="en-US" sz="1800" b="0" i="0" u="none" strike="noStrike" kern="1200" cap="none" spc="0" normalizeH="0" baseline="0" noProof="0" dirty="0">
                <a:ln>
                  <a:noFill/>
                </a:ln>
                <a:solidFill>
                  <a:srgbClr val="332B60"/>
                </a:solidFill>
                <a:effectLst/>
                <a:uLnTx/>
                <a:uFillTx/>
                <a:latin typeface="+mn-lt"/>
                <a:ea typeface="+mn-ea"/>
                <a:cs typeface="+mn-cs"/>
              </a:rPr>
              <a:t>, </a:t>
            </a:r>
            <a:r>
              <a:rPr kumimoji="0" lang="et-EE" sz="1800" b="0" i="0" u="none" strike="noStrike" kern="1200" cap="none" spc="0" normalizeH="0" baseline="0" noProof="0" dirty="0">
                <a:ln>
                  <a:noFill/>
                </a:ln>
                <a:solidFill>
                  <a:srgbClr val="332B60"/>
                </a:solidFill>
                <a:effectLst/>
                <a:uLnTx/>
                <a:uFillTx/>
                <a:latin typeface="+mn-lt"/>
                <a:ea typeface="+mn-ea"/>
                <a:cs typeface="+mn-cs"/>
              </a:rPr>
              <a:t>D.Sc., e-mail: </a:t>
            </a:r>
            <a:r>
              <a:rPr kumimoji="0" lang="en-US" sz="1800" b="0" i="0" u="none" strike="noStrike" kern="1200" cap="none" spc="0" normalizeH="0" baseline="0" noProof="0" dirty="0">
                <a:ln>
                  <a:noFill/>
                </a:ln>
                <a:solidFill>
                  <a:srgbClr val="332B60"/>
                </a:solidFill>
                <a:effectLst/>
                <a:uLnTx/>
                <a:uFillTx/>
                <a:latin typeface="+mn-lt"/>
                <a:ea typeface="+mn-ea"/>
                <a:cs typeface="+mn-cs"/>
              </a:rPr>
              <a:t>victor_bolgov@yahoo.co</a:t>
            </a:r>
            <a:r>
              <a:rPr kumimoji="0" lang="et-EE" sz="1800" b="0" i="0" u="none" strike="noStrike" kern="1200" cap="none" spc="0" normalizeH="0" baseline="0" noProof="0" dirty="0">
                <a:ln>
                  <a:noFill/>
                </a:ln>
                <a:solidFill>
                  <a:srgbClr val="332B60"/>
                </a:solidFill>
                <a:effectLst/>
                <a:uLnTx/>
                <a:uFillTx/>
                <a:latin typeface="+mn-lt"/>
                <a:ea typeface="+mn-ea"/>
                <a:cs typeface="+mn-cs"/>
              </a:rPr>
              <a:t>m</a:t>
            </a:r>
          </a:p>
          <a:p>
            <a:pPr marL="228600" lvl="0" indent="-228600" eaLnBrk="1" hangingPunct="1">
              <a:spcBef>
                <a:spcPts val="0"/>
              </a:spcBef>
              <a:defRPr/>
            </a:pPr>
            <a:r>
              <a:rPr lang="et-EE" dirty="0">
                <a:solidFill>
                  <a:srgbClr val="332B60"/>
                </a:solidFill>
                <a:latin typeface="+mn-lt"/>
              </a:rPr>
              <a:t>Estonian Maritime Academy / Centre for General and Basic Studies </a:t>
            </a:r>
          </a:p>
          <a:p>
            <a:pPr marL="228600" lvl="0" indent="-228600" eaLnBrk="1" hangingPunct="1">
              <a:spcBef>
                <a:spcPts val="0"/>
              </a:spcBef>
              <a:defRPr/>
            </a:pPr>
            <a:r>
              <a:rPr lang="et-EE" dirty="0">
                <a:solidFill>
                  <a:srgbClr val="332B60"/>
                </a:solidFill>
                <a:latin typeface="+mn-lt"/>
              </a:rPr>
              <a:t>Tallinn University of Technology</a:t>
            </a:r>
          </a:p>
        </p:txBody>
      </p:sp>
      <p:pic>
        <p:nvPicPr>
          <p:cNvPr id="11" name="Picture 5"/>
          <p:cNvPicPr>
            <a:picLocks noChangeAspect="1" noChangeArrowheads="1"/>
          </p:cNvPicPr>
          <p:nvPr/>
        </p:nvPicPr>
        <p:blipFill>
          <a:blip r:embed="rId4"/>
          <a:srcRect/>
          <a:stretch>
            <a:fillRect/>
          </a:stretch>
        </p:blipFill>
        <p:spPr bwMode="auto">
          <a:xfrm>
            <a:off x="9798475" y="4986696"/>
            <a:ext cx="2190750" cy="981075"/>
          </a:xfrm>
          <a:prstGeom prst="rect">
            <a:avLst/>
          </a:prstGeom>
          <a:noFill/>
          <a:ln w="9525">
            <a:noFill/>
            <a:miter lim="800000"/>
            <a:headEnd/>
            <a:tailEnd/>
          </a:ln>
        </p:spPr>
      </p:pic>
      <p:pic>
        <p:nvPicPr>
          <p:cNvPr id="6" name="Рисунок 5" descr="TTY EMERA Logo Keskmine.png"/>
          <p:cNvPicPr>
            <a:picLocks noChangeAspect="1"/>
          </p:cNvPicPr>
          <p:nvPr/>
        </p:nvPicPr>
        <p:blipFill>
          <a:blip r:embed="rId5"/>
          <a:stretch>
            <a:fillRect/>
          </a:stretch>
        </p:blipFill>
        <p:spPr>
          <a:xfrm>
            <a:off x="992903" y="3330608"/>
            <a:ext cx="3367592" cy="1010654"/>
          </a:xfrm>
          <a:prstGeom prst="rect">
            <a:avLst/>
          </a:prstGeom>
        </p:spPr>
      </p:pic>
      <p:sp>
        <p:nvSpPr>
          <p:cNvPr id="16" name="Teksti kohatäide 5"/>
          <p:cNvSpPr txBox="1">
            <a:spLocks/>
          </p:cNvSpPr>
          <p:nvPr/>
        </p:nvSpPr>
        <p:spPr>
          <a:xfrm>
            <a:off x="6023362" y="2102401"/>
            <a:ext cx="1488392" cy="1239006"/>
          </a:xfrm>
          <a:prstGeom prst="rect">
            <a:avLst/>
          </a:prstGeom>
        </p:spPr>
        <p:txBody>
          <a:bodyPr/>
          <a:lstStyle/>
          <a:p>
            <a:pPr marL="228600" lvl="0" indent="-228600" eaLnBrk="1" hangingPunct="1">
              <a:spcBef>
                <a:spcPts val="0"/>
              </a:spcBef>
            </a:pPr>
            <a:r>
              <a:rPr lang="et-EE" sz="9600" b="1" dirty="0">
                <a:solidFill>
                  <a:srgbClr val="332B60"/>
                </a:solidFill>
                <a:latin typeface="Webdings" pitchFamily="18" charset="2"/>
                <a:ea typeface="MingLiU_HKSCS-ExtB" pitchFamily="18" charset="-120"/>
              </a:rPr>
              <a:t>o</a:t>
            </a:r>
            <a:endParaRPr kumimoji="0" lang="et-EE" sz="9600" b="0" i="0" u="none" strike="noStrike" kern="1200" cap="none" spc="0" normalizeH="0" baseline="0" noProof="0" dirty="0">
              <a:ln>
                <a:noFill/>
              </a:ln>
              <a:solidFill>
                <a:srgbClr val="332B60"/>
              </a:solidFill>
              <a:effectLst/>
              <a:uLnTx/>
              <a:uFillTx/>
              <a:latin typeface="Webdings" pitchFamily="18" charset="2"/>
            </a:endParaRPr>
          </a:p>
        </p:txBody>
      </p:sp>
      <p:sp>
        <p:nvSpPr>
          <p:cNvPr id="17" name="Teksti kohatäide 5"/>
          <p:cNvSpPr txBox="1">
            <a:spLocks/>
          </p:cNvSpPr>
          <p:nvPr/>
        </p:nvSpPr>
        <p:spPr>
          <a:xfrm>
            <a:off x="178040" y="0"/>
            <a:ext cx="1266199" cy="699329"/>
          </a:xfrm>
          <a:prstGeom prst="rect">
            <a:avLst/>
          </a:prstGeom>
        </p:spPr>
        <p:txBody>
          <a:bodyPr/>
          <a:lstStyle/>
          <a:p>
            <a:pPr marL="228600" lvl="0" indent="-228600" eaLnBrk="1" hangingPunct="1">
              <a:spcBef>
                <a:spcPts val="0"/>
              </a:spcBef>
            </a:pPr>
            <a:r>
              <a:rPr lang="et-EE" sz="8000" b="1" dirty="0">
                <a:solidFill>
                  <a:srgbClr val="332B60"/>
                </a:solidFill>
                <a:latin typeface="Webdings" pitchFamily="18" charset="2"/>
                <a:ea typeface="MingLiU_HKSCS-ExtB" pitchFamily="18" charset="-120"/>
              </a:rPr>
              <a:t>k</a:t>
            </a:r>
            <a:endParaRPr kumimoji="0" lang="et-EE" sz="8000" b="0" i="0" u="none" strike="noStrike" kern="1200" cap="none" spc="0" normalizeH="0" baseline="0" noProof="0" dirty="0">
              <a:ln>
                <a:noFill/>
              </a:ln>
              <a:solidFill>
                <a:srgbClr val="332B60"/>
              </a:solidFill>
              <a:effectLst/>
              <a:uLnTx/>
              <a:uFillTx/>
              <a:latin typeface="Webdings" pitchFamily="18" charset="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Placeholder 3"/>
          <p:cNvSpPr>
            <a:spLocks noGrp="1"/>
          </p:cNvSpPr>
          <p:nvPr>
            <p:ph type="body" sz="quarter" idx="16"/>
          </p:nvPr>
        </p:nvSpPr>
        <p:spPr>
          <a:xfrm>
            <a:off x="206166" y="1444240"/>
            <a:ext cx="5109317" cy="2645794"/>
          </a:xfrm>
        </p:spPr>
        <p:txBody>
          <a:bodyPr/>
          <a:lstStyle/>
          <a:p>
            <a:pPr>
              <a:lnSpc>
                <a:spcPct val="100000"/>
              </a:lnSpc>
            </a:pPr>
            <a:r>
              <a:rPr lang="en-US" altLang="en-US" sz="1400" dirty="0">
                <a:solidFill>
                  <a:schemeClr val="tx1"/>
                </a:solidFill>
                <a:latin typeface="Times New Roman" pitchFamily="18" charset="0"/>
                <a:cs typeface="Times New Roman" pitchFamily="18" charset="0"/>
              </a:rPr>
              <a:t>     </a:t>
            </a:r>
            <a:r>
              <a:rPr lang="et-EE" altLang="en-US" sz="1400" dirty="0">
                <a:solidFill>
                  <a:schemeClr val="tx1"/>
                </a:solidFill>
                <a:latin typeface="Times New Roman" pitchFamily="18" charset="0"/>
                <a:cs typeface="Times New Roman" pitchFamily="18" charset="0"/>
              </a:rPr>
              <a:t>  </a:t>
            </a:r>
            <a:r>
              <a:rPr lang="en-GB" sz="1400" dirty="0"/>
              <a:t>There are two types of electrical power supplies used both on board of ships and on the mainland: direct current (DC) and alternating current (AC). Let us assume that we apply either DC or AC voltage to a resistor </a:t>
            </a:r>
            <a:r>
              <a:rPr lang="en-GB" sz="1400" i="1" dirty="0"/>
              <a:t>R</a:t>
            </a:r>
            <a:r>
              <a:rPr lang="en-GB" sz="1400" dirty="0"/>
              <a:t>. Resistive element </a:t>
            </a:r>
            <a:r>
              <a:rPr lang="en-GB" sz="1400" i="1" dirty="0"/>
              <a:t>R</a:t>
            </a:r>
            <a:r>
              <a:rPr lang="en-GB" sz="1400" dirty="0"/>
              <a:t> models transformation of electrical energy into any other form of energy: mechanical, thermal, lighting, chemical, etc.</a:t>
            </a:r>
            <a:endParaRPr lang="en-US" sz="1400" dirty="0"/>
          </a:p>
          <a:p>
            <a:pPr>
              <a:lnSpc>
                <a:spcPct val="100000"/>
              </a:lnSpc>
            </a:pPr>
            <a:r>
              <a:rPr lang="en-US" altLang="en-US" sz="1400" dirty="0">
                <a:solidFill>
                  <a:schemeClr val="tx1"/>
                </a:solidFill>
                <a:latin typeface="Times New Roman" pitchFamily="18" charset="0"/>
                <a:cs typeface="Times New Roman" pitchFamily="18" charset="0"/>
              </a:rPr>
              <a:t>	DC is used in electronics, electrical vehicles, local networks  with renewable energy sources</a:t>
            </a:r>
            <a:r>
              <a:rPr lang="en-US" altLang="en-US" sz="1400" dirty="0"/>
              <a:t>, submarine </a:t>
            </a:r>
            <a:r>
              <a:rPr lang="en-US" altLang="en-US" sz="1400" dirty="0">
                <a:solidFill>
                  <a:schemeClr val="tx1"/>
                </a:solidFill>
                <a:latin typeface="Times New Roman" pitchFamily="18" charset="0"/>
                <a:cs typeface="Times New Roman" pitchFamily="18" charset="0"/>
              </a:rPr>
              <a:t>cables etc. </a:t>
            </a:r>
          </a:p>
          <a:p>
            <a:pPr>
              <a:lnSpc>
                <a:spcPct val="100000"/>
              </a:lnSpc>
            </a:pPr>
            <a:r>
              <a:rPr lang="en-US" altLang="en-US" sz="1400" dirty="0">
                <a:solidFill>
                  <a:schemeClr val="tx1"/>
                </a:solidFill>
                <a:latin typeface="Times New Roman" pitchFamily="18" charset="0"/>
                <a:cs typeface="Times New Roman" pitchFamily="18" charset="0"/>
              </a:rPr>
              <a:t>	AC is used in the vast majority of power transmissions and distribution networks, electrical machines </a:t>
            </a:r>
            <a:r>
              <a:rPr lang="en-US" altLang="en-US" sz="1400" dirty="0"/>
              <a:t>and </a:t>
            </a:r>
            <a:r>
              <a:rPr lang="en-US" altLang="en-US" sz="1400" dirty="0" err="1"/>
              <a:t>electrotechnological</a:t>
            </a:r>
            <a:r>
              <a:rPr lang="en-US" altLang="en-US" sz="1400" dirty="0"/>
              <a:t> installations</a:t>
            </a:r>
            <a:r>
              <a:rPr lang="ru-RU" altLang="en-US" sz="1400" dirty="0"/>
              <a:t>. </a:t>
            </a:r>
            <a:r>
              <a:rPr lang="en-US" altLang="en-US" sz="1400" dirty="0"/>
              <a:t> </a:t>
            </a:r>
            <a:endParaRPr lang="en-US" altLang="en-US" sz="1400" dirty="0">
              <a:solidFill>
                <a:schemeClr val="tx1"/>
              </a:solidFill>
              <a:latin typeface="Times New Roman" pitchFamily="18" charset="0"/>
              <a:cs typeface="Times New Roman" pitchFamily="18" charset="0"/>
            </a:endParaRPr>
          </a:p>
          <a:p>
            <a:pPr>
              <a:lnSpc>
                <a:spcPct val="100000"/>
              </a:lnSpc>
              <a:buNone/>
            </a:pPr>
            <a:r>
              <a:rPr lang="en-US" altLang="en-US" sz="1400" dirty="0">
                <a:solidFill>
                  <a:schemeClr val="tx1"/>
                </a:solidFill>
                <a:latin typeface="Times New Roman" pitchFamily="18" charset="0"/>
                <a:cs typeface="Times New Roman" pitchFamily="18" charset="0"/>
              </a:rPr>
              <a:t>	DC current and voltage are </a:t>
            </a:r>
            <a:r>
              <a:rPr lang="en-US" altLang="en-US" sz="1400" dirty="0" err="1">
                <a:solidFill>
                  <a:schemeClr val="tx1"/>
                </a:solidFill>
                <a:latin typeface="Times New Roman" pitchFamily="18" charset="0"/>
                <a:cs typeface="Times New Roman" pitchFamily="18" charset="0"/>
              </a:rPr>
              <a:t>unipolar</a:t>
            </a:r>
            <a:r>
              <a:rPr lang="en-US" altLang="en-US" sz="1400" dirty="0">
                <a:solidFill>
                  <a:schemeClr val="tx1"/>
                </a:solidFill>
                <a:latin typeface="Times New Roman" pitchFamily="18" charset="0"/>
                <a:cs typeface="Times New Roman" pitchFamily="18" charset="0"/>
              </a:rPr>
              <a:t>. AC current and voltage </a:t>
            </a:r>
            <a:r>
              <a:rPr lang="en-US" altLang="en-US" sz="1400" dirty="0"/>
              <a:t>varies in the value and polarity over the time.</a:t>
            </a:r>
          </a:p>
          <a:p>
            <a:pPr>
              <a:lnSpc>
                <a:spcPct val="100000"/>
              </a:lnSpc>
            </a:pPr>
            <a:r>
              <a:rPr lang="en-US" altLang="en-US" sz="1400" dirty="0">
                <a:solidFill>
                  <a:schemeClr val="tx1"/>
                </a:solidFill>
                <a:latin typeface="Times New Roman" pitchFamily="18" charset="0"/>
                <a:cs typeface="Times New Roman" pitchFamily="18" charset="0"/>
              </a:rPr>
              <a:t>	</a:t>
            </a:r>
            <a:r>
              <a:rPr lang="en-GB" sz="1400" dirty="0">
                <a:latin typeface="Times New Roman"/>
                <a:ea typeface="Times New Roman"/>
              </a:rPr>
              <a:t> If a direct voltage </a:t>
            </a:r>
            <a:r>
              <a:rPr lang="en-GB" sz="1400" i="1" dirty="0">
                <a:latin typeface="Times New Roman"/>
                <a:ea typeface="Times New Roman"/>
              </a:rPr>
              <a:t>U</a:t>
            </a:r>
            <a:r>
              <a:rPr lang="en-GB" sz="1400" dirty="0">
                <a:latin typeface="Times New Roman"/>
                <a:ea typeface="Times New Roman"/>
              </a:rPr>
              <a:t> is applied to a resistor with resistance </a:t>
            </a:r>
            <a:r>
              <a:rPr lang="en-GB" sz="1400" i="1" dirty="0">
                <a:latin typeface="Times New Roman"/>
                <a:ea typeface="Times New Roman"/>
              </a:rPr>
              <a:t>R</a:t>
            </a:r>
            <a:r>
              <a:rPr lang="en-GB" sz="1400" dirty="0">
                <a:latin typeface="Times New Roman"/>
                <a:ea typeface="Times New Roman"/>
              </a:rPr>
              <a:t> it will cause a direct current </a:t>
            </a:r>
            <a:r>
              <a:rPr lang="en-GB" sz="1400" i="1" dirty="0">
                <a:latin typeface="Times New Roman"/>
                <a:ea typeface="Times New Roman"/>
              </a:rPr>
              <a:t>I</a:t>
            </a:r>
            <a:r>
              <a:rPr lang="en-GB" sz="1400" dirty="0">
                <a:latin typeface="Times New Roman"/>
                <a:ea typeface="Times New Roman"/>
              </a:rPr>
              <a:t> flowing in the circuit. Both voltage and current are </a:t>
            </a:r>
            <a:r>
              <a:rPr lang="en-GB" sz="1400" dirty="0" err="1">
                <a:latin typeface="Times New Roman"/>
                <a:ea typeface="Times New Roman"/>
              </a:rPr>
              <a:t>unipolar</a:t>
            </a:r>
            <a:r>
              <a:rPr lang="en-GB" sz="1400" dirty="0">
                <a:latin typeface="Times New Roman"/>
                <a:ea typeface="Times New Roman"/>
              </a:rPr>
              <a:t> and related to each other by means of Ohm’s law </a:t>
            </a:r>
            <a:br>
              <a:rPr lang="en-US" altLang="en-US" sz="1400" dirty="0">
                <a:solidFill>
                  <a:schemeClr val="tx1"/>
                </a:solidFill>
                <a:latin typeface="Times New Roman" pitchFamily="18" charset="0"/>
                <a:cs typeface="Times New Roman" pitchFamily="18" charset="0"/>
              </a:rPr>
            </a:br>
            <a:br>
              <a:rPr lang="en-US" altLang="en-US" sz="1400" dirty="0">
                <a:solidFill>
                  <a:schemeClr val="tx1"/>
                </a:solidFill>
                <a:latin typeface="Times New Roman" pitchFamily="18" charset="0"/>
                <a:cs typeface="Times New Roman" pitchFamily="18" charset="0"/>
              </a:rPr>
            </a:br>
            <a:endParaRPr lang="en-US" altLang="en-US" sz="1400" dirty="0">
              <a:solidFill>
                <a:schemeClr val="tx1"/>
              </a:solidFill>
              <a:latin typeface="Times New Roman" pitchFamily="18" charset="0"/>
              <a:cs typeface="Times New Roman" pitchFamily="18" charset="0"/>
            </a:endParaRPr>
          </a:p>
        </p:txBody>
      </p:sp>
      <p:pic>
        <p:nvPicPr>
          <p:cNvPr id="6" name="Рисунок 5" descr="TTY EMERA Logo pikk.png"/>
          <p:cNvPicPr>
            <a:picLocks noChangeAspect="1"/>
          </p:cNvPicPr>
          <p:nvPr/>
        </p:nvPicPr>
        <p:blipFill>
          <a:blip r:embed="rId4"/>
          <a:stretch>
            <a:fillRect/>
          </a:stretch>
        </p:blipFill>
        <p:spPr>
          <a:xfrm>
            <a:off x="-1" y="5580404"/>
            <a:ext cx="4149503" cy="1277596"/>
          </a:xfrm>
          <a:prstGeom prst="rect">
            <a:avLst/>
          </a:prstGeom>
        </p:spPr>
      </p:pic>
      <p:sp>
        <p:nvSpPr>
          <p:cNvPr id="9" name="Text Placeholder 1"/>
          <p:cNvSpPr>
            <a:spLocks noGrp="1"/>
          </p:cNvSpPr>
          <p:nvPr>
            <p:ph type="body" sz="quarter" idx="13"/>
          </p:nvPr>
        </p:nvSpPr>
        <p:spPr>
          <a:xfrm>
            <a:off x="171775" y="247828"/>
            <a:ext cx="10494517" cy="316194"/>
          </a:xfrm>
        </p:spPr>
        <p:txBody>
          <a:bodyPr/>
          <a:lstStyle/>
          <a:p>
            <a:r>
              <a:rPr lang="en-US" altLang="en-US" dirty="0"/>
              <a:t>Complex numbers in electrical circuits</a:t>
            </a:r>
          </a:p>
          <a:p>
            <a:r>
              <a:rPr lang="en-GB" dirty="0"/>
              <a:t>Introduction into </a:t>
            </a:r>
            <a:r>
              <a:rPr lang="et-EE" dirty="0"/>
              <a:t>DC and DC</a:t>
            </a:r>
            <a:endParaRPr lang="en-US" altLang="en-US" dirty="0"/>
          </a:p>
          <a:p>
            <a:endParaRPr lang="en-US" altLang="en-US" dirty="0">
              <a:solidFill>
                <a:srgbClr val="332B60"/>
              </a:solidFill>
            </a:endParaRPr>
          </a:p>
        </p:txBody>
      </p:sp>
      <p:pic>
        <p:nvPicPr>
          <p:cNvPr id="2051" name="Picture 3" descr="8"/>
          <p:cNvPicPr>
            <a:picLocks noChangeAspect="1" noChangeArrowheads="1"/>
          </p:cNvPicPr>
          <p:nvPr/>
        </p:nvPicPr>
        <p:blipFill>
          <a:blip r:embed="rId5"/>
          <a:srcRect/>
          <a:stretch>
            <a:fillRect/>
          </a:stretch>
        </p:blipFill>
        <p:spPr bwMode="auto">
          <a:xfrm>
            <a:off x="8887625" y="1042585"/>
            <a:ext cx="1943100" cy="1308100"/>
          </a:xfrm>
          <a:prstGeom prst="rect">
            <a:avLst/>
          </a:prstGeom>
          <a:noFill/>
          <a:ln w="9525">
            <a:noFill/>
            <a:miter lim="800000"/>
            <a:headEnd/>
            <a:tailEnd/>
          </a:ln>
        </p:spPr>
      </p:pic>
      <p:pic>
        <p:nvPicPr>
          <p:cNvPr id="2052" name="Picture 4" descr="8"/>
          <p:cNvPicPr>
            <a:picLocks noChangeAspect="1" noChangeArrowheads="1"/>
          </p:cNvPicPr>
          <p:nvPr/>
        </p:nvPicPr>
        <p:blipFill>
          <a:blip r:embed="rId6"/>
          <a:srcRect/>
          <a:stretch>
            <a:fillRect/>
          </a:stretch>
        </p:blipFill>
        <p:spPr bwMode="auto">
          <a:xfrm>
            <a:off x="6725538" y="1213501"/>
            <a:ext cx="1815336" cy="1479728"/>
          </a:xfrm>
          <a:prstGeom prst="rect">
            <a:avLst/>
          </a:prstGeom>
          <a:noFill/>
          <a:ln w="9525">
            <a:noFill/>
            <a:miter lim="800000"/>
            <a:headEnd/>
            <a:tailEnd/>
          </a:ln>
        </p:spPr>
      </p:pic>
      <p:pic>
        <p:nvPicPr>
          <p:cNvPr id="2053" name="Picture 5"/>
          <p:cNvPicPr>
            <a:picLocks noChangeAspect="1" noChangeArrowheads="1"/>
          </p:cNvPicPr>
          <p:nvPr/>
        </p:nvPicPr>
        <p:blipFill>
          <a:blip r:embed="rId7"/>
          <a:srcRect/>
          <a:stretch>
            <a:fillRect/>
          </a:stretch>
        </p:blipFill>
        <p:spPr bwMode="auto">
          <a:xfrm>
            <a:off x="5787313" y="2594383"/>
            <a:ext cx="1384300" cy="1143000"/>
          </a:xfrm>
          <a:prstGeom prst="rect">
            <a:avLst/>
          </a:prstGeom>
          <a:noFill/>
          <a:ln w="9525">
            <a:noFill/>
            <a:miter lim="800000"/>
            <a:headEnd/>
            <a:tailEnd/>
          </a:ln>
        </p:spPr>
      </p:pic>
      <p:pic>
        <p:nvPicPr>
          <p:cNvPr id="2054" name="Picture 6" descr="8"/>
          <p:cNvPicPr>
            <a:picLocks noChangeAspect="1" noChangeArrowheads="1"/>
          </p:cNvPicPr>
          <p:nvPr/>
        </p:nvPicPr>
        <p:blipFill>
          <a:blip r:embed="rId8"/>
          <a:srcRect/>
          <a:stretch>
            <a:fillRect/>
          </a:stretch>
        </p:blipFill>
        <p:spPr bwMode="auto">
          <a:xfrm>
            <a:off x="7367098" y="2594383"/>
            <a:ext cx="1511981" cy="1359256"/>
          </a:xfrm>
          <a:prstGeom prst="rect">
            <a:avLst/>
          </a:prstGeom>
          <a:noFill/>
          <a:ln w="9525">
            <a:noFill/>
            <a:miter lim="800000"/>
            <a:headEnd/>
            <a:tailEnd/>
          </a:ln>
        </p:spPr>
      </p:pic>
      <p:pic>
        <p:nvPicPr>
          <p:cNvPr id="2055" name="Picture 7" descr="8"/>
          <p:cNvPicPr>
            <a:picLocks noChangeAspect="1" noChangeArrowheads="1"/>
          </p:cNvPicPr>
          <p:nvPr/>
        </p:nvPicPr>
        <p:blipFill>
          <a:blip r:embed="rId9"/>
          <a:srcRect/>
          <a:stretch>
            <a:fillRect/>
          </a:stretch>
        </p:blipFill>
        <p:spPr bwMode="auto">
          <a:xfrm>
            <a:off x="9289573" y="2428310"/>
            <a:ext cx="1776930" cy="1525329"/>
          </a:xfrm>
          <a:prstGeom prst="rect">
            <a:avLst/>
          </a:prstGeom>
          <a:noFill/>
          <a:ln w="9525">
            <a:noFill/>
            <a:miter lim="800000"/>
            <a:headEnd/>
            <a:tailEnd/>
          </a:ln>
        </p:spPr>
      </p:pic>
      <p:sp>
        <p:nvSpPr>
          <p:cNvPr id="2057"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3"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62" name="Object 14"/>
          <p:cNvGraphicFramePr>
            <a:graphicFrameLocks noChangeAspect="1"/>
          </p:cNvGraphicFramePr>
          <p:nvPr/>
        </p:nvGraphicFramePr>
        <p:xfrm>
          <a:off x="2700471" y="5501355"/>
          <a:ext cx="513104" cy="478120"/>
        </p:xfrm>
        <a:graphic>
          <a:graphicData uri="http://schemas.openxmlformats.org/presentationml/2006/ole">
            <mc:AlternateContent xmlns:mc="http://schemas.openxmlformats.org/markup-compatibility/2006">
              <mc:Choice xmlns:v="urn:schemas-microsoft-com:vml" Requires="v">
                <p:oleObj spid="_x0000_s2069" name="Equation" r:id="rId10" imgW="418918" imgH="393529" progId="Equation.DSMT4">
                  <p:embed/>
                </p:oleObj>
              </mc:Choice>
              <mc:Fallback>
                <p:oleObj name="Equation" r:id="rId10" imgW="418918" imgH="393529" progId="Equation.DSMT4">
                  <p:embed/>
                  <p:pic>
                    <p:nvPicPr>
                      <p:cNvPr id="0"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0471" y="5501355"/>
                        <a:ext cx="513104" cy="478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 Placeholder 2"/>
          <p:cNvSpPr txBox="1">
            <a:spLocks/>
          </p:cNvSpPr>
          <p:nvPr/>
        </p:nvSpPr>
        <p:spPr>
          <a:xfrm>
            <a:off x="5785503" y="4039245"/>
            <a:ext cx="5674407" cy="438752"/>
          </a:xfrm>
          <a:prstGeom prst="rect">
            <a:avLst/>
          </a:prstGeom>
        </p:spPr>
        <p:txBody>
          <a:bodyPr lIns="0" tIns="0" rIns="0" bIns="0"/>
          <a:lstStyle/>
          <a:p>
            <a:pPr algn="just">
              <a:spcBef>
                <a:spcPts val="600"/>
              </a:spcBef>
              <a:spcAft>
                <a:spcPts val="0"/>
              </a:spcAft>
            </a:pPr>
            <a:r>
              <a:rPr lang="en-GB" sz="1400" dirty="0">
                <a:latin typeface="Times New Roman"/>
                <a:ea typeface="Times New Roman"/>
              </a:rPr>
              <a:t>The power dissipating in the resistor </a:t>
            </a:r>
            <a:r>
              <a:rPr lang="en-GB" sz="1400" i="1" dirty="0">
                <a:latin typeface="Times New Roman"/>
                <a:ea typeface="Times New Roman"/>
              </a:rPr>
              <a:t>R</a:t>
            </a:r>
            <a:r>
              <a:rPr lang="en-GB" sz="1400" dirty="0">
                <a:latin typeface="Times New Roman"/>
                <a:ea typeface="Times New Roman"/>
              </a:rPr>
              <a:t> can be found by using Joule-Lenz law</a:t>
            </a:r>
            <a:endParaRPr lang="en-US" sz="1400" dirty="0">
              <a:latin typeface="Times New Roman"/>
              <a:ea typeface="Times New Roman"/>
            </a:endParaRPr>
          </a:p>
          <a:p>
            <a:r>
              <a:rPr lang="et-EE" sz="1200" dirty="0">
                <a:latin typeface="+mn-lt"/>
              </a:rPr>
              <a:t> </a:t>
            </a:r>
            <a:endParaRPr kumimoji="0" lang="en-US"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None/>
              <a:tabLst/>
              <a:defRPr/>
            </a:pPr>
            <a:endParaRPr kumimoji="0" lang="en-US" altLang="en-US" sz="1200" b="0" i="0" u="none" strike="noStrike" kern="1200" cap="none" spc="0" normalizeH="0" baseline="0" noProof="0" dirty="0">
              <a:ln>
                <a:noFill/>
              </a:ln>
              <a:solidFill>
                <a:srgbClr val="332B60"/>
              </a:solidFill>
              <a:effectLst/>
              <a:uLnTx/>
              <a:uFillTx/>
              <a:latin typeface="+mn-lt"/>
              <a:ea typeface="+mn-ea"/>
              <a:cs typeface="+mn-cs"/>
            </a:endParaRPr>
          </a:p>
          <a:p>
            <a:pPr marL="0" marR="0" lvl="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None/>
              <a:tabLst/>
              <a:defRPr/>
            </a:pPr>
            <a:endParaRPr kumimoji="0" lang="en-US" altLang="en-US" sz="1200" b="0" i="0" u="none" strike="noStrike" kern="1200" cap="none" spc="0" normalizeH="0" baseline="0" noProof="0" dirty="0">
              <a:ln>
                <a:noFill/>
              </a:ln>
              <a:solidFill>
                <a:srgbClr val="332B60"/>
              </a:solidFill>
              <a:effectLst/>
              <a:uLnTx/>
              <a:uFillTx/>
              <a:latin typeface="+mn-lt"/>
              <a:ea typeface="+mn-ea"/>
              <a:cs typeface="+mn-cs"/>
            </a:endParaRPr>
          </a:p>
        </p:txBody>
      </p:sp>
      <p:sp>
        <p:nvSpPr>
          <p:cNvPr id="2067" name="Rectangle 1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66" name="Object 18"/>
          <p:cNvGraphicFramePr>
            <a:graphicFrameLocks noChangeAspect="1"/>
          </p:cNvGraphicFramePr>
          <p:nvPr/>
        </p:nvGraphicFramePr>
        <p:xfrm>
          <a:off x="8127519" y="4349810"/>
          <a:ext cx="1086537" cy="256374"/>
        </p:xfrm>
        <a:graphic>
          <a:graphicData uri="http://schemas.openxmlformats.org/presentationml/2006/ole">
            <mc:AlternateContent xmlns:mc="http://schemas.openxmlformats.org/markup-compatibility/2006">
              <mc:Choice xmlns:v="urn:schemas-microsoft-com:vml" Requires="v">
                <p:oleObj spid="_x0000_s2070" name="Equation" r:id="rId12" imgW="850531" imgH="203112" progId="Equation.DSMT4">
                  <p:embed/>
                </p:oleObj>
              </mc:Choice>
              <mc:Fallback>
                <p:oleObj name="Equation" r:id="rId12" imgW="850531" imgH="203112" progId="Equation.DSMT4">
                  <p:embed/>
                  <p:pic>
                    <p:nvPicPr>
                      <p:cNvPr id="0"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27519" y="4349810"/>
                        <a:ext cx="1086537" cy="2563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TTY EMERA Logo pikk.png"/>
          <p:cNvPicPr>
            <a:picLocks noChangeAspect="1"/>
          </p:cNvPicPr>
          <p:nvPr/>
        </p:nvPicPr>
        <p:blipFill>
          <a:blip r:embed="rId4"/>
          <a:stretch>
            <a:fillRect/>
          </a:stretch>
        </p:blipFill>
        <p:spPr>
          <a:xfrm>
            <a:off x="-1" y="5580404"/>
            <a:ext cx="4149503" cy="1277596"/>
          </a:xfrm>
          <a:prstGeom prst="rect">
            <a:avLst/>
          </a:prstGeom>
        </p:spPr>
      </p:pic>
      <p:sp>
        <p:nvSpPr>
          <p:cNvPr id="9" name="Text Placeholder 1"/>
          <p:cNvSpPr>
            <a:spLocks noGrp="1"/>
          </p:cNvSpPr>
          <p:nvPr>
            <p:ph type="body" sz="quarter" idx="13"/>
          </p:nvPr>
        </p:nvSpPr>
        <p:spPr>
          <a:xfrm>
            <a:off x="171775" y="247828"/>
            <a:ext cx="10494517" cy="316194"/>
          </a:xfrm>
        </p:spPr>
        <p:txBody>
          <a:bodyPr/>
          <a:lstStyle/>
          <a:p>
            <a:r>
              <a:rPr lang="en-US" altLang="en-US" dirty="0"/>
              <a:t>Complex numbers in electrical circuits</a:t>
            </a:r>
          </a:p>
          <a:p>
            <a:r>
              <a:rPr lang="et-EE" dirty="0"/>
              <a:t>Generation of sinusoidal EMF </a:t>
            </a:r>
            <a:endParaRPr lang="en-US" altLang="en-US" dirty="0"/>
          </a:p>
        </p:txBody>
      </p:sp>
      <p:sp>
        <p:nvSpPr>
          <p:cNvPr id="2057"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Text Placeholder 3"/>
          <p:cNvSpPr>
            <a:spLocks noGrp="1"/>
          </p:cNvSpPr>
          <p:nvPr>
            <p:ph type="body" sz="quarter" idx="16"/>
          </p:nvPr>
        </p:nvSpPr>
        <p:spPr>
          <a:xfrm>
            <a:off x="251673" y="967419"/>
            <a:ext cx="4888497" cy="2077622"/>
          </a:xfrm>
        </p:spPr>
        <p:txBody>
          <a:bodyPr/>
          <a:lstStyle/>
          <a:p>
            <a:pPr marL="0"/>
            <a:r>
              <a:rPr lang="en-US" sz="1400" dirty="0"/>
              <a:t>Electric generators induce an </a:t>
            </a:r>
            <a:r>
              <a:rPr lang="et-EE" sz="1400" dirty="0"/>
              <a:t>e</a:t>
            </a:r>
            <a:r>
              <a:rPr lang="en-US" sz="1400" dirty="0" err="1"/>
              <a:t>lectromotive</a:t>
            </a:r>
            <a:r>
              <a:rPr lang="en-US" sz="1400" dirty="0"/>
              <a:t> force</a:t>
            </a:r>
            <a:r>
              <a:rPr lang="et-EE" sz="1400" dirty="0"/>
              <a:t> (EMF)</a:t>
            </a:r>
            <a:r>
              <a:rPr lang="en-US" sz="1400" dirty="0"/>
              <a:t> by rotating a </a:t>
            </a:r>
            <a:r>
              <a:rPr lang="et-EE" sz="1400" dirty="0"/>
              <a:t>loop</a:t>
            </a:r>
            <a:r>
              <a:rPr lang="en-US" sz="1400" dirty="0"/>
              <a:t> in a magnetic field</a:t>
            </a:r>
            <a:r>
              <a:rPr lang="et-EE" sz="1400" dirty="0"/>
              <a:t>. </a:t>
            </a:r>
            <a:r>
              <a:rPr lang="en-US" sz="1400" dirty="0"/>
              <a:t>When this generator </a:t>
            </a:r>
            <a:r>
              <a:rPr lang="et-EE" sz="1400" dirty="0"/>
              <a:t>loop</a:t>
            </a:r>
            <a:r>
              <a:rPr lang="en-US" sz="1400" dirty="0"/>
              <a:t> is rotated</a:t>
            </a:r>
            <a:r>
              <a:rPr lang="et-EE" sz="1400" dirty="0"/>
              <a:t> from the Postion 1 to the Postiton 3 around the axis </a:t>
            </a:r>
            <a:r>
              <a:rPr lang="et-EE" sz="1400" i="1" dirty="0"/>
              <a:t>OO</a:t>
            </a:r>
            <a:r>
              <a:rPr lang="et-EE" sz="1400" dirty="0"/>
              <a:t>’</a:t>
            </a:r>
            <a:r>
              <a:rPr lang="en-US" sz="1400" dirty="0"/>
              <a:t>, the magnetic </a:t>
            </a:r>
            <a:r>
              <a:rPr lang="et-EE" sz="1400" dirty="0"/>
              <a:t>flux </a:t>
            </a:r>
            <a:r>
              <a:rPr lang="en-US" sz="1400" dirty="0"/>
              <a:t>Φ </a:t>
            </a:r>
            <a:r>
              <a:rPr lang="et-EE" sz="1400" dirty="0"/>
              <a:t>passing the loop internal ares </a:t>
            </a:r>
            <a:r>
              <a:rPr lang="en-US" sz="1400" dirty="0"/>
              <a:t>changes from its maximum </a:t>
            </a:r>
            <a:r>
              <a:rPr lang="et-EE" sz="1400" dirty="0"/>
              <a:t>value t</a:t>
            </a:r>
            <a:r>
              <a:rPr lang="en-US" sz="1400" dirty="0"/>
              <a:t>o zero, inducing an </a:t>
            </a:r>
            <a:r>
              <a:rPr lang="et-EE" sz="1400" dirty="0"/>
              <a:t>EMF</a:t>
            </a:r>
            <a:r>
              <a:rPr lang="en-US" sz="1400" dirty="0"/>
              <a:t>.</a:t>
            </a:r>
            <a:endParaRPr lang="et-EE" sz="1400" dirty="0"/>
          </a:p>
          <a:p>
            <a:pPr marL="0"/>
            <a:r>
              <a:rPr lang="et-EE" sz="1400" dirty="0">
                <a:solidFill>
                  <a:schemeClr val="tx1"/>
                </a:solidFill>
                <a:latin typeface="Times New Roman" pitchFamily="18" charset="0"/>
                <a:cs typeface="Times New Roman" pitchFamily="18" charset="0"/>
              </a:rPr>
              <a:t>When the coil side conductors  </a:t>
            </a:r>
            <a:r>
              <a:rPr lang="et-EE" sz="1400" i="1" dirty="0">
                <a:solidFill>
                  <a:schemeClr val="tx1"/>
                </a:solidFill>
                <a:latin typeface="Times New Roman" pitchFamily="18" charset="0"/>
                <a:cs typeface="Times New Roman" pitchFamily="18" charset="0"/>
              </a:rPr>
              <a:t>12</a:t>
            </a:r>
            <a:r>
              <a:rPr lang="et-EE" sz="1400" dirty="0">
                <a:solidFill>
                  <a:schemeClr val="tx1"/>
                </a:solidFill>
                <a:latin typeface="Times New Roman" pitchFamily="18" charset="0"/>
                <a:cs typeface="Times New Roman" pitchFamily="18" charset="0"/>
              </a:rPr>
              <a:t> and </a:t>
            </a:r>
            <a:r>
              <a:rPr lang="et-EE" sz="1400" i="1" dirty="0">
                <a:solidFill>
                  <a:schemeClr val="tx1"/>
                </a:solidFill>
                <a:latin typeface="Times New Roman" pitchFamily="18" charset="0"/>
                <a:cs typeface="Times New Roman" pitchFamily="18" charset="0"/>
              </a:rPr>
              <a:t>34</a:t>
            </a:r>
            <a:r>
              <a:rPr lang="et-EE" sz="1400" dirty="0">
                <a:solidFill>
                  <a:schemeClr val="tx1"/>
                </a:solidFill>
                <a:latin typeface="Times New Roman" pitchFamily="18" charset="0"/>
                <a:cs typeface="Times New Roman" pitchFamily="18" charset="0"/>
              </a:rPr>
              <a:t> </a:t>
            </a:r>
            <a:r>
              <a:rPr lang="et-EE" sz="1400" dirty="0"/>
              <a:t>cut magnet flux lines, EMFs </a:t>
            </a:r>
            <a:r>
              <a:rPr lang="et-EE" sz="1400" i="1" dirty="0">
                <a:solidFill>
                  <a:schemeClr val="tx1"/>
                </a:solidFill>
                <a:latin typeface="Times New Roman" pitchFamily="18" charset="0"/>
                <a:cs typeface="Times New Roman" pitchFamily="18" charset="0"/>
              </a:rPr>
              <a:t>e</a:t>
            </a:r>
            <a:r>
              <a:rPr lang="et-EE" sz="1400" baseline="-25000" dirty="0">
                <a:solidFill>
                  <a:schemeClr val="tx1"/>
                </a:solidFill>
                <a:latin typeface="Times New Roman" pitchFamily="18" charset="0"/>
                <a:cs typeface="Times New Roman" pitchFamily="18" charset="0"/>
              </a:rPr>
              <a:t>1</a:t>
            </a:r>
            <a:r>
              <a:rPr lang="et-EE" sz="1400" dirty="0">
                <a:solidFill>
                  <a:schemeClr val="tx1"/>
                </a:solidFill>
                <a:latin typeface="Times New Roman" pitchFamily="18" charset="0"/>
                <a:cs typeface="Times New Roman" pitchFamily="18" charset="0"/>
              </a:rPr>
              <a:t> and </a:t>
            </a:r>
            <a:r>
              <a:rPr lang="et-EE" sz="1400" i="1" dirty="0">
                <a:solidFill>
                  <a:schemeClr val="tx1"/>
                </a:solidFill>
                <a:latin typeface="Times New Roman" pitchFamily="18" charset="0"/>
                <a:cs typeface="Times New Roman" pitchFamily="18" charset="0"/>
              </a:rPr>
              <a:t>e</a:t>
            </a:r>
            <a:r>
              <a:rPr lang="et-EE" sz="1400" baseline="-25000" dirty="0">
                <a:solidFill>
                  <a:schemeClr val="tx1"/>
                </a:solidFill>
                <a:latin typeface="Times New Roman" pitchFamily="18" charset="0"/>
                <a:cs typeface="Times New Roman" pitchFamily="18" charset="0"/>
              </a:rPr>
              <a:t>2</a:t>
            </a:r>
            <a:r>
              <a:rPr lang="et-EE" sz="1400" dirty="0">
                <a:solidFill>
                  <a:schemeClr val="tx1"/>
                </a:solidFill>
                <a:latin typeface="Times New Roman" pitchFamily="18" charset="0"/>
                <a:cs typeface="Times New Roman" pitchFamily="18" charset="0"/>
              </a:rPr>
              <a:t> are generated producing resultant EMF </a:t>
            </a:r>
            <a:r>
              <a:rPr lang="et-EE" sz="1400" i="1" dirty="0">
                <a:solidFill>
                  <a:schemeClr val="tx1"/>
                </a:solidFill>
                <a:latin typeface="Times New Roman" pitchFamily="18" charset="0"/>
                <a:cs typeface="Times New Roman" pitchFamily="18" charset="0"/>
              </a:rPr>
              <a:t>e </a:t>
            </a:r>
            <a:r>
              <a:rPr lang="et-EE" sz="1400" dirty="0">
                <a:solidFill>
                  <a:schemeClr val="tx1"/>
                </a:solidFill>
                <a:latin typeface="Times New Roman" pitchFamily="18" charset="0"/>
                <a:cs typeface="Times New Roman" pitchFamily="18" charset="0"/>
              </a:rPr>
              <a:t>= </a:t>
            </a:r>
            <a:r>
              <a:rPr lang="et-EE" sz="1400" i="1" dirty="0">
                <a:solidFill>
                  <a:schemeClr val="tx1"/>
                </a:solidFill>
                <a:latin typeface="Times New Roman" pitchFamily="18" charset="0"/>
                <a:cs typeface="Times New Roman" pitchFamily="18" charset="0"/>
              </a:rPr>
              <a:t>e</a:t>
            </a:r>
            <a:r>
              <a:rPr lang="et-EE" sz="1400" baseline="-25000" dirty="0">
                <a:solidFill>
                  <a:schemeClr val="tx1"/>
                </a:solidFill>
                <a:latin typeface="Times New Roman" pitchFamily="18" charset="0"/>
                <a:cs typeface="Times New Roman" pitchFamily="18" charset="0"/>
              </a:rPr>
              <a:t>1</a:t>
            </a:r>
            <a:r>
              <a:rPr lang="et-EE" sz="1400" dirty="0">
                <a:solidFill>
                  <a:schemeClr val="tx1"/>
                </a:solidFill>
                <a:latin typeface="Times New Roman" pitchFamily="18" charset="0"/>
                <a:cs typeface="Times New Roman" pitchFamily="18" charset="0"/>
              </a:rPr>
              <a:t> + </a:t>
            </a:r>
            <a:r>
              <a:rPr lang="et-EE" sz="1400" i="1" dirty="0">
                <a:solidFill>
                  <a:schemeClr val="tx1"/>
                </a:solidFill>
                <a:latin typeface="Times New Roman" pitchFamily="18" charset="0"/>
                <a:cs typeface="Times New Roman" pitchFamily="18" charset="0"/>
              </a:rPr>
              <a:t>e</a:t>
            </a:r>
            <a:r>
              <a:rPr lang="et-EE" sz="1400" baseline="-25000" dirty="0">
                <a:solidFill>
                  <a:schemeClr val="tx1"/>
                </a:solidFill>
                <a:latin typeface="Times New Roman" pitchFamily="18" charset="0"/>
                <a:cs typeface="Times New Roman" pitchFamily="18" charset="0"/>
              </a:rPr>
              <a:t>2</a:t>
            </a:r>
            <a:r>
              <a:rPr lang="et-EE" sz="1400" dirty="0"/>
              <a:t> at the coil terminals </a:t>
            </a:r>
            <a:r>
              <a:rPr lang="et-EE" sz="1400" i="1" dirty="0"/>
              <a:t>A</a:t>
            </a:r>
            <a:r>
              <a:rPr lang="et-EE" sz="1400" dirty="0"/>
              <a:t> and </a:t>
            </a:r>
            <a:r>
              <a:rPr lang="et-EE" sz="1400" i="1" dirty="0"/>
              <a:t>B</a:t>
            </a:r>
            <a:r>
              <a:rPr lang="et-EE" sz="1400" dirty="0">
                <a:solidFill>
                  <a:schemeClr val="tx1"/>
                </a:solidFill>
                <a:latin typeface="Times New Roman" pitchFamily="18" charset="0"/>
                <a:cs typeface="Times New Roman" pitchFamily="18" charset="0"/>
              </a:rPr>
              <a:t>. </a:t>
            </a:r>
          </a:p>
          <a:p>
            <a:endParaRPr lang="en-US" sz="1400" dirty="0">
              <a:solidFill>
                <a:schemeClr val="tx1"/>
              </a:solidFill>
              <a:latin typeface="Times New Roman" pitchFamily="18" charset="0"/>
              <a:cs typeface="Times New Roman" pitchFamily="18" charset="0"/>
            </a:endParaRPr>
          </a:p>
          <a:p>
            <a:pPr>
              <a:lnSpc>
                <a:spcPct val="100000"/>
              </a:lnSpc>
              <a:buNone/>
            </a:pPr>
            <a:endParaRPr lang="en-US" altLang="en-US" sz="1400" dirty="0">
              <a:solidFill>
                <a:schemeClr val="tx1"/>
              </a:solidFill>
              <a:latin typeface="Times New Roman" pitchFamily="18" charset="0"/>
              <a:cs typeface="Times New Roman" pitchFamily="18" charset="0"/>
            </a:endParaRPr>
          </a:p>
        </p:txBody>
      </p:sp>
      <p:sp>
        <p:nvSpPr>
          <p:cNvPr id="17" name="Text Placeholder 3"/>
          <p:cNvSpPr txBox="1">
            <a:spLocks/>
          </p:cNvSpPr>
          <p:nvPr/>
        </p:nvSpPr>
        <p:spPr>
          <a:xfrm>
            <a:off x="7581530" y="244695"/>
            <a:ext cx="4483223" cy="1939211"/>
          </a:xfrm>
          <a:prstGeom prst="rect">
            <a:avLst/>
          </a:prstGeom>
        </p:spPr>
        <p:txBody>
          <a:bodyPr lIns="0" tIns="0" rIns="0" bIns="0"/>
          <a:lstStyle/>
          <a:p>
            <a:r>
              <a:rPr lang="en-US" sz="1400" dirty="0">
                <a:latin typeface="Times New Roman" pitchFamily="18" charset="0"/>
                <a:cs typeface="Times New Roman" pitchFamily="18" charset="0"/>
              </a:rPr>
              <a:t>Faraday’s law of induction is used to find the </a:t>
            </a:r>
            <a:r>
              <a:rPr lang="en-US" sz="1400" dirty="0" err="1">
                <a:latin typeface="Times New Roman" pitchFamily="18" charset="0"/>
                <a:cs typeface="Times New Roman" pitchFamily="18" charset="0"/>
              </a:rPr>
              <a:t>emf</a:t>
            </a:r>
            <a:r>
              <a:rPr lang="en-US" sz="1400" dirty="0">
                <a:latin typeface="Times New Roman" pitchFamily="18" charset="0"/>
                <a:cs typeface="Times New Roman" pitchFamily="18" charset="0"/>
              </a:rPr>
              <a:t> induced:</a:t>
            </a:r>
            <a:r>
              <a:rPr lang="et-EE" sz="1400" dirty="0">
                <a:latin typeface="Times New Roman" pitchFamily="18" charset="0"/>
                <a:cs typeface="Times New Roman" pitchFamily="18" charset="0"/>
              </a:rPr>
              <a:t>	</a:t>
            </a:r>
          </a:p>
          <a:p>
            <a:endParaRPr lang="et-EE" sz="1400" dirty="0">
              <a:latin typeface="Times New Roman" pitchFamily="18" charset="0"/>
              <a:cs typeface="Times New Roman" pitchFamily="18" charset="0"/>
            </a:endParaRPr>
          </a:p>
          <a:p>
            <a:r>
              <a:rPr lang="et-EE" sz="1400" dirty="0">
                <a:latin typeface="+mj-lt"/>
              </a:rPr>
              <a:t>where </a:t>
            </a:r>
            <a:r>
              <a:rPr lang="et-EE" sz="1400" i="1" dirty="0">
                <a:latin typeface="+mj-lt"/>
              </a:rPr>
              <a:t>d</a:t>
            </a:r>
            <a:r>
              <a:rPr lang="et-EE" sz="1400" dirty="0">
                <a:latin typeface="+mj-lt"/>
              </a:rPr>
              <a:t>Φ is change of magnetic flux through the coil  </a:t>
            </a:r>
            <a:r>
              <a:rPr lang="et-EE" sz="1400" i="1" dirty="0">
                <a:latin typeface="+mj-lt"/>
              </a:rPr>
              <a:t>1234</a:t>
            </a:r>
            <a:r>
              <a:rPr lang="et-EE" sz="1400" dirty="0">
                <a:latin typeface="+mj-lt"/>
              </a:rPr>
              <a:t> over the time </a:t>
            </a:r>
            <a:r>
              <a:rPr lang="et-EE" sz="1400" i="1" dirty="0">
                <a:latin typeface="+mj-lt"/>
              </a:rPr>
              <a:t>dt</a:t>
            </a:r>
            <a:r>
              <a:rPr lang="et-EE" sz="1400" dirty="0">
                <a:latin typeface="+mj-lt"/>
              </a:rPr>
              <a:t>.</a:t>
            </a:r>
            <a:endParaRPr lang="en-US" sz="1400" dirty="0">
              <a:latin typeface="+mj-lt"/>
            </a:endParaRPr>
          </a:p>
          <a:p>
            <a:r>
              <a:rPr lang="et-EE" sz="1400" dirty="0">
                <a:latin typeface="+mj-lt"/>
              </a:rPr>
              <a:t>Int he Position1 the magnetix fux is of maximum value</a:t>
            </a:r>
            <a:endParaRPr lang="en-US" sz="1400" dirty="0">
              <a:latin typeface="+mj-lt"/>
            </a:endParaRPr>
          </a:p>
          <a:p>
            <a:pPr algn="ctr"/>
            <a:r>
              <a:rPr lang="et-EE" sz="1400" dirty="0">
                <a:latin typeface="+mj-lt"/>
              </a:rPr>
              <a:t>Φ</a:t>
            </a:r>
            <a:r>
              <a:rPr lang="et-EE" sz="1400" i="1" baseline="-25000" dirty="0">
                <a:latin typeface="+mj-lt"/>
              </a:rPr>
              <a:t>m</a:t>
            </a:r>
            <a:r>
              <a:rPr lang="et-EE" sz="1400" dirty="0">
                <a:latin typeface="+mj-lt"/>
              </a:rPr>
              <a:t>=2</a:t>
            </a:r>
            <a:r>
              <a:rPr lang="et-EE" sz="1400" i="1" dirty="0">
                <a:latin typeface="+mj-lt"/>
              </a:rPr>
              <a:t>rlB</a:t>
            </a:r>
            <a:r>
              <a:rPr lang="et-EE" sz="1400" dirty="0">
                <a:latin typeface="+mj-lt"/>
              </a:rPr>
              <a:t>,</a:t>
            </a:r>
            <a:endParaRPr lang="en-US" sz="1400" dirty="0">
              <a:latin typeface="+mj-lt"/>
            </a:endParaRPr>
          </a:p>
          <a:p>
            <a:r>
              <a:rPr lang="et-EE" sz="1400" dirty="0">
                <a:latin typeface="+mj-lt"/>
              </a:rPr>
              <a:t>where </a:t>
            </a:r>
            <a:r>
              <a:rPr lang="et-EE" sz="1400" i="1" dirty="0">
                <a:latin typeface="+mj-lt"/>
              </a:rPr>
              <a:t>r</a:t>
            </a:r>
            <a:r>
              <a:rPr lang="et-EE" sz="1400" dirty="0">
                <a:latin typeface="+mj-lt"/>
              </a:rPr>
              <a:t> is the radius of the coil (m), </a:t>
            </a:r>
            <a:r>
              <a:rPr lang="et-EE" sz="1400" i="1" dirty="0">
                <a:latin typeface="+mj-lt"/>
              </a:rPr>
              <a:t>l</a:t>
            </a:r>
            <a:r>
              <a:rPr lang="et-EE" sz="1400" dirty="0">
                <a:latin typeface="+mj-lt"/>
              </a:rPr>
              <a:t> – the active coil lengths </a:t>
            </a:r>
            <a:r>
              <a:rPr lang="et-EE" sz="1400" i="1" dirty="0">
                <a:latin typeface="+mj-lt"/>
              </a:rPr>
              <a:t>12</a:t>
            </a:r>
            <a:r>
              <a:rPr lang="et-EE" sz="1400" dirty="0">
                <a:latin typeface="+mj-lt"/>
              </a:rPr>
              <a:t> and </a:t>
            </a:r>
            <a:r>
              <a:rPr lang="et-EE" sz="1400" i="1" dirty="0">
                <a:latin typeface="+mj-lt"/>
              </a:rPr>
              <a:t>34</a:t>
            </a:r>
            <a:r>
              <a:rPr lang="et-EE" sz="1400" dirty="0">
                <a:latin typeface="+mj-lt"/>
              </a:rPr>
              <a:t> pikkus (m), </a:t>
            </a:r>
            <a:r>
              <a:rPr lang="et-EE" sz="1400" i="1" dirty="0">
                <a:latin typeface="+mj-lt"/>
              </a:rPr>
              <a:t>B</a:t>
            </a:r>
            <a:r>
              <a:rPr lang="et-EE" sz="1400" dirty="0">
                <a:latin typeface="+mj-lt"/>
              </a:rPr>
              <a:t> – magnetix flux density  (T).</a:t>
            </a:r>
          </a:p>
          <a:p>
            <a:endParaRPr lang="en-US" sz="1400" dirty="0">
              <a:latin typeface="+mj-lt"/>
            </a:endParaRPr>
          </a:p>
          <a:p>
            <a:endParaRPr lang="et-EE" sz="12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p:txBody>
      </p:sp>
      <p:sp>
        <p:nvSpPr>
          <p:cNvPr id="36877"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79"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82" name="Rectangle 1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324" name="Picture 4" descr="8"/>
          <p:cNvPicPr>
            <a:picLocks noChangeAspect="1" noChangeArrowheads="1"/>
          </p:cNvPicPr>
          <p:nvPr/>
        </p:nvPicPr>
        <p:blipFill>
          <a:blip r:embed="rId5"/>
          <a:srcRect/>
          <a:stretch>
            <a:fillRect/>
          </a:stretch>
        </p:blipFill>
        <p:spPr bwMode="auto">
          <a:xfrm>
            <a:off x="195309" y="2725444"/>
            <a:ext cx="2528606" cy="3142696"/>
          </a:xfrm>
          <a:prstGeom prst="rect">
            <a:avLst/>
          </a:prstGeom>
          <a:noFill/>
          <a:ln w="9525">
            <a:noFill/>
            <a:miter lim="800000"/>
            <a:headEnd/>
            <a:tailEnd/>
          </a:ln>
        </p:spPr>
      </p:pic>
      <p:pic>
        <p:nvPicPr>
          <p:cNvPr id="60418" name="Picture 2"/>
          <p:cNvPicPr>
            <a:picLocks noChangeAspect="1" noChangeArrowheads="1"/>
          </p:cNvPicPr>
          <p:nvPr/>
        </p:nvPicPr>
        <p:blipFill>
          <a:blip r:embed="rId6"/>
          <a:srcRect/>
          <a:stretch>
            <a:fillRect/>
          </a:stretch>
        </p:blipFill>
        <p:spPr bwMode="auto">
          <a:xfrm>
            <a:off x="2933332" y="2777391"/>
            <a:ext cx="2454199" cy="3199224"/>
          </a:xfrm>
          <a:prstGeom prst="rect">
            <a:avLst/>
          </a:prstGeom>
          <a:noFill/>
          <a:ln w="9525">
            <a:noFill/>
            <a:miter lim="800000"/>
            <a:headEnd/>
            <a:tailEnd/>
          </a:ln>
        </p:spPr>
      </p:pic>
      <p:pic>
        <p:nvPicPr>
          <p:cNvPr id="60419" name="Picture 3"/>
          <p:cNvPicPr>
            <a:picLocks noChangeAspect="1" noChangeArrowheads="1"/>
          </p:cNvPicPr>
          <p:nvPr/>
        </p:nvPicPr>
        <p:blipFill>
          <a:blip r:embed="rId7"/>
          <a:srcRect/>
          <a:stretch>
            <a:fillRect/>
          </a:stretch>
        </p:blipFill>
        <p:spPr bwMode="auto">
          <a:xfrm>
            <a:off x="5298027" y="2777389"/>
            <a:ext cx="2381157" cy="3199224"/>
          </a:xfrm>
          <a:prstGeom prst="rect">
            <a:avLst/>
          </a:prstGeom>
          <a:noFill/>
          <a:ln w="9525">
            <a:noFill/>
            <a:miter lim="800000"/>
            <a:headEnd/>
            <a:tailEnd/>
          </a:ln>
        </p:spPr>
      </p:pic>
      <p:sp>
        <p:nvSpPr>
          <p:cNvPr id="60421"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0420" name="Object 4"/>
          <p:cNvGraphicFramePr>
            <a:graphicFrameLocks noChangeAspect="1"/>
          </p:cNvGraphicFramePr>
          <p:nvPr/>
        </p:nvGraphicFramePr>
        <p:xfrm>
          <a:off x="9401454" y="461640"/>
          <a:ext cx="692458" cy="443606"/>
        </p:xfrm>
        <a:graphic>
          <a:graphicData uri="http://schemas.openxmlformats.org/presentationml/2006/ole">
            <mc:AlternateContent xmlns:mc="http://schemas.openxmlformats.org/markup-compatibility/2006">
              <mc:Choice xmlns:v="urn:schemas-microsoft-com:vml" Requires="v">
                <p:oleObj spid="_x0000_s114696" name="Equation" r:id="rId8" imgW="609336" imgH="393529" progId="Equation.DSMT4">
                  <p:embed/>
                </p:oleObj>
              </mc:Choice>
              <mc:Fallback>
                <p:oleObj name="Equation" r:id="rId8" imgW="609336" imgH="393529" progId="Equation.DSMT4">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01454" y="461640"/>
                        <a:ext cx="692458" cy="4436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Прямоугольник 15"/>
          <p:cNvSpPr/>
          <p:nvPr/>
        </p:nvSpPr>
        <p:spPr>
          <a:xfrm>
            <a:off x="7513468" y="2267751"/>
            <a:ext cx="4455213" cy="2031325"/>
          </a:xfrm>
          <a:prstGeom prst="rect">
            <a:avLst/>
          </a:prstGeom>
        </p:spPr>
        <p:txBody>
          <a:bodyPr wrap="square">
            <a:spAutoFit/>
          </a:bodyPr>
          <a:lstStyle/>
          <a:p>
            <a:r>
              <a:rPr lang="en-US" sz="1400" dirty="0">
                <a:latin typeface="+mj-lt"/>
              </a:rPr>
              <a:t>To find the time dependence of </a:t>
            </a:r>
            <a:r>
              <a:rPr lang="et-EE" sz="1400" dirty="0">
                <a:latin typeface="+mj-lt"/>
              </a:rPr>
              <a:t>EMF</a:t>
            </a:r>
            <a:r>
              <a:rPr lang="en-US" sz="1400" dirty="0">
                <a:latin typeface="+mj-lt"/>
              </a:rPr>
              <a:t>, we assume the </a:t>
            </a:r>
            <a:r>
              <a:rPr lang="et-EE" sz="1400" dirty="0">
                <a:latin typeface="+mj-lt"/>
              </a:rPr>
              <a:t>loop </a:t>
            </a:r>
            <a:r>
              <a:rPr lang="en-US" sz="1400" dirty="0">
                <a:latin typeface="+mj-lt"/>
              </a:rPr>
              <a:t>rotates at a constant angular velocity </a:t>
            </a:r>
            <a:r>
              <a:rPr lang="en-GB" sz="1400" dirty="0">
                <a:latin typeface="+mn-lt"/>
              </a:rPr>
              <a:t>ω</a:t>
            </a:r>
            <a:r>
              <a:rPr lang="en-US" sz="1400" dirty="0">
                <a:latin typeface="+mj-lt"/>
              </a:rPr>
              <a:t>. The angle </a:t>
            </a:r>
            <a:r>
              <a:rPr lang="et-EE" sz="1400" dirty="0"/>
              <a:t>α </a:t>
            </a:r>
            <a:r>
              <a:rPr lang="en-US" sz="1400" dirty="0">
                <a:latin typeface="+mj-lt"/>
              </a:rPr>
              <a:t>is related to angular velocity by </a:t>
            </a:r>
            <a:r>
              <a:rPr lang="et-EE" sz="1400" dirty="0">
                <a:latin typeface="+mn-lt"/>
              </a:rPr>
              <a:t>α = ω</a:t>
            </a:r>
            <a:r>
              <a:rPr lang="et-EE" sz="1400" i="1" dirty="0">
                <a:latin typeface="+mn-lt"/>
              </a:rPr>
              <a:t>t</a:t>
            </a:r>
            <a:r>
              <a:rPr lang="et-EE" sz="1400" dirty="0">
                <a:latin typeface="+mj-lt"/>
              </a:rPr>
              <a:t>.</a:t>
            </a:r>
          </a:p>
          <a:p>
            <a:endParaRPr lang="et-EE" sz="1400" dirty="0">
              <a:latin typeface="+mj-lt"/>
            </a:endParaRPr>
          </a:p>
          <a:p>
            <a:r>
              <a:rPr lang="et-EE" sz="1400" dirty="0">
                <a:latin typeface="+mj-lt"/>
              </a:rPr>
              <a:t>The magnetic flux at any position can be found as</a:t>
            </a:r>
          </a:p>
          <a:p>
            <a:endParaRPr lang="et-EE" sz="1400" dirty="0">
              <a:latin typeface="+mj-lt"/>
            </a:endParaRPr>
          </a:p>
          <a:p>
            <a:endParaRPr lang="et-EE" sz="1400" dirty="0">
              <a:latin typeface="+mj-lt"/>
            </a:endParaRPr>
          </a:p>
          <a:p>
            <a:r>
              <a:rPr lang="en-US" sz="1400" dirty="0">
                <a:latin typeface="+mj-lt"/>
              </a:rPr>
              <a:t> The total </a:t>
            </a:r>
            <a:r>
              <a:rPr lang="et-EE" sz="1400" dirty="0">
                <a:latin typeface="+mj-lt"/>
              </a:rPr>
              <a:t>EMF</a:t>
            </a:r>
            <a:r>
              <a:rPr lang="en-US" sz="1400" dirty="0">
                <a:latin typeface="+mj-lt"/>
              </a:rPr>
              <a:t> around the loop is then</a:t>
            </a:r>
            <a:r>
              <a:rPr lang="et-EE" sz="1400" dirty="0">
                <a:latin typeface="+mj-lt"/>
              </a:rPr>
              <a:t> </a:t>
            </a:r>
            <a:endParaRPr lang="en-US" sz="1400" dirty="0">
              <a:latin typeface="+mj-lt"/>
            </a:endParaRPr>
          </a:p>
          <a:p>
            <a:r>
              <a:rPr lang="et-EE" sz="1400" dirty="0">
                <a:latin typeface="+mj-lt"/>
              </a:rPr>
              <a:t>		</a:t>
            </a:r>
            <a:endParaRPr lang="en-US" sz="1400" dirty="0">
              <a:latin typeface="+mj-lt"/>
            </a:endParaRPr>
          </a:p>
        </p:txBody>
      </p:sp>
      <p:graphicFrame>
        <p:nvGraphicFramePr>
          <p:cNvPr id="114691" name="Object 3"/>
          <p:cNvGraphicFramePr>
            <a:graphicFrameLocks noChangeAspect="1"/>
          </p:cNvGraphicFramePr>
          <p:nvPr/>
        </p:nvGraphicFramePr>
        <p:xfrm>
          <a:off x="8700211" y="3497801"/>
          <a:ext cx="1941990" cy="266330"/>
        </p:xfrm>
        <a:graphic>
          <a:graphicData uri="http://schemas.openxmlformats.org/presentationml/2006/ole">
            <mc:AlternateContent xmlns:mc="http://schemas.openxmlformats.org/markup-compatibility/2006">
              <mc:Choice xmlns:v="urn:schemas-microsoft-com:vml" Requires="v">
                <p:oleObj spid="_x0000_s114697" name="Equation" r:id="rId10" imgW="1663700" imgH="228600" progId="Equation.DSMT4">
                  <p:embed/>
                </p:oleObj>
              </mc:Choice>
              <mc:Fallback>
                <p:oleObj name="Equation" r:id="rId10" imgW="1663700" imgH="228600" progId="Equation.DSMT4">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00211" y="3497801"/>
                        <a:ext cx="1941990" cy="2663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693"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4692" name="Object 4"/>
          <p:cNvGraphicFramePr>
            <a:graphicFrameLocks noChangeAspect="1"/>
          </p:cNvGraphicFramePr>
          <p:nvPr/>
        </p:nvGraphicFramePr>
        <p:xfrm>
          <a:off x="8229600" y="4092606"/>
          <a:ext cx="2875284" cy="435006"/>
        </p:xfrm>
        <a:graphic>
          <a:graphicData uri="http://schemas.openxmlformats.org/presentationml/2006/ole">
            <mc:AlternateContent xmlns:mc="http://schemas.openxmlformats.org/markup-compatibility/2006">
              <mc:Choice xmlns:v="urn:schemas-microsoft-com:vml" Requires="v">
                <p:oleObj spid="_x0000_s114698" name="Equation" r:id="rId12" imgW="2578100" imgH="393700" progId="Equation.DSMT4">
                  <p:embed/>
                </p:oleObj>
              </mc:Choice>
              <mc:Fallback>
                <p:oleObj name="Equation" r:id="rId12" imgW="2578100" imgH="393700" progId="Equation.DSMT4">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29600" y="4092606"/>
                        <a:ext cx="2875284" cy="4350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 name="Picture 4"/>
          <p:cNvPicPr>
            <a:picLocks noChangeAspect="1" noChangeArrowheads="1"/>
          </p:cNvPicPr>
          <p:nvPr/>
        </p:nvPicPr>
        <p:blipFill>
          <a:blip r:embed="rId14"/>
          <a:srcRect/>
          <a:stretch>
            <a:fillRect/>
          </a:stretch>
        </p:blipFill>
        <p:spPr bwMode="auto">
          <a:xfrm>
            <a:off x="7747720" y="4563122"/>
            <a:ext cx="3908660" cy="200246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TTY EMERA Logo pikk.png"/>
          <p:cNvPicPr>
            <a:picLocks noChangeAspect="1"/>
          </p:cNvPicPr>
          <p:nvPr/>
        </p:nvPicPr>
        <p:blipFill>
          <a:blip r:embed="rId3"/>
          <a:stretch>
            <a:fillRect/>
          </a:stretch>
        </p:blipFill>
        <p:spPr>
          <a:xfrm>
            <a:off x="-1" y="5580404"/>
            <a:ext cx="4149503" cy="1277596"/>
          </a:xfrm>
          <a:prstGeom prst="rect">
            <a:avLst/>
          </a:prstGeom>
        </p:spPr>
      </p:pic>
      <p:sp>
        <p:nvSpPr>
          <p:cNvPr id="2057"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77"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79"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82" name="Rectangle 1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324" name="Picture 4" descr="8"/>
          <p:cNvPicPr>
            <a:picLocks noChangeAspect="1" noChangeArrowheads="1"/>
          </p:cNvPicPr>
          <p:nvPr/>
        </p:nvPicPr>
        <p:blipFill>
          <a:blip r:embed="rId4"/>
          <a:srcRect/>
          <a:stretch>
            <a:fillRect/>
          </a:stretch>
        </p:blipFill>
        <p:spPr bwMode="auto">
          <a:xfrm>
            <a:off x="417249" y="1180730"/>
            <a:ext cx="2139444" cy="2659023"/>
          </a:xfrm>
          <a:prstGeom prst="rect">
            <a:avLst/>
          </a:prstGeom>
          <a:noFill/>
          <a:ln w="9525">
            <a:noFill/>
            <a:miter lim="800000"/>
            <a:headEnd/>
            <a:tailEnd/>
          </a:ln>
        </p:spPr>
      </p:pic>
      <p:pic>
        <p:nvPicPr>
          <p:cNvPr id="56325" name="Picture 5"/>
          <p:cNvPicPr>
            <a:picLocks noChangeAspect="1" noChangeArrowheads="1"/>
          </p:cNvPicPr>
          <p:nvPr/>
        </p:nvPicPr>
        <p:blipFill>
          <a:blip r:embed="rId5"/>
          <a:srcRect/>
          <a:stretch>
            <a:fillRect/>
          </a:stretch>
        </p:blipFill>
        <p:spPr bwMode="auto">
          <a:xfrm>
            <a:off x="2826814" y="1162974"/>
            <a:ext cx="2144681" cy="2837579"/>
          </a:xfrm>
          <a:prstGeom prst="rect">
            <a:avLst/>
          </a:prstGeom>
          <a:noFill/>
          <a:ln w="9525">
            <a:noFill/>
            <a:miter lim="800000"/>
            <a:headEnd/>
            <a:tailEnd/>
          </a:ln>
        </p:spPr>
      </p:pic>
      <p:sp>
        <p:nvSpPr>
          <p:cNvPr id="5837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5"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8379" name="Picture 32" descr="scan0114"/>
          <p:cNvPicPr>
            <a:picLocks noChangeAspect="1" noChangeArrowheads="1"/>
          </p:cNvPicPr>
          <p:nvPr/>
        </p:nvPicPr>
        <p:blipFill>
          <a:blip r:embed="rId6"/>
          <a:srcRect b="34100"/>
          <a:stretch>
            <a:fillRect/>
          </a:stretch>
        </p:blipFill>
        <p:spPr bwMode="auto">
          <a:xfrm>
            <a:off x="5859260" y="2015229"/>
            <a:ext cx="1582075" cy="1703773"/>
          </a:xfrm>
          <a:prstGeom prst="rect">
            <a:avLst/>
          </a:prstGeom>
          <a:noFill/>
        </p:spPr>
      </p:pic>
      <p:pic>
        <p:nvPicPr>
          <p:cNvPr id="58378" name="Picture 33" descr="scan0114"/>
          <p:cNvPicPr>
            <a:picLocks noChangeAspect="1" noChangeArrowheads="1"/>
          </p:cNvPicPr>
          <p:nvPr/>
        </p:nvPicPr>
        <p:blipFill>
          <a:blip r:embed="rId6"/>
          <a:srcRect t="60397"/>
          <a:stretch>
            <a:fillRect/>
          </a:stretch>
        </p:blipFill>
        <p:spPr bwMode="auto">
          <a:xfrm>
            <a:off x="5699462" y="887769"/>
            <a:ext cx="1582075" cy="1034434"/>
          </a:xfrm>
          <a:prstGeom prst="rect">
            <a:avLst/>
          </a:prstGeom>
          <a:noFill/>
        </p:spPr>
      </p:pic>
      <p:pic>
        <p:nvPicPr>
          <p:cNvPr id="58377" name="Picture 34" descr="scan0115"/>
          <p:cNvPicPr>
            <a:picLocks noChangeAspect="1" noChangeArrowheads="1"/>
          </p:cNvPicPr>
          <p:nvPr/>
        </p:nvPicPr>
        <p:blipFill>
          <a:blip r:embed="rId7"/>
          <a:srcRect/>
          <a:stretch>
            <a:fillRect/>
          </a:stretch>
        </p:blipFill>
        <p:spPr bwMode="auto">
          <a:xfrm>
            <a:off x="7377344" y="941035"/>
            <a:ext cx="1551650" cy="2297050"/>
          </a:xfrm>
          <a:prstGeom prst="rect">
            <a:avLst/>
          </a:prstGeom>
          <a:noFill/>
        </p:spPr>
      </p:pic>
      <p:pic>
        <p:nvPicPr>
          <p:cNvPr id="58376" name="Picture 31" descr="scan0116"/>
          <p:cNvPicPr>
            <a:picLocks noChangeAspect="1" noChangeArrowheads="1"/>
          </p:cNvPicPr>
          <p:nvPr/>
        </p:nvPicPr>
        <p:blipFill>
          <a:blip r:embed="rId8"/>
          <a:srcRect t="9630" r="-3947" b="5185"/>
          <a:stretch>
            <a:fillRect/>
          </a:stretch>
        </p:blipFill>
        <p:spPr bwMode="auto">
          <a:xfrm>
            <a:off x="9374819" y="585925"/>
            <a:ext cx="1597287" cy="2327475"/>
          </a:xfrm>
          <a:prstGeom prst="rect">
            <a:avLst/>
          </a:prstGeom>
          <a:noFill/>
        </p:spPr>
      </p:pic>
      <p:pic>
        <p:nvPicPr>
          <p:cNvPr id="58380" name="Picture 12" descr="8"/>
          <p:cNvPicPr>
            <a:picLocks noChangeAspect="1" noChangeArrowheads="1"/>
          </p:cNvPicPr>
          <p:nvPr/>
        </p:nvPicPr>
        <p:blipFill>
          <a:blip r:embed="rId9"/>
          <a:srcRect/>
          <a:stretch>
            <a:fillRect/>
          </a:stretch>
        </p:blipFill>
        <p:spPr bwMode="auto">
          <a:xfrm>
            <a:off x="8531440" y="3805658"/>
            <a:ext cx="2920753" cy="2601296"/>
          </a:xfrm>
          <a:prstGeom prst="rect">
            <a:avLst/>
          </a:prstGeom>
          <a:noFill/>
        </p:spPr>
      </p:pic>
      <p:sp>
        <p:nvSpPr>
          <p:cNvPr id="58384" name="Rectangle 16"/>
          <p:cNvSpPr>
            <a:spLocks noChangeArrowheads="1"/>
          </p:cNvSpPr>
          <p:nvPr/>
        </p:nvSpPr>
        <p:spPr bwMode="auto">
          <a:xfrm>
            <a:off x="0" y="36766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2" name="Text Placeholder 3"/>
          <p:cNvSpPr txBox="1">
            <a:spLocks/>
          </p:cNvSpPr>
          <p:nvPr/>
        </p:nvSpPr>
        <p:spPr>
          <a:xfrm>
            <a:off x="9117366" y="3082030"/>
            <a:ext cx="2716567" cy="3531833"/>
          </a:xfrm>
          <a:prstGeom prst="rect">
            <a:avLst/>
          </a:prstGeom>
        </p:spPr>
        <p:txBody>
          <a:bodyPr lIns="0" tIns="0" rIns="0" bIns="0"/>
          <a:lstStyle/>
          <a:p>
            <a:endParaRPr lang="en-US" sz="12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r>
              <a:rPr lang="en-US" sz="1200" dirty="0">
                <a:latin typeface="Times New Roman" pitchFamily="18" charset="0"/>
                <a:cs typeface="Times New Roman" pitchFamily="18" charset="0"/>
              </a:rPr>
              <a:t>	</a:t>
            </a:r>
          </a:p>
          <a:p>
            <a:endParaRPr lang="en-US" sz="12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p:txBody>
      </p:sp>
      <p:sp>
        <p:nvSpPr>
          <p:cNvPr id="26" name="Text Placeholder 1"/>
          <p:cNvSpPr>
            <a:spLocks noGrp="1"/>
          </p:cNvSpPr>
          <p:nvPr>
            <p:ph type="body" sz="quarter" idx="13"/>
          </p:nvPr>
        </p:nvSpPr>
        <p:spPr>
          <a:xfrm>
            <a:off x="189531" y="292217"/>
            <a:ext cx="10494517" cy="316194"/>
          </a:xfrm>
        </p:spPr>
        <p:txBody>
          <a:bodyPr/>
          <a:lstStyle/>
          <a:p>
            <a:r>
              <a:rPr lang="en-US" altLang="en-US" dirty="0"/>
              <a:t>Complex numbers in electrical circuits</a:t>
            </a:r>
          </a:p>
          <a:p>
            <a:r>
              <a:rPr lang="et-EE" dirty="0"/>
              <a:t>Generation of sinusoidal EMF </a:t>
            </a:r>
            <a:endParaRPr lang="en-US" altLang="en-US" dirty="0"/>
          </a:p>
        </p:txBody>
      </p:sp>
      <p:pic>
        <p:nvPicPr>
          <p:cNvPr id="28" name="Рисунок 27" descr="Generator.png"/>
          <p:cNvPicPr>
            <a:picLocks noChangeAspect="1"/>
          </p:cNvPicPr>
          <p:nvPr/>
        </p:nvPicPr>
        <p:blipFill>
          <a:blip r:embed="rId10"/>
          <a:stretch>
            <a:fillRect/>
          </a:stretch>
        </p:blipFill>
        <p:spPr>
          <a:xfrm>
            <a:off x="4846828" y="3752850"/>
            <a:ext cx="3367875" cy="27908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TTY EMERA Logo pikk.png"/>
          <p:cNvPicPr>
            <a:picLocks noChangeAspect="1"/>
          </p:cNvPicPr>
          <p:nvPr/>
        </p:nvPicPr>
        <p:blipFill>
          <a:blip r:embed="rId4"/>
          <a:stretch>
            <a:fillRect/>
          </a:stretch>
        </p:blipFill>
        <p:spPr>
          <a:xfrm>
            <a:off x="-1" y="5580404"/>
            <a:ext cx="4149503" cy="1277596"/>
          </a:xfrm>
          <a:prstGeom prst="rect">
            <a:avLst/>
          </a:prstGeom>
        </p:spPr>
      </p:pic>
      <p:sp>
        <p:nvSpPr>
          <p:cNvPr id="9" name="Text Placeholder 1"/>
          <p:cNvSpPr>
            <a:spLocks noGrp="1"/>
          </p:cNvSpPr>
          <p:nvPr>
            <p:ph type="body" sz="quarter" idx="13"/>
          </p:nvPr>
        </p:nvSpPr>
        <p:spPr>
          <a:xfrm>
            <a:off x="171775" y="132418"/>
            <a:ext cx="10494517" cy="316194"/>
          </a:xfrm>
        </p:spPr>
        <p:txBody>
          <a:bodyPr/>
          <a:lstStyle/>
          <a:p>
            <a:r>
              <a:rPr lang="en-US" altLang="en-US" dirty="0"/>
              <a:t>Complex numbers in electrical circuits</a:t>
            </a:r>
          </a:p>
          <a:p>
            <a:r>
              <a:rPr lang="en-GB" dirty="0"/>
              <a:t>Introduction into a</a:t>
            </a:r>
            <a:r>
              <a:rPr lang="et-EE" dirty="0"/>
              <a:t>C</a:t>
            </a:r>
            <a:endParaRPr lang="en-US" altLang="en-US" dirty="0">
              <a:solidFill>
                <a:srgbClr val="332B60"/>
              </a:solidFill>
            </a:endParaRPr>
          </a:p>
        </p:txBody>
      </p:sp>
      <p:sp>
        <p:nvSpPr>
          <p:cNvPr id="2057"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Text Placeholder 3"/>
          <p:cNvSpPr>
            <a:spLocks noGrp="1"/>
          </p:cNvSpPr>
          <p:nvPr>
            <p:ph type="body" sz="quarter" idx="16"/>
          </p:nvPr>
        </p:nvSpPr>
        <p:spPr>
          <a:xfrm>
            <a:off x="171129" y="917203"/>
            <a:ext cx="3033064" cy="4625514"/>
          </a:xfrm>
        </p:spPr>
        <p:txBody>
          <a:bodyPr/>
          <a:lstStyle/>
          <a:p>
            <a:pPr marL="0" indent="0" algn="just"/>
            <a:r>
              <a:rPr lang="en-US" sz="1400" dirty="0">
                <a:latin typeface="Times New Roman"/>
              </a:rPr>
              <a:t>The alternating voltage is usually a sine wave with the maximum value or amplitude </a:t>
            </a:r>
            <a:r>
              <a:rPr lang="en-US" sz="1400" i="1" dirty="0">
                <a:latin typeface="Times New Roman"/>
              </a:rPr>
              <a:t>U</a:t>
            </a:r>
            <a:r>
              <a:rPr lang="en-US" sz="1400" i="1" baseline="-25000" dirty="0">
                <a:latin typeface="Times New Roman"/>
              </a:rPr>
              <a:t>m</a:t>
            </a:r>
            <a:r>
              <a:rPr lang="en-US" sz="1400" dirty="0">
                <a:latin typeface="Times New Roman"/>
              </a:rPr>
              <a:t> that can mathematically be described as follows</a:t>
            </a:r>
          </a:p>
          <a:p>
            <a:pPr marL="0" algn="ctr"/>
            <a:r>
              <a:rPr lang="et-EE" sz="1400" i="1" dirty="0"/>
              <a:t>u </a:t>
            </a:r>
            <a:r>
              <a:rPr lang="et-EE" sz="1400" dirty="0"/>
              <a:t>= </a:t>
            </a:r>
            <a:r>
              <a:rPr lang="et-EE" sz="1400" i="1" dirty="0"/>
              <a:t>U</a:t>
            </a:r>
            <a:r>
              <a:rPr lang="et-EE" sz="1400" i="1" baseline="-25000" dirty="0"/>
              <a:t>m </a:t>
            </a:r>
            <a:r>
              <a:rPr lang="et-EE" sz="1400" dirty="0"/>
              <a:t>sin ω</a:t>
            </a:r>
            <a:r>
              <a:rPr lang="et-EE" sz="1400" i="1" dirty="0"/>
              <a:t>t</a:t>
            </a:r>
            <a:r>
              <a:rPr lang="et-EE" sz="1400" dirty="0"/>
              <a:t> = </a:t>
            </a:r>
            <a:r>
              <a:rPr lang="et-EE" sz="1400" i="1" dirty="0"/>
              <a:t>U</a:t>
            </a:r>
            <a:r>
              <a:rPr lang="et-EE" sz="1400" i="1" baseline="-25000" dirty="0"/>
              <a:t>m </a:t>
            </a:r>
            <a:r>
              <a:rPr lang="et-EE" sz="1400" dirty="0"/>
              <a:t>sin 2π</a:t>
            </a:r>
            <a:r>
              <a:rPr lang="et-EE" sz="1400" i="1" dirty="0"/>
              <a:t>ft</a:t>
            </a:r>
            <a:endParaRPr lang="en-US" sz="1400" dirty="0"/>
          </a:p>
          <a:p>
            <a:pPr marL="0" indent="0"/>
            <a:r>
              <a:rPr lang="en-GB" sz="1400" dirty="0"/>
              <a:t>where </a:t>
            </a:r>
            <a:r>
              <a:rPr lang="en-GB" sz="1400" i="1" dirty="0"/>
              <a:t>u</a:t>
            </a:r>
            <a:r>
              <a:rPr lang="en-GB" sz="1400" dirty="0"/>
              <a:t> is the instantaneous value of the voltage (V) at the time instant </a:t>
            </a:r>
            <a:r>
              <a:rPr lang="en-GB" sz="1400" i="1" dirty="0"/>
              <a:t>t </a:t>
            </a:r>
            <a:r>
              <a:rPr lang="en-GB" sz="1400" dirty="0"/>
              <a:t>(s),  </a:t>
            </a:r>
            <a:r>
              <a:rPr lang="en-GB" sz="1400" i="1" dirty="0"/>
              <a:t>f</a:t>
            </a:r>
            <a:r>
              <a:rPr lang="en-GB" sz="1400" dirty="0"/>
              <a:t> is the frequency of sine wave (Hz),</a:t>
            </a:r>
            <a:r>
              <a:rPr lang="et-EE" sz="1400" dirty="0"/>
              <a:t> </a:t>
            </a:r>
            <a:r>
              <a:rPr lang="en-GB" sz="1400" dirty="0"/>
              <a:t>ω = 2π</a:t>
            </a:r>
            <a:r>
              <a:rPr lang="en-GB" sz="1400" i="1" dirty="0"/>
              <a:t>f</a:t>
            </a:r>
            <a:r>
              <a:rPr lang="en-GB" sz="1400" dirty="0"/>
              <a:t> is the angular frequency (</a:t>
            </a:r>
            <a:r>
              <a:rPr lang="en-GB" sz="1400" dirty="0" err="1"/>
              <a:t>rad</a:t>
            </a:r>
            <a:r>
              <a:rPr lang="en-GB" sz="1400" dirty="0"/>
              <a:t>/s). The frequency </a:t>
            </a:r>
            <a:r>
              <a:rPr lang="en-GB" sz="1400" i="1" dirty="0"/>
              <a:t>f</a:t>
            </a:r>
            <a:r>
              <a:rPr lang="en-GB" sz="1400" dirty="0"/>
              <a:t>  can be found via the period </a:t>
            </a:r>
            <a:r>
              <a:rPr lang="en-GB" sz="1400" i="1" dirty="0"/>
              <a:t>T</a:t>
            </a:r>
            <a:r>
              <a:rPr lang="en-GB" sz="1400" dirty="0"/>
              <a:t> (s) of the sine wave in the next way</a:t>
            </a:r>
          </a:p>
          <a:p>
            <a:pPr marL="0" algn="ctr"/>
            <a:endParaRPr lang="en-GB" sz="1200" dirty="0"/>
          </a:p>
          <a:p>
            <a:pPr marL="0" algn="ctr"/>
            <a:endParaRPr lang="en-GB" sz="1200" dirty="0"/>
          </a:p>
          <a:p>
            <a:pPr marL="0" indent="0"/>
            <a:r>
              <a:rPr lang="et-EE" sz="1400" dirty="0"/>
              <a:t>That means</a:t>
            </a:r>
            <a:br>
              <a:rPr lang="et-EE" sz="1400" dirty="0"/>
            </a:br>
            <a:br>
              <a:rPr lang="et-EE" sz="1400" dirty="0"/>
            </a:br>
            <a:br>
              <a:rPr lang="et-EE" sz="1400" dirty="0"/>
            </a:br>
            <a:r>
              <a:rPr lang="en-GB" sz="1400" dirty="0"/>
              <a:t>Such a sine voltage being applied to a resistor </a:t>
            </a:r>
            <a:r>
              <a:rPr lang="en-GB" sz="1400" i="1" dirty="0"/>
              <a:t>R</a:t>
            </a:r>
            <a:r>
              <a:rPr lang="en-GB" sz="1400" dirty="0"/>
              <a:t> causes an alternating current </a:t>
            </a:r>
            <a:r>
              <a:rPr lang="en-GB" sz="1400" i="1" dirty="0" err="1"/>
              <a:t>i</a:t>
            </a:r>
            <a:endParaRPr lang="en-GB" sz="1400" i="1" dirty="0"/>
          </a:p>
          <a:p>
            <a:pPr algn="ctr"/>
            <a:r>
              <a:rPr lang="en-GB" sz="1400" i="1" dirty="0" err="1"/>
              <a:t>i</a:t>
            </a:r>
            <a:r>
              <a:rPr lang="en-GB" sz="1400" i="1" dirty="0"/>
              <a:t> </a:t>
            </a:r>
            <a:r>
              <a:rPr lang="en-GB" sz="1400" dirty="0"/>
              <a:t>= </a:t>
            </a:r>
            <a:r>
              <a:rPr lang="en-GB" sz="1400" i="1" dirty="0"/>
              <a:t>I</a:t>
            </a:r>
            <a:r>
              <a:rPr lang="en-GB" sz="1400" i="1" baseline="-25000" dirty="0"/>
              <a:t>m </a:t>
            </a:r>
            <a:r>
              <a:rPr lang="en-GB" sz="1400" dirty="0"/>
              <a:t>sin </a:t>
            </a:r>
            <a:r>
              <a:rPr lang="en-GB" sz="1400" dirty="0" err="1"/>
              <a:t>ω</a:t>
            </a:r>
            <a:r>
              <a:rPr lang="en-GB" sz="1400" i="1" dirty="0" err="1"/>
              <a:t>t</a:t>
            </a:r>
            <a:r>
              <a:rPr lang="et-EE" sz="1400" i="1" dirty="0"/>
              <a:t> </a:t>
            </a:r>
            <a:r>
              <a:rPr lang="en-GB" sz="1400" dirty="0"/>
              <a:t>= </a:t>
            </a:r>
            <a:r>
              <a:rPr lang="en-GB" sz="1400" i="1" dirty="0"/>
              <a:t>I</a:t>
            </a:r>
            <a:r>
              <a:rPr lang="en-GB" sz="1400" i="1" baseline="-25000" dirty="0"/>
              <a:t>m </a:t>
            </a:r>
            <a:r>
              <a:rPr lang="en-GB" sz="1400" dirty="0"/>
              <a:t>sin 2π</a:t>
            </a:r>
            <a:r>
              <a:rPr lang="en-GB" sz="1400" i="1" dirty="0"/>
              <a:t>ft</a:t>
            </a:r>
            <a:endParaRPr lang="en-US" sz="1400" dirty="0"/>
          </a:p>
          <a:p>
            <a:pPr marL="0" indent="0"/>
            <a:r>
              <a:rPr lang="en-GB" sz="1400" dirty="0"/>
              <a:t>where </a:t>
            </a:r>
            <a:r>
              <a:rPr lang="en-GB" sz="1400" i="1" dirty="0" err="1"/>
              <a:t>i</a:t>
            </a:r>
            <a:r>
              <a:rPr lang="en-GB" sz="1400" dirty="0"/>
              <a:t> is the instantaneous current value (A) at the time instant </a:t>
            </a:r>
            <a:r>
              <a:rPr lang="en-GB" sz="1400" i="1" dirty="0"/>
              <a:t>t </a:t>
            </a:r>
            <a:r>
              <a:rPr lang="en-GB" sz="1400" dirty="0"/>
              <a:t>(s), </a:t>
            </a:r>
            <a:r>
              <a:rPr lang="en-GB" sz="1400" i="1" dirty="0"/>
              <a:t>I</a:t>
            </a:r>
            <a:r>
              <a:rPr lang="en-GB" sz="1400" i="1" baseline="-25000" dirty="0"/>
              <a:t>m</a:t>
            </a:r>
            <a:r>
              <a:rPr lang="en-GB" sz="1400" dirty="0"/>
              <a:t> is the amplitude of the current.</a:t>
            </a:r>
            <a:endParaRPr lang="en-US" sz="1400" dirty="0"/>
          </a:p>
          <a:p>
            <a:pPr marL="0" indent="0" algn="ctr"/>
            <a:endParaRPr lang="en-US" sz="1400" dirty="0">
              <a:solidFill>
                <a:schemeClr val="tx1"/>
              </a:solidFill>
              <a:latin typeface="Times New Roman" pitchFamily="18" charset="0"/>
              <a:cs typeface="Times New Roman" pitchFamily="18" charset="0"/>
            </a:endParaRPr>
          </a:p>
          <a:p>
            <a:endParaRPr lang="et-EE" sz="1200" dirty="0">
              <a:solidFill>
                <a:schemeClr val="tx1"/>
              </a:solidFill>
              <a:latin typeface="Times New Roman" pitchFamily="18" charset="0"/>
              <a:cs typeface="Times New Roman" pitchFamily="18" charset="0"/>
            </a:endParaRPr>
          </a:p>
          <a:p>
            <a:endParaRPr lang="et-EE" sz="1200" dirty="0">
              <a:solidFill>
                <a:schemeClr val="tx1"/>
              </a:solidFill>
              <a:latin typeface="Times New Roman" pitchFamily="18" charset="0"/>
              <a:cs typeface="Times New Roman" pitchFamily="18" charset="0"/>
            </a:endParaRPr>
          </a:p>
          <a:p>
            <a:endParaRPr lang="en-US" sz="1200" dirty="0">
              <a:solidFill>
                <a:schemeClr val="tx1"/>
              </a:solidFill>
              <a:latin typeface="Times New Roman" pitchFamily="18" charset="0"/>
              <a:cs typeface="Times New Roman" pitchFamily="18" charset="0"/>
            </a:endParaRPr>
          </a:p>
          <a:p>
            <a:pPr>
              <a:lnSpc>
                <a:spcPct val="100000"/>
              </a:lnSpc>
              <a:buNone/>
            </a:pPr>
            <a:endParaRPr lang="en-US" altLang="en-US" sz="1200" dirty="0">
              <a:solidFill>
                <a:schemeClr val="tx1"/>
              </a:solidFill>
              <a:latin typeface="Times New Roman" pitchFamily="18" charset="0"/>
              <a:cs typeface="Times New Roman" pitchFamily="18" charset="0"/>
            </a:endParaRPr>
          </a:p>
        </p:txBody>
      </p:sp>
      <p:sp>
        <p:nvSpPr>
          <p:cNvPr id="10" name="Text Placeholder 3"/>
          <p:cNvSpPr txBox="1">
            <a:spLocks/>
          </p:cNvSpPr>
          <p:nvPr/>
        </p:nvSpPr>
        <p:spPr>
          <a:xfrm>
            <a:off x="7492753" y="889068"/>
            <a:ext cx="4509856" cy="5511732"/>
          </a:xfrm>
          <a:prstGeom prst="rect">
            <a:avLst/>
          </a:prstGeom>
        </p:spPr>
        <p:txBody>
          <a:bodyPr lIns="0" tIns="0" rIns="0" bIns="0"/>
          <a:lstStyle/>
          <a:p>
            <a:pPr algn="just"/>
            <a:r>
              <a:rPr lang="en-GB" sz="1400" dirty="0">
                <a:latin typeface="+mn-lt"/>
              </a:rPr>
              <a:t>At each instant of time, there is relationship between instantaneous values of the voltage and current according to Ohm’s law</a:t>
            </a:r>
          </a:p>
          <a:p>
            <a:pPr algn="just"/>
            <a:endParaRPr lang="en-GB" sz="1400" dirty="0">
              <a:latin typeface="+mn-lt"/>
            </a:endParaRPr>
          </a:p>
          <a:p>
            <a:pPr algn="just"/>
            <a:endParaRPr lang="en-GB" sz="1400" dirty="0">
              <a:latin typeface="+mn-lt"/>
            </a:endParaRPr>
          </a:p>
          <a:p>
            <a:r>
              <a:rPr lang="en-GB" sz="1400" dirty="0">
                <a:latin typeface="+mn-lt"/>
              </a:rPr>
              <a:t>Since maximum values are also instant ones, there is valid</a:t>
            </a:r>
          </a:p>
          <a:p>
            <a:endParaRPr lang="en-US" sz="1400" dirty="0">
              <a:latin typeface="+mn-lt"/>
            </a:endParaRPr>
          </a:p>
          <a:p>
            <a:endParaRPr lang="en-US" sz="1400" dirty="0">
              <a:latin typeface="+mn-lt"/>
            </a:endParaRPr>
          </a:p>
          <a:p>
            <a:r>
              <a:rPr lang="en-GB" sz="1400" dirty="0">
                <a:latin typeface="+mn-lt"/>
              </a:rPr>
              <a:t>Let us find the amplitudes of the alternating current and voltage that produce the same power </a:t>
            </a:r>
            <a:r>
              <a:rPr lang="en-GB" sz="1400" i="1" dirty="0">
                <a:latin typeface="+mn-lt"/>
              </a:rPr>
              <a:t>P</a:t>
            </a:r>
            <a:r>
              <a:rPr lang="en-GB" sz="1400" dirty="0">
                <a:latin typeface="+mn-lt"/>
              </a:rPr>
              <a:t> dissipation as happens in the resistance </a:t>
            </a:r>
            <a:r>
              <a:rPr lang="en-GB" sz="1400" i="1" dirty="0">
                <a:latin typeface="+mn-lt"/>
              </a:rPr>
              <a:t>R</a:t>
            </a:r>
            <a:r>
              <a:rPr lang="en-GB" sz="1400" dirty="0">
                <a:latin typeface="+mn-lt"/>
              </a:rPr>
              <a:t> under the direct voltage </a:t>
            </a:r>
            <a:r>
              <a:rPr lang="en-GB" sz="1400" i="1" dirty="0">
                <a:latin typeface="+mn-lt"/>
              </a:rPr>
              <a:t>U</a:t>
            </a:r>
            <a:r>
              <a:rPr lang="en-GB" sz="1400" dirty="0">
                <a:latin typeface="+mn-lt"/>
              </a:rPr>
              <a:t> and current </a:t>
            </a:r>
            <a:r>
              <a:rPr lang="en-GB" sz="1400" i="1" dirty="0">
                <a:latin typeface="+mn-lt"/>
              </a:rPr>
              <a:t>I</a:t>
            </a:r>
            <a:r>
              <a:rPr lang="en-GB" sz="1400" dirty="0">
                <a:latin typeface="+mn-lt"/>
              </a:rPr>
              <a:t>. In electrical engineering theory, it is found that the sinusoidal voltage </a:t>
            </a:r>
            <a:r>
              <a:rPr lang="en-GB" sz="1400" i="1" dirty="0">
                <a:latin typeface="+mn-lt"/>
              </a:rPr>
              <a:t>u</a:t>
            </a:r>
            <a:r>
              <a:rPr lang="en-GB" sz="1400" dirty="0">
                <a:latin typeface="+mn-lt"/>
              </a:rPr>
              <a:t> and current </a:t>
            </a:r>
            <a:r>
              <a:rPr lang="en-GB" sz="1400" i="1" dirty="0" err="1">
                <a:latin typeface="+mn-lt"/>
              </a:rPr>
              <a:t>i</a:t>
            </a:r>
            <a:r>
              <a:rPr lang="en-GB" sz="1400" dirty="0">
                <a:latin typeface="+mn-lt"/>
              </a:rPr>
              <a:t> with amplitudes </a:t>
            </a:r>
          </a:p>
          <a:p>
            <a:endParaRPr lang="en-US" sz="1400" dirty="0">
              <a:latin typeface="+mn-lt"/>
            </a:endParaRPr>
          </a:p>
          <a:p>
            <a:pPr algn="ctr"/>
            <a:r>
              <a:rPr lang="en-GB" sz="1400" dirty="0">
                <a:latin typeface="+mn-lt"/>
              </a:rPr>
              <a:t> and </a:t>
            </a:r>
          </a:p>
          <a:p>
            <a:pPr algn="ctr"/>
            <a:endParaRPr lang="en-US" sz="1400" dirty="0">
              <a:latin typeface="+mn-lt"/>
            </a:endParaRPr>
          </a:p>
          <a:p>
            <a:r>
              <a:rPr lang="en-GB" sz="1400" dirty="0">
                <a:latin typeface="+mn-lt"/>
              </a:rPr>
              <a:t>produce the power </a:t>
            </a:r>
            <a:r>
              <a:rPr lang="en-GB" sz="1400" i="1" dirty="0">
                <a:latin typeface="+mn-lt"/>
              </a:rPr>
              <a:t>P</a:t>
            </a:r>
            <a:r>
              <a:rPr lang="en-GB" sz="1400" dirty="0">
                <a:latin typeface="+mn-lt"/>
              </a:rPr>
              <a:t> in the AC circuit equal to the DC power caused by </a:t>
            </a:r>
            <a:r>
              <a:rPr lang="en-GB" sz="1400" i="1" dirty="0">
                <a:latin typeface="+mn-lt"/>
              </a:rPr>
              <a:t>U</a:t>
            </a:r>
            <a:r>
              <a:rPr lang="en-GB" sz="1400" dirty="0">
                <a:latin typeface="+mn-lt"/>
              </a:rPr>
              <a:t> and </a:t>
            </a:r>
            <a:r>
              <a:rPr lang="en-GB" sz="1400" i="1" dirty="0">
                <a:latin typeface="+mn-lt"/>
              </a:rPr>
              <a:t>I</a:t>
            </a:r>
            <a:r>
              <a:rPr lang="en-GB" sz="1400" dirty="0">
                <a:latin typeface="+mn-lt"/>
              </a:rPr>
              <a:t> in the DC circuit</a:t>
            </a:r>
            <a:endParaRPr lang="en-US" sz="1400" dirty="0">
              <a:latin typeface="+mn-lt"/>
            </a:endParaRPr>
          </a:p>
          <a:p>
            <a:endParaRPr lang="en-US" sz="1400" dirty="0">
              <a:latin typeface="+mn-lt"/>
            </a:endParaRPr>
          </a:p>
          <a:p>
            <a:endParaRPr lang="en-US" sz="1400" dirty="0">
              <a:latin typeface="+mn-lt"/>
            </a:endParaRPr>
          </a:p>
          <a:p>
            <a:r>
              <a:rPr lang="en-GB" sz="1400" dirty="0">
                <a:latin typeface="+mn-lt"/>
              </a:rPr>
              <a:t>The values of alternating voltage and current that are equivalents to DC values and found as follows</a:t>
            </a:r>
          </a:p>
          <a:p>
            <a:endParaRPr lang="en-US" sz="1400" dirty="0">
              <a:latin typeface="+mn-lt"/>
            </a:endParaRPr>
          </a:p>
          <a:p>
            <a:pPr algn="ctr"/>
            <a:r>
              <a:rPr lang="en-GB" sz="1400" dirty="0">
                <a:latin typeface="+mn-lt"/>
              </a:rPr>
              <a:t> and </a:t>
            </a:r>
          </a:p>
          <a:p>
            <a:pPr algn="ctr"/>
            <a:endParaRPr lang="en-US" sz="1400" dirty="0">
              <a:latin typeface="+mn-lt"/>
            </a:endParaRPr>
          </a:p>
          <a:p>
            <a:r>
              <a:rPr lang="en-GB" sz="1400" dirty="0">
                <a:latin typeface="+mn-lt"/>
              </a:rPr>
              <a:t>and they are named rms or effective values. </a:t>
            </a:r>
            <a:endParaRPr lang="en-US" sz="1400" dirty="0">
              <a:latin typeface="+mn-lt"/>
            </a:endParaRPr>
          </a:p>
          <a:p>
            <a:endParaRPr lang="en-US" sz="1400" dirty="0">
              <a:latin typeface="+mn-lt"/>
            </a:endParaRPr>
          </a:p>
          <a:p>
            <a:pPr algn="just"/>
            <a:endParaRPr lang="et-EE" sz="1200" dirty="0">
              <a:latin typeface="Times New Roman" pitchFamily="18" charset="0"/>
              <a:cs typeface="Times New Roman" pitchFamily="18" charset="0"/>
            </a:endParaRPr>
          </a:p>
          <a:p>
            <a:pPr algn="just"/>
            <a:endParaRPr lang="et-EE" sz="1200" dirty="0">
              <a:latin typeface="Times New Roman" pitchFamily="18" charset="0"/>
              <a:cs typeface="Times New Roman" pitchFamily="18" charset="0"/>
            </a:endParaRPr>
          </a:p>
          <a:p>
            <a:pPr algn="ctr"/>
            <a:endParaRPr lang="en-US" sz="1200" dirty="0">
              <a:latin typeface="Times New Roman" pitchFamily="18" charset="0"/>
              <a:cs typeface="Times New Roman" pitchFamily="18" charset="0"/>
            </a:endParaRPr>
          </a:p>
        </p:txBody>
      </p:sp>
      <p:sp>
        <p:nvSpPr>
          <p:cNvPr id="17" name="Text Placeholder 3"/>
          <p:cNvSpPr txBox="1">
            <a:spLocks/>
          </p:cNvSpPr>
          <p:nvPr/>
        </p:nvSpPr>
        <p:spPr>
          <a:xfrm>
            <a:off x="6791416" y="2490746"/>
            <a:ext cx="4699855" cy="2318047"/>
          </a:xfrm>
          <a:prstGeom prst="rect">
            <a:avLst/>
          </a:prstGeom>
        </p:spPr>
        <p:txBody>
          <a:bodyPr lIns="0" tIns="0" rIns="0" bIns="0"/>
          <a:lstStyle/>
          <a:p>
            <a:endParaRPr lang="en-US" sz="1200" dirty="0">
              <a:latin typeface="Times New Roman" pitchFamily="18" charset="0"/>
              <a:cs typeface="Times New Roman" pitchFamily="18" charset="0"/>
            </a:endParaRPr>
          </a:p>
        </p:txBody>
      </p:sp>
      <p:sp>
        <p:nvSpPr>
          <p:cNvPr id="36877"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79"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82" name="Rectangle 1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96" name="Rectangle 3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6895" name="Object 31"/>
          <p:cNvGraphicFramePr>
            <a:graphicFrameLocks noChangeAspect="1"/>
          </p:cNvGraphicFramePr>
          <p:nvPr/>
        </p:nvGraphicFramePr>
        <p:xfrm>
          <a:off x="1393795" y="3444537"/>
          <a:ext cx="497150" cy="452959"/>
        </p:xfrm>
        <a:graphic>
          <a:graphicData uri="http://schemas.openxmlformats.org/presentationml/2006/ole">
            <mc:AlternateContent xmlns:mc="http://schemas.openxmlformats.org/markup-compatibility/2006">
              <mc:Choice xmlns:v="urn:schemas-microsoft-com:vml" Requires="v">
                <p:oleObj spid="_x0000_s36929" name="Equation" r:id="rId5" imgW="431613" imgH="393529" progId="Equation.DSMT4">
                  <p:embed/>
                </p:oleObj>
              </mc:Choice>
              <mc:Fallback>
                <p:oleObj name="Equation" r:id="rId5" imgW="431613" imgH="393529" progId="Equation.DSMT4">
                  <p:embed/>
                  <p:pic>
                    <p:nvPicPr>
                      <p:cNvPr id="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3795" y="3444537"/>
                        <a:ext cx="497150" cy="4529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6898" name="Picture 34"/>
          <p:cNvPicPr>
            <a:picLocks noChangeAspect="1" noChangeArrowheads="1"/>
          </p:cNvPicPr>
          <p:nvPr/>
        </p:nvPicPr>
        <p:blipFill>
          <a:blip r:embed="rId7"/>
          <a:srcRect/>
          <a:stretch>
            <a:fillRect/>
          </a:stretch>
        </p:blipFill>
        <p:spPr bwMode="auto">
          <a:xfrm>
            <a:off x="3586440" y="2799920"/>
            <a:ext cx="3700462" cy="1882775"/>
          </a:xfrm>
          <a:prstGeom prst="rect">
            <a:avLst/>
          </a:prstGeom>
          <a:noFill/>
          <a:ln w="9525">
            <a:noFill/>
            <a:miter lim="800000"/>
            <a:headEnd/>
            <a:tailEnd/>
          </a:ln>
          <a:effectLst/>
        </p:spPr>
      </p:pic>
      <p:sp>
        <p:nvSpPr>
          <p:cNvPr id="36902" name="Rectangle 3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6901" name="Object 37"/>
          <p:cNvGraphicFramePr>
            <a:graphicFrameLocks noChangeAspect="1"/>
          </p:cNvGraphicFramePr>
          <p:nvPr/>
        </p:nvGraphicFramePr>
        <p:xfrm>
          <a:off x="9318522" y="1411551"/>
          <a:ext cx="422230" cy="443883"/>
        </p:xfrm>
        <a:graphic>
          <a:graphicData uri="http://schemas.openxmlformats.org/presentationml/2006/ole">
            <mc:AlternateContent xmlns:mc="http://schemas.openxmlformats.org/markup-compatibility/2006">
              <mc:Choice xmlns:v="urn:schemas-microsoft-com:vml" Requires="v">
                <p:oleObj spid="_x0000_s36930" name="Equation" r:id="rId8" imgW="368140" imgH="393529" progId="Equation.DSMT4">
                  <p:embed/>
                </p:oleObj>
              </mc:Choice>
              <mc:Fallback>
                <p:oleObj name="Equation" r:id="rId8" imgW="368140" imgH="393529" progId="Equation.DSMT4">
                  <p:embed/>
                  <p:pic>
                    <p:nvPicPr>
                      <p:cNvPr id="0" name="Picture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18522" y="1411551"/>
                        <a:ext cx="422230" cy="4438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904" name="Rectangle 4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6903" name="Object 39"/>
          <p:cNvGraphicFramePr>
            <a:graphicFrameLocks noChangeAspect="1"/>
          </p:cNvGraphicFramePr>
          <p:nvPr/>
        </p:nvGraphicFramePr>
        <p:xfrm>
          <a:off x="9284178" y="2272684"/>
          <a:ext cx="625984" cy="435006"/>
        </p:xfrm>
        <a:graphic>
          <a:graphicData uri="http://schemas.openxmlformats.org/presentationml/2006/ole">
            <mc:AlternateContent xmlns:mc="http://schemas.openxmlformats.org/markup-compatibility/2006">
              <mc:Choice xmlns:v="urn:schemas-microsoft-com:vml" Requires="v">
                <p:oleObj spid="_x0000_s36931" name="Equation" r:id="rId10" imgW="558558" imgH="393529" progId="Equation.DSMT4">
                  <p:embed/>
                </p:oleObj>
              </mc:Choice>
              <mc:Fallback>
                <p:oleObj name="Equation" r:id="rId10" imgW="558558" imgH="393529" progId="Equation.DSMT4">
                  <p:embed/>
                  <p:pic>
                    <p:nvPicPr>
                      <p:cNvPr id="0" name="Picture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84178" y="2272684"/>
                        <a:ext cx="625984" cy="4350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906" name="Rectangle 4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6905" name="Object 41"/>
          <p:cNvGraphicFramePr>
            <a:graphicFrameLocks noChangeAspect="1"/>
          </p:cNvGraphicFramePr>
          <p:nvPr/>
        </p:nvGraphicFramePr>
        <p:xfrm>
          <a:off x="8646850" y="3923930"/>
          <a:ext cx="804909" cy="301841"/>
        </p:xfrm>
        <a:graphic>
          <a:graphicData uri="http://schemas.openxmlformats.org/presentationml/2006/ole">
            <mc:AlternateContent xmlns:mc="http://schemas.openxmlformats.org/markup-compatibility/2006">
              <mc:Choice xmlns:v="urn:schemas-microsoft-com:vml" Requires="v">
                <p:oleObj spid="_x0000_s36932" name="Equation" r:id="rId12" imgW="685800" imgH="254000" progId="Equation.DSMT4">
                  <p:embed/>
                </p:oleObj>
              </mc:Choice>
              <mc:Fallback>
                <p:oleObj name="Equation" r:id="rId12" imgW="685800" imgH="254000" progId="Equation.DSMT4">
                  <p:embed/>
                  <p:pic>
                    <p:nvPicPr>
                      <p:cNvPr id="0" name="Picture 4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46850" y="3923930"/>
                        <a:ext cx="804909" cy="3018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908" name="Rectangle 4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6907" name="Object 43"/>
          <p:cNvGraphicFramePr>
            <a:graphicFrameLocks noChangeAspect="1"/>
          </p:cNvGraphicFramePr>
          <p:nvPr/>
        </p:nvGraphicFramePr>
        <p:xfrm>
          <a:off x="10173811" y="3950563"/>
          <a:ext cx="704296" cy="301841"/>
        </p:xfrm>
        <a:graphic>
          <a:graphicData uri="http://schemas.openxmlformats.org/presentationml/2006/ole">
            <mc:AlternateContent xmlns:mc="http://schemas.openxmlformats.org/markup-compatibility/2006">
              <mc:Choice xmlns:v="urn:schemas-microsoft-com:vml" Requires="v">
                <p:oleObj spid="_x0000_s36933" name="Equation" r:id="rId14" imgW="596641" imgH="253890" progId="Equation.DSMT4">
                  <p:embed/>
                </p:oleObj>
              </mc:Choice>
              <mc:Fallback>
                <p:oleObj name="Equation" r:id="rId14" imgW="596641" imgH="253890" progId="Equation.DSMT4">
                  <p:embed/>
                  <p:pic>
                    <p:nvPicPr>
                      <p:cNvPr id="0" name="Picture 4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73811" y="3950563"/>
                        <a:ext cx="704296" cy="3018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910" name="Rectangle 4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6909" name="Object 45"/>
          <p:cNvGraphicFramePr>
            <a:graphicFrameLocks noChangeAspect="1"/>
          </p:cNvGraphicFramePr>
          <p:nvPr/>
        </p:nvGraphicFramePr>
        <p:xfrm>
          <a:off x="9233315" y="4944862"/>
          <a:ext cx="1015863" cy="239698"/>
        </p:xfrm>
        <a:graphic>
          <a:graphicData uri="http://schemas.openxmlformats.org/presentationml/2006/ole">
            <mc:AlternateContent xmlns:mc="http://schemas.openxmlformats.org/markup-compatibility/2006">
              <mc:Choice xmlns:v="urn:schemas-microsoft-com:vml" Requires="v">
                <p:oleObj spid="_x0000_s36934" name="Equation" r:id="rId16" imgW="850531" imgH="203112" progId="Equation.DSMT4">
                  <p:embed/>
                </p:oleObj>
              </mc:Choice>
              <mc:Fallback>
                <p:oleObj name="Equation" r:id="rId16" imgW="850531" imgH="203112" progId="Equation.DSMT4">
                  <p:embed/>
                  <p:pic>
                    <p:nvPicPr>
                      <p:cNvPr id="0" name="Picture 4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33315" y="4944862"/>
                        <a:ext cx="1015863" cy="2396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6911" name="Picture 47"/>
          <p:cNvPicPr>
            <a:picLocks noChangeAspect="1" noChangeArrowheads="1"/>
          </p:cNvPicPr>
          <p:nvPr/>
        </p:nvPicPr>
        <p:blipFill>
          <a:blip r:embed="rId18"/>
          <a:srcRect/>
          <a:stretch>
            <a:fillRect/>
          </a:stretch>
        </p:blipFill>
        <p:spPr bwMode="auto">
          <a:xfrm>
            <a:off x="3799642" y="4918228"/>
            <a:ext cx="1509126" cy="1509126"/>
          </a:xfrm>
          <a:prstGeom prst="rect">
            <a:avLst/>
          </a:prstGeom>
          <a:noFill/>
          <a:ln w="9525">
            <a:noFill/>
            <a:miter lim="800000"/>
            <a:headEnd/>
            <a:tailEnd/>
          </a:ln>
        </p:spPr>
      </p:pic>
      <p:pic>
        <p:nvPicPr>
          <p:cNvPr id="36912" name="Picture 48"/>
          <p:cNvPicPr>
            <a:picLocks noChangeAspect="1" noChangeArrowheads="1"/>
          </p:cNvPicPr>
          <p:nvPr/>
        </p:nvPicPr>
        <p:blipFill>
          <a:blip r:embed="rId19"/>
          <a:srcRect/>
          <a:stretch>
            <a:fillRect/>
          </a:stretch>
        </p:blipFill>
        <p:spPr bwMode="auto">
          <a:xfrm>
            <a:off x="5415378" y="4927106"/>
            <a:ext cx="1535837" cy="1495772"/>
          </a:xfrm>
          <a:prstGeom prst="rect">
            <a:avLst/>
          </a:prstGeom>
          <a:noFill/>
          <a:ln w="9525">
            <a:noFill/>
            <a:miter lim="800000"/>
            <a:headEnd/>
            <a:tailEnd/>
          </a:ln>
        </p:spPr>
      </p:pic>
      <p:sp>
        <p:nvSpPr>
          <p:cNvPr id="36914" name="Rectangle 5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6913" name="Object 49"/>
          <p:cNvGraphicFramePr>
            <a:graphicFrameLocks noChangeAspect="1"/>
          </p:cNvGraphicFramePr>
          <p:nvPr/>
        </p:nvGraphicFramePr>
        <p:xfrm>
          <a:off x="8957568" y="5708342"/>
          <a:ext cx="585927" cy="460371"/>
        </p:xfrm>
        <a:graphic>
          <a:graphicData uri="http://schemas.openxmlformats.org/presentationml/2006/ole">
            <mc:AlternateContent xmlns:mc="http://schemas.openxmlformats.org/markup-compatibility/2006">
              <mc:Choice xmlns:v="urn:schemas-microsoft-com:vml" Requires="v">
                <p:oleObj spid="_x0000_s36935" name="Equation" r:id="rId20" imgW="533169" imgH="418918" progId="Equation.DSMT4">
                  <p:embed/>
                </p:oleObj>
              </mc:Choice>
              <mc:Fallback>
                <p:oleObj name="Equation" r:id="rId20" imgW="533169" imgH="418918" progId="Equation.DSMT4">
                  <p:embed/>
                  <p:pic>
                    <p:nvPicPr>
                      <p:cNvPr id="0" name="Picture 4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957568" y="5708342"/>
                        <a:ext cx="585927" cy="4603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916" name="Rectangle 5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6915" name="Object 51"/>
          <p:cNvGraphicFramePr>
            <a:graphicFrameLocks noChangeAspect="1"/>
          </p:cNvGraphicFramePr>
          <p:nvPr/>
        </p:nvGraphicFramePr>
        <p:xfrm>
          <a:off x="10005133" y="5690586"/>
          <a:ext cx="544075" cy="460371"/>
        </p:xfrm>
        <a:graphic>
          <a:graphicData uri="http://schemas.openxmlformats.org/presentationml/2006/ole">
            <mc:AlternateContent xmlns:mc="http://schemas.openxmlformats.org/markup-compatibility/2006">
              <mc:Choice xmlns:v="urn:schemas-microsoft-com:vml" Requires="v">
                <p:oleObj spid="_x0000_s36936" name="Equation" r:id="rId22" imgW="495085" imgH="418918" progId="Equation.DSMT4">
                  <p:embed/>
                </p:oleObj>
              </mc:Choice>
              <mc:Fallback>
                <p:oleObj name="Equation" r:id="rId22" imgW="495085" imgH="418918" progId="Equation.DSMT4">
                  <p:embed/>
                  <p:pic>
                    <p:nvPicPr>
                      <p:cNvPr id="0" name="Picture 5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005133" y="5690586"/>
                        <a:ext cx="544075" cy="4603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6918" name="Picture 54"/>
          <p:cNvPicPr>
            <a:picLocks noChangeAspect="1" noChangeArrowheads="1"/>
          </p:cNvPicPr>
          <p:nvPr/>
        </p:nvPicPr>
        <p:blipFill>
          <a:blip r:embed="rId24"/>
          <a:srcRect/>
          <a:stretch>
            <a:fillRect/>
          </a:stretch>
        </p:blipFill>
        <p:spPr bwMode="auto">
          <a:xfrm>
            <a:off x="3569871" y="891867"/>
            <a:ext cx="3362325" cy="1863725"/>
          </a:xfrm>
          <a:prstGeom prst="rect">
            <a:avLst/>
          </a:prstGeom>
          <a:noFill/>
          <a:ln w="9525">
            <a:noFill/>
            <a:miter lim="800000"/>
            <a:headEnd/>
            <a:tailEnd/>
          </a:ln>
          <a:effectLst/>
        </p:spPr>
      </p:pic>
      <p:graphicFrame>
        <p:nvGraphicFramePr>
          <p:cNvPr id="36919" name="Object 55"/>
          <p:cNvGraphicFramePr>
            <a:graphicFrameLocks noChangeAspect="1"/>
          </p:cNvGraphicFramePr>
          <p:nvPr/>
        </p:nvGraphicFramePr>
        <p:xfrm>
          <a:off x="1295399" y="3876260"/>
          <a:ext cx="1140143" cy="495714"/>
        </p:xfrm>
        <a:graphic>
          <a:graphicData uri="http://schemas.openxmlformats.org/presentationml/2006/ole">
            <mc:AlternateContent xmlns:mc="http://schemas.openxmlformats.org/markup-compatibility/2006">
              <mc:Choice xmlns:v="urn:schemas-microsoft-com:vml" Requires="v">
                <p:oleObj spid="_x0000_s36937" name="Equation" r:id="rId25" imgW="875920" imgH="393529" progId="Equation.DSMT4">
                  <p:embed/>
                </p:oleObj>
              </mc:Choice>
              <mc:Fallback>
                <p:oleObj name="Equation" r:id="rId25" imgW="875920" imgH="393529" progId="Equation.DSMT4">
                  <p:embed/>
                  <p:pic>
                    <p:nvPicPr>
                      <p:cNvPr id="0" name="Picture 5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95399" y="3876260"/>
                        <a:ext cx="1140143" cy="4957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TTY EMERA Logo pikk.png"/>
          <p:cNvPicPr>
            <a:picLocks noChangeAspect="1"/>
          </p:cNvPicPr>
          <p:nvPr/>
        </p:nvPicPr>
        <p:blipFill>
          <a:blip r:embed="rId2"/>
          <a:stretch>
            <a:fillRect/>
          </a:stretch>
        </p:blipFill>
        <p:spPr>
          <a:xfrm>
            <a:off x="0" y="5580404"/>
            <a:ext cx="4149503" cy="1277596"/>
          </a:xfrm>
          <a:prstGeom prst="rect">
            <a:avLst/>
          </a:prstGeom>
        </p:spPr>
      </p:pic>
      <p:sp>
        <p:nvSpPr>
          <p:cNvPr id="6146" name="Text Placeholder 1"/>
          <p:cNvSpPr>
            <a:spLocks noGrp="1"/>
          </p:cNvSpPr>
          <p:nvPr>
            <p:ph type="body" sz="quarter" idx="13"/>
          </p:nvPr>
        </p:nvSpPr>
        <p:spPr>
          <a:xfrm>
            <a:off x="233919" y="0"/>
            <a:ext cx="10494517" cy="316194"/>
          </a:xfrm>
        </p:spPr>
        <p:txBody>
          <a:bodyPr/>
          <a:lstStyle/>
          <a:p>
            <a:r>
              <a:rPr lang="en-US" altLang="en-US" dirty="0"/>
              <a:t>Complex numbers in electrical circuits</a:t>
            </a:r>
          </a:p>
          <a:p>
            <a:r>
              <a:rPr lang="en-GB" dirty="0"/>
              <a:t>Phasor of sine wave</a:t>
            </a:r>
            <a:endParaRPr lang="en-US" altLang="en-US" dirty="0"/>
          </a:p>
        </p:txBody>
      </p:sp>
      <p:sp>
        <p:nvSpPr>
          <p:cNvPr id="6147" name="Text Placeholder 2"/>
          <p:cNvSpPr>
            <a:spLocks noGrp="1"/>
          </p:cNvSpPr>
          <p:nvPr>
            <p:ph type="body" sz="quarter" idx="14"/>
          </p:nvPr>
        </p:nvSpPr>
        <p:spPr>
          <a:xfrm>
            <a:off x="211479" y="714375"/>
            <a:ext cx="7037046" cy="5141465"/>
          </a:xfrm>
        </p:spPr>
        <p:txBody>
          <a:bodyPr/>
          <a:lstStyle/>
          <a:p>
            <a:pPr marL="0" indent="0">
              <a:buNone/>
            </a:pPr>
            <a:r>
              <a:rPr lang="en-GB" altLang="en-US" sz="1400" dirty="0"/>
              <a:t>There is a set of mathematical tools developed for DC circuits that could be applied to AC </a:t>
            </a:r>
            <a:r>
              <a:rPr lang="et-EE" altLang="en-US" sz="1400" dirty="0"/>
              <a:t>cses</a:t>
            </a:r>
            <a:r>
              <a:rPr lang="en-GB" altLang="en-US" sz="1400" dirty="0"/>
              <a:t>. The application of Ohm’s and Kirchhoff’s laws to each instant of an alternating sine wave is a vast and complicated task. One way to facilitate the use of DC circuit laws in AC circuits is the application of effective values instead of amplitudes. However, it is not enough. The alternating nature of sine waves creates complex electromagnetic field around AC circuits that creates time (angle) shifts between voltages and currents. To represent and calculate those shifts, there was proposed the substitution of sine values with their rotating vectors also known as phasors. Let us consider how to substitute a sinusoidal current </a:t>
            </a:r>
            <a:r>
              <a:rPr lang="en-GB" altLang="en-US" sz="1400" i="1" dirty="0" err="1"/>
              <a:t>i</a:t>
            </a:r>
            <a:r>
              <a:rPr lang="en-GB" altLang="en-US" sz="1400" i="1" dirty="0"/>
              <a:t> </a:t>
            </a:r>
            <a:r>
              <a:rPr lang="en-GB" altLang="en-US" sz="1400" dirty="0"/>
              <a:t>= </a:t>
            </a:r>
            <a:r>
              <a:rPr lang="en-GB" altLang="en-US" sz="1400" i="1" dirty="0"/>
              <a:t>I</a:t>
            </a:r>
            <a:r>
              <a:rPr lang="en-GB" altLang="en-US" sz="1400" i="1" baseline="-25000" dirty="0"/>
              <a:t>m </a:t>
            </a:r>
            <a:r>
              <a:rPr lang="en-GB" altLang="en-US" sz="1400" dirty="0" err="1"/>
              <a:t>sinω</a:t>
            </a:r>
            <a:r>
              <a:rPr lang="en-GB" altLang="en-US" sz="1400" i="1" dirty="0" err="1"/>
              <a:t>t</a:t>
            </a:r>
            <a:r>
              <a:rPr lang="en-GB" altLang="en-US" sz="1400" dirty="0"/>
              <a:t> with its phasor.</a:t>
            </a:r>
            <a:endParaRPr lang="en-US" altLang="en-US" sz="1400" dirty="0"/>
          </a:p>
          <a:p>
            <a:pPr marL="0" indent="0">
              <a:buNone/>
            </a:pPr>
            <a:r>
              <a:rPr lang="en-GB" altLang="en-US" sz="1400" dirty="0"/>
              <a:t>If a vector with the magnitude </a:t>
            </a:r>
            <a:r>
              <a:rPr lang="en-GB" altLang="en-US" sz="1400" i="1" dirty="0"/>
              <a:t>I</a:t>
            </a:r>
            <a:r>
              <a:rPr lang="en-GB" altLang="en-US" sz="1400" i="1" baseline="-25000" dirty="0"/>
              <a:t>m</a:t>
            </a:r>
            <a:r>
              <a:rPr lang="en-GB" altLang="en-US" sz="1400" dirty="0"/>
              <a:t> is placed on a Cartesian plane and rotates counter clockwise around the point </a:t>
            </a:r>
            <a:r>
              <a:rPr lang="en-GB" altLang="en-US" sz="1400" i="1" dirty="0"/>
              <a:t>O</a:t>
            </a:r>
            <a:r>
              <a:rPr lang="en-GB" altLang="en-US" sz="1400" dirty="0"/>
              <a:t> with the angular </a:t>
            </a:r>
            <a:r>
              <a:rPr lang="et-EE" altLang="en-US" sz="1400" dirty="0"/>
              <a:t>velocity</a:t>
            </a:r>
            <a:r>
              <a:rPr lang="en-GB" altLang="en-US" sz="1400" dirty="0"/>
              <a:t> ω then it can be described in polar and </a:t>
            </a:r>
            <a:r>
              <a:rPr lang="en-GB" altLang="en-US" sz="1400" dirty="0" err="1"/>
              <a:t>trigonometrical</a:t>
            </a:r>
            <a:r>
              <a:rPr lang="en-GB" altLang="en-US" sz="1400" dirty="0"/>
              <a:t> form as </a:t>
            </a:r>
            <a:endParaRPr lang="en-US" altLang="en-US" sz="1400" dirty="0"/>
          </a:p>
          <a:p>
            <a:pPr marL="0" indent="0" algn="ctr">
              <a:buNone/>
            </a:pPr>
            <a:r>
              <a:rPr lang="en-GB" altLang="en-US" sz="1400" i="1" u="sng" dirty="0"/>
              <a:t>I</a:t>
            </a:r>
            <a:r>
              <a:rPr lang="en-GB" altLang="en-US" sz="1400" i="1" baseline="-25000" dirty="0"/>
              <a:t>m</a:t>
            </a:r>
            <a:r>
              <a:rPr lang="en-GB" altLang="en-US" sz="1400" dirty="0"/>
              <a:t> = </a:t>
            </a:r>
            <a:r>
              <a:rPr lang="en-GB" altLang="en-US" sz="1400" i="1" dirty="0"/>
              <a:t>I</a:t>
            </a:r>
            <a:r>
              <a:rPr lang="en-GB" altLang="en-US" sz="1400" i="1" baseline="-25000" dirty="0"/>
              <a:t>m </a:t>
            </a:r>
            <a:r>
              <a:rPr lang="en-GB" altLang="en-US" sz="1400" dirty="0" err="1"/>
              <a:t>e</a:t>
            </a:r>
            <a:r>
              <a:rPr lang="en-GB" altLang="en-US" sz="1400" i="1" baseline="30000" dirty="0" err="1"/>
              <a:t>j</a:t>
            </a:r>
            <a:r>
              <a:rPr lang="en-GB" altLang="en-US" sz="1400" baseline="30000" dirty="0" err="1"/>
              <a:t>ω</a:t>
            </a:r>
            <a:r>
              <a:rPr lang="en-GB" altLang="en-US" sz="1400" i="1" baseline="30000" dirty="0" err="1"/>
              <a:t>t</a:t>
            </a:r>
            <a:r>
              <a:rPr lang="en-GB" altLang="en-US" sz="1400" dirty="0"/>
              <a:t> = </a:t>
            </a:r>
            <a:r>
              <a:rPr lang="en-GB" altLang="en-US" sz="1400" i="1" dirty="0"/>
              <a:t>I</a:t>
            </a:r>
            <a:r>
              <a:rPr lang="en-GB" altLang="en-US" sz="1400" i="1" baseline="-25000" dirty="0"/>
              <a:t>m </a:t>
            </a:r>
            <a:r>
              <a:rPr lang="en-GB" altLang="en-US" sz="1400" dirty="0" err="1"/>
              <a:t>cosω</a:t>
            </a:r>
            <a:r>
              <a:rPr lang="en-GB" altLang="en-US" sz="1400" i="1" dirty="0" err="1"/>
              <a:t>t</a:t>
            </a:r>
            <a:r>
              <a:rPr lang="en-GB" altLang="en-US" sz="1400" dirty="0"/>
              <a:t> + </a:t>
            </a:r>
            <a:r>
              <a:rPr lang="en-GB" altLang="en-US" sz="1400" i="1" dirty="0" err="1"/>
              <a:t>jI</a:t>
            </a:r>
            <a:r>
              <a:rPr lang="en-GB" altLang="en-US" sz="1400" i="1" baseline="-25000" dirty="0" err="1"/>
              <a:t>m</a:t>
            </a:r>
            <a:r>
              <a:rPr lang="en-GB" altLang="en-US" sz="1400" i="1" baseline="-25000" dirty="0"/>
              <a:t> </a:t>
            </a:r>
            <a:r>
              <a:rPr lang="en-GB" altLang="en-US" sz="1400" dirty="0" err="1"/>
              <a:t>sinω</a:t>
            </a:r>
            <a:r>
              <a:rPr lang="en-GB" altLang="en-US" sz="1400" i="1" dirty="0" err="1"/>
              <a:t>t</a:t>
            </a:r>
            <a:r>
              <a:rPr lang="en-GB" altLang="en-US" sz="1400" dirty="0"/>
              <a:t>,</a:t>
            </a:r>
            <a:endParaRPr lang="en-US" altLang="en-US" sz="1400" dirty="0"/>
          </a:p>
          <a:p>
            <a:pPr marL="0" indent="0">
              <a:buNone/>
            </a:pPr>
            <a:r>
              <a:rPr lang="en-GB" altLang="en-US" sz="1400" dirty="0"/>
              <a:t>where</a:t>
            </a:r>
            <a:r>
              <a:rPr lang="et-EE" altLang="en-US" sz="1400" dirty="0"/>
              <a:t> </a:t>
            </a:r>
            <a:r>
              <a:rPr lang="en-GB" altLang="en-US" sz="1400" i="1" u="sng" dirty="0"/>
              <a:t>I</a:t>
            </a:r>
            <a:r>
              <a:rPr lang="en-GB" altLang="en-US" sz="1400" i="1" baseline="-25000" dirty="0"/>
              <a:t>m</a:t>
            </a:r>
            <a:r>
              <a:rPr lang="en-GB" altLang="en-US" sz="1400" dirty="0"/>
              <a:t> is the complex amplitude, </a:t>
            </a:r>
            <a:r>
              <a:rPr lang="en-GB" altLang="en-US" sz="1400" i="1" dirty="0"/>
              <a:t>j</a:t>
            </a:r>
            <a:r>
              <a:rPr lang="en-GB" altLang="en-US" sz="1400" dirty="0"/>
              <a:t> is the electrical notation for the imaginary quantity  denoted in mathematics as </a:t>
            </a:r>
            <a:r>
              <a:rPr lang="en-GB" altLang="en-US" sz="1400" i="1" dirty="0" err="1"/>
              <a:t>i</a:t>
            </a:r>
            <a:r>
              <a:rPr lang="en-GB" altLang="en-US" sz="1400" dirty="0"/>
              <a:t>, ω is the angular </a:t>
            </a:r>
            <a:r>
              <a:rPr lang="et-EE" altLang="en-US" sz="1400" dirty="0"/>
              <a:t>velocity</a:t>
            </a:r>
            <a:r>
              <a:rPr lang="en-GB" altLang="en-US" sz="1400" dirty="0"/>
              <a:t> that is equal to the angular frequency of the alternating current.</a:t>
            </a:r>
            <a:endParaRPr lang="en-US" altLang="en-US" sz="1400" dirty="0"/>
          </a:p>
          <a:p>
            <a:pPr marL="0" indent="0">
              <a:buNone/>
            </a:pPr>
            <a:r>
              <a:rPr lang="en-GB" altLang="en-US" sz="1400" dirty="0"/>
              <a:t>Thus, a complex number </a:t>
            </a:r>
            <a:r>
              <a:rPr lang="en-GB" altLang="en-US" sz="1400" i="1" u="sng" dirty="0"/>
              <a:t>I</a:t>
            </a:r>
            <a:r>
              <a:rPr lang="en-GB" altLang="en-US" sz="1400" i="1" baseline="-25000" dirty="0"/>
              <a:t>m</a:t>
            </a:r>
            <a:r>
              <a:rPr lang="en-GB" altLang="en-US" sz="1400" dirty="0"/>
              <a:t> is obtained. Using the complex plane, we can envision the behaviour of this complex parameter. The magnitude of the complex amplitude is </a:t>
            </a:r>
            <a:r>
              <a:rPr lang="en-GB" altLang="en-US" sz="1400" i="1" dirty="0"/>
              <a:t>OA</a:t>
            </a:r>
            <a:r>
              <a:rPr lang="en-GB" altLang="en-US" sz="1400" dirty="0"/>
              <a:t>, and the initial angle is equal to zero at </a:t>
            </a:r>
            <a:r>
              <a:rPr lang="en-GB" altLang="en-US" sz="1400" i="1" dirty="0"/>
              <a:t>t</a:t>
            </a:r>
            <a:r>
              <a:rPr lang="en-GB" altLang="en-US" sz="1400" dirty="0"/>
              <a:t> = 0 </a:t>
            </a:r>
            <a:r>
              <a:rPr lang="et-EE" altLang="en-US" sz="1400" dirty="0"/>
              <a:t>s</a:t>
            </a:r>
            <a:r>
              <a:rPr lang="en-GB" altLang="en-US" sz="1400" dirty="0"/>
              <a:t>. As time increases, the locus of points traced by the complex amplitude creates a circle with the constant magnitude of </a:t>
            </a:r>
            <a:r>
              <a:rPr lang="en-GB" altLang="en-US" sz="1400" i="1" dirty="0"/>
              <a:t>OA</a:t>
            </a:r>
            <a:r>
              <a:rPr lang="en-GB" altLang="en-US" sz="1400" dirty="0"/>
              <a:t>. The number of times per second </a:t>
            </a:r>
            <a:r>
              <a:rPr lang="en-GB" altLang="en-US" sz="1400" i="1" u="sng" dirty="0"/>
              <a:t>I</a:t>
            </a:r>
            <a:r>
              <a:rPr lang="en-GB" altLang="en-US" sz="1400" i="1" baseline="-25000" dirty="0"/>
              <a:t>m</a:t>
            </a:r>
            <a:r>
              <a:rPr lang="en-GB" altLang="en-US" sz="1400" dirty="0"/>
              <a:t> goes around the circle equals to the frequency </a:t>
            </a:r>
            <a:r>
              <a:rPr lang="en-GB" altLang="en-US" sz="1400" i="1" dirty="0"/>
              <a:t>f.</a:t>
            </a:r>
            <a:r>
              <a:rPr lang="en-GB" altLang="en-US" sz="1400" dirty="0"/>
              <a:t> The time taken to go around the circle once is period </a:t>
            </a:r>
            <a:r>
              <a:rPr lang="en-GB" altLang="en-US" sz="1400" i="1" dirty="0"/>
              <a:t>T</a:t>
            </a:r>
            <a:r>
              <a:rPr lang="en-GB" altLang="en-US" sz="1400" dirty="0"/>
              <a:t>. </a:t>
            </a:r>
            <a:endParaRPr lang="en-US" altLang="en-US" sz="1400" dirty="0"/>
          </a:p>
          <a:p>
            <a:pPr marL="0" indent="0">
              <a:buNone/>
            </a:pPr>
            <a:r>
              <a:rPr lang="en-GB" altLang="en-US" sz="1400" dirty="0"/>
              <a:t>The projections of </a:t>
            </a:r>
            <a:r>
              <a:rPr lang="en-GB" altLang="en-US" sz="1400" i="1" u="sng" dirty="0"/>
              <a:t>I</a:t>
            </a:r>
            <a:r>
              <a:rPr lang="en-GB" altLang="en-US" sz="1400" i="1" baseline="-25000" dirty="0"/>
              <a:t>m</a:t>
            </a:r>
            <a:r>
              <a:rPr lang="en-GB" altLang="en-US" sz="1400" dirty="0"/>
              <a:t> onto the real</a:t>
            </a:r>
            <a:r>
              <a:rPr lang="en-GB" altLang="en-US" sz="1400" i="1" dirty="0"/>
              <a:t> x</a:t>
            </a:r>
            <a:r>
              <a:rPr lang="en-GB" altLang="en-US" sz="1400" dirty="0"/>
              <a:t> and imaginary </a:t>
            </a:r>
            <a:r>
              <a:rPr lang="en-GB" altLang="en-US" sz="1400" i="1" dirty="0"/>
              <a:t>y</a:t>
            </a:r>
            <a:r>
              <a:rPr lang="en-GB" altLang="en-US" sz="1400" dirty="0"/>
              <a:t>-axes give us the real and imaginary parts of the complex amplitude</a:t>
            </a:r>
            <a:r>
              <a:rPr lang="et-EE" altLang="en-US" sz="1400" dirty="0"/>
              <a:t>. </a:t>
            </a:r>
            <a:r>
              <a:rPr lang="en-GB" altLang="en-US" sz="1400" dirty="0"/>
              <a:t>There is a</a:t>
            </a:r>
            <a:r>
              <a:rPr lang="et-EE" altLang="en-US" sz="1400" dirty="0"/>
              <a:t>n </a:t>
            </a:r>
            <a:r>
              <a:rPr lang="en-GB" altLang="en-US" sz="1400" dirty="0"/>
              <a:t>interest towards the imaginary part of the complex amplitude in electrical engineering.</a:t>
            </a:r>
            <a:endParaRPr lang="et-EE" altLang="en-US" sz="1400" dirty="0"/>
          </a:p>
          <a:p>
            <a:pPr algn="ctr">
              <a:spcAft>
                <a:spcPts val="600"/>
              </a:spcAft>
              <a:buNone/>
            </a:pPr>
            <a:r>
              <a:rPr lang="en-GB" sz="1400" dirty="0">
                <a:ea typeface="Times New Roman"/>
              </a:rPr>
              <a:t>Im[</a:t>
            </a:r>
            <a:r>
              <a:rPr lang="en-GB" sz="1400" i="1" dirty="0">
                <a:ea typeface="Times New Roman"/>
              </a:rPr>
              <a:t>I</a:t>
            </a:r>
            <a:r>
              <a:rPr lang="en-GB" sz="1400" i="1" baseline="-25000" dirty="0">
                <a:ea typeface="Times New Roman"/>
              </a:rPr>
              <a:t>m </a:t>
            </a:r>
            <a:r>
              <a:rPr lang="en-GB" sz="1400" dirty="0" err="1">
                <a:ea typeface="Times New Roman"/>
              </a:rPr>
              <a:t>e</a:t>
            </a:r>
            <a:r>
              <a:rPr lang="en-GB" sz="1400" i="1" baseline="30000" dirty="0" err="1">
                <a:ea typeface="Times New Roman"/>
              </a:rPr>
              <a:t>j</a:t>
            </a:r>
            <a:r>
              <a:rPr lang="en-GB" sz="1400" baseline="30000" dirty="0" err="1">
                <a:ea typeface="Times New Roman"/>
              </a:rPr>
              <a:t>ω</a:t>
            </a:r>
            <a:r>
              <a:rPr lang="en-GB" sz="1400" i="1" baseline="30000" dirty="0" err="1">
                <a:ea typeface="Times New Roman"/>
              </a:rPr>
              <a:t>t</a:t>
            </a:r>
            <a:r>
              <a:rPr lang="en-GB" sz="1400" dirty="0">
                <a:ea typeface="Times New Roman"/>
              </a:rPr>
              <a:t>] = Im[</a:t>
            </a:r>
            <a:r>
              <a:rPr lang="en-GB" sz="1400" i="1" dirty="0">
                <a:ea typeface="Times New Roman"/>
              </a:rPr>
              <a:t>I</a:t>
            </a:r>
            <a:r>
              <a:rPr lang="en-GB" sz="1400" i="1" baseline="-25000" dirty="0">
                <a:ea typeface="Times New Roman"/>
              </a:rPr>
              <a:t>m </a:t>
            </a:r>
            <a:r>
              <a:rPr lang="en-GB" sz="1400" dirty="0" err="1">
                <a:ea typeface="Times New Roman"/>
              </a:rPr>
              <a:t>cosω</a:t>
            </a:r>
            <a:r>
              <a:rPr lang="en-GB" sz="1400" i="1" dirty="0" err="1">
                <a:ea typeface="Times New Roman"/>
              </a:rPr>
              <a:t>t</a:t>
            </a:r>
            <a:r>
              <a:rPr lang="en-GB" sz="1400" dirty="0">
                <a:ea typeface="Times New Roman"/>
              </a:rPr>
              <a:t> + </a:t>
            </a:r>
            <a:r>
              <a:rPr lang="en-GB" sz="1400" i="1" dirty="0" err="1">
                <a:ea typeface="Times New Roman"/>
              </a:rPr>
              <a:t>jI</a:t>
            </a:r>
            <a:r>
              <a:rPr lang="en-GB" sz="1400" i="1" baseline="-25000" dirty="0" err="1">
                <a:ea typeface="Times New Roman"/>
              </a:rPr>
              <a:t>m</a:t>
            </a:r>
            <a:r>
              <a:rPr lang="en-GB" sz="1400" i="1" baseline="-25000" dirty="0">
                <a:ea typeface="Times New Roman"/>
              </a:rPr>
              <a:t> </a:t>
            </a:r>
            <a:r>
              <a:rPr lang="en-GB" sz="1400" dirty="0" err="1">
                <a:ea typeface="Times New Roman"/>
              </a:rPr>
              <a:t>sinω</a:t>
            </a:r>
            <a:r>
              <a:rPr lang="en-GB" sz="1400" i="1" dirty="0" err="1">
                <a:ea typeface="Times New Roman"/>
              </a:rPr>
              <a:t>t</a:t>
            </a:r>
            <a:r>
              <a:rPr lang="en-GB" sz="1400" dirty="0">
                <a:ea typeface="Times New Roman"/>
              </a:rPr>
              <a:t>] = </a:t>
            </a:r>
            <a:r>
              <a:rPr lang="en-GB" sz="1400" i="1" dirty="0">
                <a:ea typeface="Times New Roman"/>
              </a:rPr>
              <a:t>I</a:t>
            </a:r>
            <a:r>
              <a:rPr lang="en-GB" sz="1400" i="1" baseline="-25000" dirty="0">
                <a:ea typeface="Times New Roman"/>
              </a:rPr>
              <a:t>m </a:t>
            </a:r>
            <a:r>
              <a:rPr lang="en-GB" sz="1400" dirty="0" err="1">
                <a:ea typeface="Times New Roman"/>
              </a:rPr>
              <a:t>sinω</a:t>
            </a:r>
            <a:r>
              <a:rPr lang="en-GB" sz="1400" i="1" dirty="0" err="1">
                <a:ea typeface="Times New Roman"/>
              </a:rPr>
              <a:t>t</a:t>
            </a:r>
            <a:r>
              <a:rPr lang="en-GB" sz="1400" dirty="0">
                <a:ea typeface="Times New Roman"/>
              </a:rPr>
              <a:t> = </a:t>
            </a:r>
            <a:r>
              <a:rPr lang="en-GB" sz="1400" i="1" dirty="0" err="1">
                <a:ea typeface="Times New Roman"/>
              </a:rPr>
              <a:t>i</a:t>
            </a:r>
            <a:r>
              <a:rPr lang="en-GB" sz="1400" dirty="0">
                <a:ea typeface="Times New Roman"/>
              </a:rPr>
              <a:t>.</a:t>
            </a:r>
            <a:endParaRPr lang="en-US" sz="1400" dirty="0">
              <a:ea typeface="Times New Roman"/>
            </a:endParaRPr>
          </a:p>
          <a:p>
            <a:pPr marL="0" indent="0">
              <a:buNone/>
            </a:pPr>
            <a:endParaRPr lang="et-EE" altLang="en-US" sz="1400" dirty="0"/>
          </a:p>
          <a:p>
            <a:pPr marL="0" indent="0">
              <a:buNone/>
            </a:pPr>
            <a:endParaRPr lang="et-EE" altLang="en-US" sz="1400" dirty="0"/>
          </a:p>
          <a:p>
            <a:pPr marL="0" indent="0">
              <a:buNone/>
            </a:pPr>
            <a:endParaRPr lang="en-US" altLang="en-US" sz="1400" dirty="0"/>
          </a:p>
          <a:p>
            <a:pPr marL="0">
              <a:buNone/>
            </a:pPr>
            <a:endParaRPr lang="en-US" altLang="en-US" sz="1400" dirty="0">
              <a:solidFill>
                <a:schemeClr val="tx1"/>
              </a:solidFill>
            </a:endParaRPr>
          </a:p>
          <a:p>
            <a:pPr marL="0">
              <a:buNone/>
            </a:pPr>
            <a:endParaRPr lang="en-US" altLang="en-US" sz="1200" dirty="0"/>
          </a:p>
          <a:p>
            <a:pPr marL="0">
              <a:buNone/>
            </a:pPr>
            <a:endParaRPr lang="en-US" altLang="en-US" sz="1200" dirty="0">
              <a:solidFill>
                <a:srgbClr val="332B60"/>
              </a:solidFill>
            </a:endParaRPr>
          </a:p>
        </p:txBody>
      </p:sp>
      <p:sp>
        <p:nvSpPr>
          <p:cNvPr id="54280"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 name="Picture 8"/>
          <p:cNvPicPr>
            <a:picLocks noChangeAspect="1" noChangeArrowheads="1"/>
          </p:cNvPicPr>
          <p:nvPr/>
        </p:nvPicPr>
        <p:blipFill>
          <a:blip r:embed="rId3"/>
          <a:srcRect/>
          <a:stretch>
            <a:fillRect/>
          </a:stretch>
        </p:blipFill>
        <p:spPr bwMode="auto">
          <a:xfrm>
            <a:off x="7551456" y="292249"/>
            <a:ext cx="3848775" cy="1540218"/>
          </a:xfrm>
          <a:prstGeom prst="rect">
            <a:avLst/>
          </a:prstGeom>
          <a:noFill/>
          <a:ln w="9525">
            <a:noFill/>
            <a:miter lim="800000"/>
            <a:headEnd/>
            <a:tailEnd/>
          </a:ln>
        </p:spPr>
      </p:pic>
      <p:pic>
        <p:nvPicPr>
          <p:cNvPr id="54282" name="Picture 10"/>
          <p:cNvPicPr>
            <a:picLocks noChangeAspect="1" noChangeArrowheads="1"/>
          </p:cNvPicPr>
          <p:nvPr/>
        </p:nvPicPr>
        <p:blipFill>
          <a:blip r:embed="rId4"/>
          <a:srcRect/>
          <a:stretch>
            <a:fillRect/>
          </a:stretch>
        </p:blipFill>
        <p:spPr bwMode="auto">
          <a:xfrm>
            <a:off x="7542911" y="3129452"/>
            <a:ext cx="3896576" cy="1557922"/>
          </a:xfrm>
          <a:prstGeom prst="rect">
            <a:avLst/>
          </a:prstGeom>
          <a:noFill/>
          <a:ln w="9525">
            <a:noFill/>
            <a:miter lim="800000"/>
            <a:headEnd/>
            <a:tailEnd/>
          </a:ln>
        </p:spPr>
      </p:pic>
      <p:pic>
        <p:nvPicPr>
          <p:cNvPr id="54283" name="Picture 11"/>
          <p:cNvPicPr>
            <a:picLocks noChangeAspect="1" noChangeArrowheads="1"/>
          </p:cNvPicPr>
          <p:nvPr/>
        </p:nvPicPr>
        <p:blipFill>
          <a:blip r:embed="rId5"/>
          <a:srcRect/>
          <a:stretch>
            <a:fillRect/>
          </a:stretch>
        </p:blipFill>
        <p:spPr bwMode="auto">
          <a:xfrm>
            <a:off x="7542911" y="4607873"/>
            <a:ext cx="3905427" cy="1549071"/>
          </a:xfrm>
          <a:prstGeom prst="rect">
            <a:avLst/>
          </a:prstGeom>
          <a:noFill/>
          <a:ln w="9525">
            <a:noFill/>
            <a:miter lim="800000"/>
            <a:headEnd/>
            <a:tailEnd/>
          </a:ln>
        </p:spPr>
      </p:pic>
      <p:pic>
        <p:nvPicPr>
          <p:cNvPr id="54287" name="Picture 15"/>
          <p:cNvPicPr>
            <a:picLocks noChangeAspect="1" noChangeArrowheads="1"/>
          </p:cNvPicPr>
          <p:nvPr/>
        </p:nvPicPr>
        <p:blipFill>
          <a:blip r:embed="rId6"/>
          <a:srcRect/>
          <a:stretch>
            <a:fillRect/>
          </a:stretch>
        </p:blipFill>
        <p:spPr bwMode="auto">
          <a:xfrm>
            <a:off x="7545388" y="1701800"/>
            <a:ext cx="3885132" cy="1552320"/>
          </a:xfrm>
          <a:prstGeom prst="rect">
            <a:avLst/>
          </a:prstGeom>
          <a:noFill/>
          <a:ln w="9525">
            <a:noFill/>
            <a:miter lim="800000"/>
            <a:headEnd/>
            <a:tailEnd/>
          </a:ln>
          <a:effectLst/>
        </p:spPr>
      </p:pic>
    </p:spTree>
    <p:extLst>
      <p:ext uri="{BB962C8B-B14F-4D97-AF65-F5344CB8AC3E}">
        <p14:creationId xmlns:p14="http://schemas.microsoft.com/office/powerpoint/2010/main" val="14761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TTY EMERA Logo pikk.png"/>
          <p:cNvPicPr>
            <a:picLocks noChangeAspect="1"/>
          </p:cNvPicPr>
          <p:nvPr/>
        </p:nvPicPr>
        <p:blipFill>
          <a:blip r:embed="rId3"/>
          <a:stretch>
            <a:fillRect/>
          </a:stretch>
        </p:blipFill>
        <p:spPr>
          <a:xfrm>
            <a:off x="0" y="5580404"/>
            <a:ext cx="4149503" cy="1277596"/>
          </a:xfrm>
          <a:prstGeom prst="rect">
            <a:avLst/>
          </a:prstGeom>
        </p:spPr>
      </p:pic>
      <p:sp>
        <p:nvSpPr>
          <p:cNvPr id="6147" name="Text Placeholder 2"/>
          <p:cNvSpPr>
            <a:spLocks noGrp="1"/>
          </p:cNvSpPr>
          <p:nvPr>
            <p:ph type="body" sz="quarter" idx="14"/>
          </p:nvPr>
        </p:nvSpPr>
        <p:spPr>
          <a:xfrm>
            <a:off x="211479" y="899242"/>
            <a:ext cx="5722596" cy="2415457"/>
          </a:xfrm>
        </p:spPr>
        <p:txBody>
          <a:bodyPr/>
          <a:lstStyle/>
          <a:p>
            <a:pPr marL="0" indent="0" algn="just">
              <a:spcAft>
                <a:spcPts val="600"/>
              </a:spcAft>
              <a:buNone/>
            </a:pPr>
            <a:r>
              <a:rPr lang="en-GB" sz="1400" dirty="0">
                <a:ea typeface="Times New Roman"/>
              </a:rPr>
              <a:t>If the vector </a:t>
            </a:r>
            <a:r>
              <a:rPr lang="en-GB" sz="1400" i="1" u="sng" dirty="0">
                <a:ea typeface="Times New Roman"/>
              </a:rPr>
              <a:t>OA</a:t>
            </a:r>
            <a:r>
              <a:rPr lang="en-GB" sz="1400" dirty="0">
                <a:ea typeface="Times New Roman"/>
              </a:rPr>
              <a:t> is under the angle Ψ at the time instant </a:t>
            </a:r>
            <a:r>
              <a:rPr lang="en-GB" sz="1400" i="1" dirty="0">
                <a:ea typeface="Times New Roman"/>
              </a:rPr>
              <a:t>t</a:t>
            </a:r>
            <a:r>
              <a:rPr lang="en-GB" sz="1400" baseline="-25000" dirty="0">
                <a:ea typeface="Times New Roman"/>
              </a:rPr>
              <a:t>0 </a:t>
            </a:r>
            <a:r>
              <a:rPr lang="en-GB" sz="1400" dirty="0">
                <a:ea typeface="Times New Roman"/>
              </a:rPr>
              <a:t>= 0 s then its initial value is not equal to zero </a:t>
            </a:r>
            <a:r>
              <a:rPr lang="en-GB" sz="1400" i="1" dirty="0">
                <a:ea typeface="Times New Roman"/>
              </a:rPr>
              <a:t>i</a:t>
            </a:r>
            <a:r>
              <a:rPr lang="en-GB" sz="1400" baseline="-25000" dirty="0">
                <a:ea typeface="Times New Roman"/>
              </a:rPr>
              <a:t>0</a:t>
            </a:r>
            <a:r>
              <a:rPr lang="en-GB" sz="1400" i="1" dirty="0">
                <a:ea typeface="Times New Roman"/>
              </a:rPr>
              <a:t> </a:t>
            </a:r>
            <a:r>
              <a:rPr lang="en-GB" sz="1400" dirty="0">
                <a:ea typeface="Times New Roman"/>
              </a:rPr>
              <a:t>= </a:t>
            </a:r>
            <a:r>
              <a:rPr lang="en-GB" sz="1400" i="1" dirty="0">
                <a:ea typeface="Times New Roman"/>
              </a:rPr>
              <a:t>I</a:t>
            </a:r>
            <a:r>
              <a:rPr lang="en-GB" sz="1400" i="1" baseline="-25000" dirty="0">
                <a:ea typeface="Times New Roman"/>
              </a:rPr>
              <a:t>m </a:t>
            </a:r>
            <a:r>
              <a:rPr lang="en-GB" sz="1400" dirty="0">
                <a:ea typeface="Times New Roman"/>
              </a:rPr>
              <a:t>sin(ω</a:t>
            </a:r>
            <a:r>
              <a:rPr lang="en-GB" sz="1400" i="1" dirty="0">
                <a:ea typeface="Times New Roman"/>
              </a:rPr>
              <a:t>t</a:t>
            </a:r>
            <a:r>
              <a:rPr lang="en-GB" sz="1400" baseline="-25000" dirty="0">
                <a:ea typeface="Times New Roman"/>
              </a:rPr>
              <a:t>0</a:t>
            </a:r>
            <a:r>
              <a:rPr lang="en-GB" sz="1400" i="1" dirty="0">
                <a:ea typeface="Times New Roman"/>
              </a:rPr>
              <a:t> </a:t>
            </a:r>
            <a:r>
              <a:rPr lang="en-GB" sz="1400" dirty="0">
                <a:ea typeface="Times New Roman"/>
              </a:rPr>
              <a:t>+ Ψ) = </a:t>
            </a:r>
            <a:r>
              <a:rPr lang="en-GB" sz="1400" i="1" dirty="0">
                <a:ea typeface="Times New Roman"/>
              </a:rPr>
              <a:t>I</a:t>
            </a:r>
            <a:r>
              <a:rPr lang="en-GB" sz="1400" i="1" baseline="-25000" dirty="0">
                <a:ea typeface="Times New Roman"/>
              </a:rPr>
              <a:t>m </a:t>
            </a:r>
            <a:r>
              <a:rPr lang="en-GB" sz="1400" dirty="0" err="1">
                <a:ea typeface="Times New Roman"/>
              </a:rPr>
              <a:t>sinΨ</a:t>
            </a:r>
            <a:r>
              <a:rPr lang="en-GB" sz="1400" dirty="0">
                <a:ea typeface="Times New Roman"/>
              </a:rPr>
              <a:t> (since ω</a:t>
            </a:r>
            <a:r>
              <a:rPr lang="en-GB" sz="1400" i="1" dirty="0">
                <a:ea typeface="Times New Roman"/>
              </a:rPr>
              <a:t>t</a:t>
            </a:r>
            <a:r>
              <a:rPr lang="en-GB" sz="1400" baseline="-25000" dirty="0">
                <a:ea typeface="Times New Roman"/>
              </a:rPr>
              <a:t>0 </a:t>
            </a:r>
            <a:r>
              <a:rPr lang="en-GB" sz="1400" dirty="0">
                <a:ea typeface="Times New Roman"/>
              </a:rPr>
              <a:t>= 0°).</a:t>
            </a:r>
            <a:endParaRPr lang="et-EE" sz="1400" dirty="0">
              <a:ea typeface="Times New Roman"/>
            </a:endParaRPr>
          </a:p>
          <a:p>
            <a:pPr marL="0" indent="0" algn="just">
              <a:spcAft>
                <a:spcPts val="600"/>
              </a:spcAft>
              <a:buNone/>
            </a:pPr>
            <a:r>
              <a:rPr lang="en-GB" sz="1400" dirty="0">
                <a:ea typeface="Times New Roman"/>
              </a:rPr>
              <a:t>The common expression for the sine waveform is as follows</a:t>
            </a:r>
            <a:endParaRPr lang="et-EE" sz="1400" dirty="0">
              <a:ea typeface="Times New Roman"/>
            </a:endParaRPr>
          </a:p>
          <a:p>
            <a:pPr algn="ctr">
              <a:buNone/>
            </a:pPr>
            <a:r>
              <a:rPr lang="en-GB" altLang="en-US" sz="1400" i="1" dirty="0" err="1"/>
              <a:t>i</a:t>
            </a:r>
            <a:r>
              <a:rPr lang="en-GB" altLang="en-US" sz="1400" i="1" dirty="0"/>
              <a:t> </a:t>
            </a:r>
            <a:r>
              <a:rPr lang="en-GB" altLang="en-US" sz="1400" dirty="0"/>
              <a:t>= </a:t>
            </a:r>
            <a:r>
              <a:rPr lang="en-GB" altLang="en-US" sz="1400" i="1" dirty="0"/>
              <a:t>I</a:t>
            </a:r>
            <a:r>
              <a:rPr lang="en-GB" altLang="en-US" sz="1400" i="1" baseline="-25000" dirty="0"/>
              <a:t>m </a:t>
            </a:r>
            <a:r>
              <a:rPr lang="en-GB" altLang="en-US" sz="1400" dirty="0"/>
              <a:t>sin(</a:t>
            </a:r>
            <a:r>
              <a:rPr lang="en-GB" altLang="en-US" sz="1400" dirty="0" err="1"/>
              <a:t>ω</a:t>
            </a:r>
            <a:r>
              <a:rPr lang="en-GB" altLang="en-US" sz="1400" i="1" dirty="0" err="1"/>
              <a:t>t</a:t>
            </a:r>
            <a:r>
              <a:rPr lang="en-GB" altLang="en-US" sz="1400" i="1" dirty="0"/>
              <a:t> </a:t>
            </a:r>
            <a:r>
              <a:rPr lang="en-GB" altLang="en-US" sz="1400" dirty="0"/>
              <a:t>+ Ψ),</a:t>
            </a:r>
            <a:endParaRPr lang="en-US" altLang="en-US" sz="1400" dirty="0"/>
          </a:p>
          <a:p>
            <a:pPr>
              <a:buNone/>
            </a:pPr>
            <a:r>
              <a:rPr lang="en-GB" altLang="en-US" sz="1400" dirty="0"/>
              <a:t>where Ψ is the initial phase. </a:t>
            </a:r>
            <a:endParaRPr lang="en-US" altLang="en-US" sz="1400" dirty="0"/>
          </a:p>
          <a:p>
            <a:pPr>
              <a:buNone/>
            </a:pPr>
            <a:r>
              <a:rPr lang="en-GB" altLang="en-US" sz="1400" dirty="0"/>
              <a:t>The corresponding phasor in a complex form in this case looks like</a:t>
            </a:r>
            <a:endParaRPr lang="en-US" altLang="en-US" sz="1400" dirty="0"/>
          </a:p>
          <a:p>
            <a:pPr algn="ctr">
              <a:buNone/>
            </a:pPr>
            <a:r>
              <a:rPr lang="en-GB" altLang="en-US" sz="1400" i="1" u="sng" dirty="0"/>
              <a:t>I</a:t>
            </a:r>
            <a:r>
              <a:rPr lang="en-GB" altLang="en-US" sz="1400" i="1" baseline="-25000" dirty="0"/>
              <a:t>m</a:t>
            </a:r>
            <a:r>
              <a:rPr lang="en-GB" altLang="en-US" sz="1400" dirty="0"/>
              <a:t> = </a:t>
            </a:r>
            <a:r>
              <a:rPr lang="en-GB" altLang="en-US" sz="1400" i="1" dirty="0"/>
              <a:t>I</a:t>
            </a:r>
            <a:r>
              <a:rPr lang="en-GB" altLang="en-US" sz="1400" i="1" baseline="-25000" dirty="0"/>
              <a:t>m </a:t>
            </a:r>
            <a:r>
              <a:rPr lang="en-GB" altLang="en-US" sz="1400" dirty="0" err="1"/>
              <a:t>e</a:t>
            </a:r>
            <a:r>
              <a:rPr lang="en-GB" altLang="en-US" sz="1400" i="1" baseline="30000" dirty="0" err="1"/>
              <a:t>j</a:t>
            </a:r>
            <a:r>
              <a:rPr lang="en-GB" altLang="en-US" sz="1400" baseline="30000" dirty="0"/>
              <a:t>(</a:t>
            </a:r>
            <a:r>
              <a:rPr lang="en-GB" altLang="en-US" sz="1400" baseline="30000" dirty="0" err="1"/>
              <a:t>ωt</a:t>
            </a:r>
            <a:r>
              <a:rPr lang="en-GB" altLang="en-US" sz="1400" baseline="30000" dirty="0"/>
              <a:t> + Ψ)</a:t>
            </a:r>
            <a:r>
              <a:rPr lang="en-GB" altLang="en-US" sz="1400" dirty="0"/>
              <a:t>= </a:t>
            </a:r>
            <a:r>
              <a:rPr lang="en-GB" altLang="en-US" sz="1400" i="1" dirty="0"/>
              <a:t>I</a:t>
            </a:r>
            <a:r>
              <a:rPr lang="en-GB" altLang="en-US" sz="1400" i="1" baseline="-25000" dirty="0"/>
              <a:t>m </a:t>
            </a:r>
            <a:r>
              <a:rPr lang="en-GB" altLang="en-US" sz="1400" dirty="0" err="1"/>
              <a:t>cos</a:t>
            </a:r>
            <a:r>
              <a:rPr lang="en-GB" altLang="en-US" sz="1400" dirty="0"/>
              <a:t>(</a:t>
            </a:r>
            <a:r>
              <a:rPr lang="en-GB" altLang="en-US" sz="1400" dirty="0" err="1"/>
              <a:t>ω</a:t>
            </a:r>
            <a:r>
              <a:rPr lang="en-GB" altLang="en-US" sz="1400" i="1" dirty="0" err="1"/>
              <a:t>t</a:t>
            </a:r>
            <a:r>
              <a:rPr lang="en-GB" altLang="en-US" sz="1400" i="1" dirty="0"/>
              <a:t> </a:t>
            </a:r>
            <a:r>
              <a:rPr lang="en-GB" altLang="en-US" sz="1400" dirty="0"/>
              <a:t>+ Ψ) + </a:t>
            </a:r>
            <a:r>
              <a:rPr lang="en-GB" altLang="en-US" sz="1400" i="1" dirty="0" err="1"/>
              <a:t>jI</a:t>
            </a:r>
            <a:r>
              <a:rPr lang="en-GB" altLang="en-US" sz="1400" i="1" baseline="-25000" dirty="0" err="1"/>
              <a:t>m</a:t>
            </a:r>
            <a:r>
              <a:rPr lang="en-GB" altLang="en-US" sz="1400" i="1" baseline="-25000" dirty="0"/>
              <a:t> </a:t>
            </a:r>
            <a:r>
              <a:rPr lang="en-GB" altLang="en-US" sz="1400" dirty="0"/>
              <a:t>sin(</a:t>
            </a:r>
            <a:r>
              <a:rPr lang="en-GB" altLang="en-US" sz="1400" dirty="0" err="1"/>
              <a:t>ω</a:t>
            </a:r>
            <a:r>
              <a:rPr lang="en-GB" altLang="en-US" sz="1400" i="1" dirty="0" err="1"/>
              <a:t>t</a:t>
            </a:r>
            <a:r>
              <a:rPr lang="en-GB" altLang="en-US" sz="1400" i="1" dirty="0"/>
              <a:t> </a:t>
            </a:r>
            <a:r>
              <a:rPr lang="en-GB" altLang="en-US" sz="1400" dirty="0"/>
              <a:t>+ Ψ).</a:t>
            </a:r>
            <a:endParaRPr lang="en-US" altLang="en-US" sz="1400" dirty="0"/>
          </a:p>
          <a:p>
            <a:pPr marL="0">
              <a:buNone/>
            </a:pPr>
            <a:r>
              <a:rPr lang="et-EE" altLang="en-US" sz="1200" dirty="0"/>
              <a:t> </a:t>
            </a:r>
            <a:endParaRPr lang="en-US" altLang="en-US" sz="1200" dirty="0"/>
          </a:p>
          <a:p>
            <a:pPr marL="0">
              <a:buNone/>
            </a:pPr>
            <a:endParaRPr lang="en-US" altLang="en-US" sz="1200" dirty="0">
              <a:solidFill>
                <a:schemeClr val="tx1"/>
              </a:solidFill>
            </a:endParaRPr>
          </a:p>
          <a:p>
            <a:pPr marL="0">
              <a:buNone/>
            </a:pPr>
            <a:endParaRPr lang="en-US" altLang="en-US" sz="1200" dirty="0"/>
          </a:p>
          <a:p>
            <a:pPr marL="0">
              <a:buNone/>
            </a:pPr>
            <a:endParaRPr lang="en-US" altLang="en-US" sz="1200" dirty="0">
              <a:solidFill>
                <a:srgbClr val="332B60"/>
              </a:solidFill>
            </a:endParaRPr>
          </a:p>
        </p:txBody>
      </p:sp>
      <p:sp>
        <p:nvSpPr>
          <p:cNvPr id="54280"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5"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5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 Placeholder 1"/>
          <p:cNvSpPr>
            <a:spLocks noGrp="1"/>
          </p:cNvSpPr>
          <p:nvPr>
            <p:ph type="body" sz="quarter" idx="13"/>
          </p:nvPr>
        </p:nvSpPr>
        <p:spPr>
          <a:xfrm>
            <a:off x="233919" y="123825"/>
            <a:ext cx="10494517" cy="316194"/>
          </a:xfrm>
        </p:spPr>
        <p:txBody>
          <a:bodyPr/>
          <a:lstStyle/>
          <a:p>
            <a:r>
              <a:rPr lang="en-US" altLang="en-US" dirty="0"/>
              <a:t>Complex numbers in electrical circuits</a:t>
            </a:r>
          </a:p>
          <a:p>
            <a:r>
              <a:rPr lang="en-GB" dirty="0"/>
              <a:t>Phasor of sine wave</a:t>
            </a:r>
            <a:endParaRPr lang="en-US" altLang="en-US" dirty="0"/>
          </a:p>
        </p:txBody>
      </p:sp>
      <p:graphicFrame>
        <p:nvGraphicFramePr>
          <p:cNvPr id="61471" name="Object 31"/>
          <p:cNvGraphicFramePr>
            <a:graphicFrameLocks noChangeAspect="1"/>
          </p:cNvGraphicFramePr>
          <p:nvPr/>
        </p:nvGraphicFramePr>
        <p:xfrm>
          <a:off x="3581400" y="5619750"/>
          <a:ext cx="1133475" cy="336306"/>
        </p:xfrm>
        <a:graphic>
          <a:graphicData uri="http://schemas.openxmlformats.org/presentationml/2006/ole">
            <mc:AlternateContent xmlns:mc="http://schemas.openxmlformats.org/markup-compatibility/2006">
              <mc:Choice xmlns:v="urn:schemas-microsoft-com:vml" Requires="v">
                <p:oleObj spid="_x0000_s61475" name="Equation" r:id="rId4" imgW="863225" imgH="253890" progId="Equation.DSMT4">
                  <p:embed/>
                </p:oleObj>
              </mc:Choice>
              <mc:Fallback>
                <p:oleObj name="Equation" r:id="rId4" imgW="863225" imgH="253890" progId="Equation.DSMT4">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5619750"/>
                        <a:ext cx="1133475" cy="336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0" name="Object 30"/>
          <p:cNvGraphicFramePr>
            <a:graphicFrameLocks noChangeAspect="1"/>
          </p:cNvGraphicFramePr>
          <p:nvPr/>
        </p:nvGraphicFramePr>
        <p:xfrm>
          <a:off x="8181975" y="1304926"/>
          <a:ext cx="1474468" cy="285750"/>
        </p:xfrm>
        <a:graphic>
          <a:graphicData uri="http://schemas.openxmlformats.org/presentationml/2006/ole">
            <mc:AlternateContent xmlns:mc="http://schemas.openxmlformats.org/markup-compatibility/2006">
              <mc:Choice xmlns:v="urn:schemas-microsoft-com:vml" Requires="v">
                <p:oleObj spid="_x0000_s61476" name="Equation" r:id="rId6" imgW="1231366" imgH="241195" progId="Equation.DSMT4">
                  <p:embed/>
                </p:oleObj>
              </mc:Choice>
              <mc:Fallback>
                <p:oleObj name="Equation" r:id="rId6" imgW="1231366" imgH="241195" progId="Equation.DSMT4">
                  <p:embed/>
                  <p:pic>
                    <p:nvPicPr>
                      <p:cNvPr id="0"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1975" y="1304926"/>
                        <a:ext cx="1474468"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69" name="Object 29"/>
          <p:cNvGraphicFramePr>
            <a:graphicFrameLocks noChangeAspect="1"/>
          </p:cNvGraphicFramePr>
          <p:nvPr/>
        </p:nvGraphicFramePr>
        <p:xfrm>
          <a:off x="8448676" y="1984095"/>
          <a:ext cx="971550" cy="282856"/>
        </p:xfrm>
        <a:graphic>
          <a:graphicData uri="http://schemas.openxmlformats.org/presentationml/2006/ole">
            <mc:AlternateContent xmlns:mc="http://schemas.openxmlformats.org/markup-compatibility/2006">
              <mc:Choice xmlns:v="urn:schemas-microsoft-com:vml" Requires="v">
                <p:oleObj spid="_x0000_s61477" name="Equation" r:id="rId8" imgW="748975" imgH="215806" progId="Equation.DSMT4">
                  <p:embed/>
                </p:oleObj>
              </mc:Choice>
              <mc:Fallback>
                <p:oleObj name="Equation" r:id="rId8" imgW="748975" imgH="215806" progId="Equation.DSMT4">
                  <p:embed/>
                  <p:pic>
                    <p:nvPicPr>
                      <p:cNvPr id="0"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48676" y="1984095"/>
                        <a:ext cx="971550" cy="2828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72" name="Rectangle 32"/>
          <p:cNvSpPr>
            <a:spLocks noChangeArrowheads="1"/>
          </p:cNvSpPr>
          <p:nvPr/>
        </p:nvSpPr>
        <p:spPr bwMode="auto">
          <a:xfrm>
            <a:off x="209551" y="4990297"/>
            <a:ext cx="56769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Therefore, any alternating current of a sinusoidal waveform may be described with a phasor rotating with the angular speed that equals to the angular frequency of the sine wave. Those phasor notations differ in different textbooks and could be, for example</a:t>
            </a:r>
            <a:endParaRPr kumimoji="0" lang="en-GB" sz="1400" b="0" i="0" u="none" strike="noStrike" cap="none" normalizeH="0" baseline="0" dirty="0">
              <a:ln>
                <a:noFill/>
              </a:ln>
              <a:solidFill>
                <a:schemeClr val="tx1"/>
              </a:solidFill>
              <a:effectLst/>
              <a:latin typeface="+mn-lt"/>
              <a:cs typeface="Arial" pitchFamily="34" charset="0"/>
            </a:endParaRPr>
          </a:p>
        </p:txBody>
      </p:sp>
      <p:sp>
        <p:nvSpPr>
          <p:cNvPr id="61474" name="Rectangle 34"/>
          <p:cNvSpPr>
            <a:spLocks noChangeArrowheads="1"/>
          </p:cNvSpPr>
          <p:nvPr/>
        </p:nvSpPr>
        <p:spPr bwMode="auto">
          <a:xfrm>
            <a:off x="5982026" y="814001"/>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US" sz="800" b="0" i="0" u="none" strike="noStrike" cap="none" normalizeH="0" baseline="0" dirty="0">
              <a:ln>
                <a:noFill/>
              </a:ln>
              <a:solidFill>
                <a:schemeClr val="tx1"/>
              </a:solidFill>
              <a:effectLst/>
              <a:latin typeface="Arial" pitchFamily="34" charset="0"/>
              <a:cs typeface="Arial" pitchFamily="34" charset="0"/>
            </a:endParaRPr>
          </a:p>
        </p:txBody>
      </p:sp>
      <p:sp>
        <p:nvSpPr>
          <p:cNvPr id="34" name="Прямоугольник 33"/>
          <p:cNvSpPr/>
          <p:nvPr/>
        </p:nvSpPr>
        <p:spPr>
          <a:xfrm>
            <a:off x="6276975" y="528935"/>
            <a:ext cx="5438775" cy="738664"/>
          </a:xfrm>
          <a:prstGeom prst="rect">
            <a:avLst/>
          </a:prstGeom>
        </p:spPr>
        <p:txBody>
          <a:bodyPr wrap="square">
            <a:spAutoFit/>
          </a:bodyPr>
          <a:lstStyle/>
          <a:p>
            <a:r>
              <a:rPr lang="en-GB" sz="1400" dirty="0">
                <a:latin typeface="+mn-lt"/>
              </a:rPr>
              <a:t>In electrical engineering, there is a traditional way to present a complex vector with its amplitude and initial phase keeping in mind that it rotates with the angular frequency ω</a:t>
            </a:r>
            <a:endParaRPr lang="en-US" sz="1400" dirty="0">
              <a:latin typeface="+mn-lt"/>
            </a:endParaRPr>
          </a:p>
        </p:txBody>
      </p:sp>
      <p:pic>
        <p:nvPicPr>
          <p:cNvPr id="61476" name="Picture 36"/>
          <p:cNvPicPr>
            <a:picLocks noChangeAspect="1" noChangeArrowheads="1"/>
          </p:cNvPicPr>
          <p:nvPr/>
        </p:nvPicPr>
        <p:blipFill>
          <a:blip r:embed="rId10"/>
          <a:srcRect/>
          <a:stretch>
            <a:fillRect/>
          </a:stretch>
        </p:blipFill>
        <p:spPr bwMode="auto">
          <a:xfrm>
            <a:off x="373063" y="3033713"/>
            <a:ext cx="4986337" cy="1933575"/>
          </a:xfrm>
          <a:prstGeom prst="rect">
            <a:avLst/>
          </a:prstGeom>
          <a:noFill/>
          <a:ln w="9525">
            <a:noFill/>
            <a:miter lim="800000"/>
            <a:headEnd/>
            <a:tailEnd/>
          </a:ln>
          <a:effectLst/>
        </p:spPr>
      </p:pic>
      <p:sp>
        <p:nvSpPr>
          <p:cNvPr id="61478" name="Rectangle 38"/>
          <p:cNvSpPr>
            <a:spLocks noChangeArrowheads="1"/>
          </p:cNvSpPr>
          <p:nvPr/>
        </p:nvSpPr>
        <p:spPr bwMode="auto">
          <a:xfrm>
            <a:off x="6353175" y="1670148"/>
            <a:ext cx="313372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For example the notation </a:t>
            </a:r>
            <a:endParaRPr kumimoji="0" lang="en-GB" sz="1400" b="0" i="0" u="none" strike="noStrike" cap="none" normalizeH="0" baseline="0" dirty="0">
              <a:ln>
                <a:noFill/>
              </a:ln>
              <a:solidFill>
                <a:schemeClr val="tx1"/>
              </a:solidFill>
              <a:effectLst/>
              <a:latin typeface="+mn-lt"/>
              <a:cs typeface="Arial" pitchFamily="34" charset="0"/>
            </a:endParaRPr>
          </a:p>
        </p:txBody>
      </p:sp>
      <p:sp>
        <p:nvSpPr>
          <p:cNvPr id="61479" name="Rectangle 39"/>
          <p:cNvSpPr>
            <a:spLocks noChangeArrowheads="1"/>
          </p:cNvSpPr>
          <p:nvPr/>
        </p:nvSpPr>
        <p:spPr bwMode="auto">
          <a:xfrm>
            <a:off x="6315075" y="2286133"/>
            <a:ext cx="5381625"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 means the current with the amplitude of 5 A is shifted by the 30° in relation to the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y</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-axis. </a:t>
            </a:r>
            <a:endParaRPr kumimoji="0" lang="en-GB" sz="1400" b="0" i="0" u="none" strike="noStrike" cap="none" normalizeH="0" baseline="0" dirty="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147616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TTY EMERA Logo pikk.png"/>
          <p:cNvPicPr>
            <a:picLocks noChangeAspect="1"/>
          </p:cNvPicPr>
          <p:nvPr/>
        </p:nvPicPr>
        <p:blipFill>
          <a:blip r:embed="rId3"/>
          <a:stretch>
            <a:fillRect/>
          </a:stretch>
        </p:blipFill>
        <p:spPr>
          <a:xfrm>
            <a:off x="0" y="5580404"/>
            <a:ext cx="4149503" cy="1277596"/>
          </a:xfrm>
          <a:prstGeom prst="rect">
            <a:avLst/>
          </a:prstGeom>
        </p:spPr>
      </p:pic>
      <p:sp>
        <p:nvSpPr>
          <p:cNvPr id="54280"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5"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Text Placeholder 2"/>
          <p:cNvSpPr txBox="1">
            <a:spLocks/>
          </p:cNvSpPr>
          <p:nvPr/>
        </p:nvSpPr>
        <p:spPr>
          <a:xfrm>
            <a:off x="340034" y="912551"/>
            <a:ext cx="4127192" cy="930675"/>
          </a:xfrm>
          <a:prstGeom prst="rect">
            <a:avLst/>
          </a:prstGeom>
        </p:spPr>
        <p:txBody>
          <a:bodyPr lIns="0" tIns="0" rIns="0" bIns="0"/>
          <a:lstStyle/>
          <a:p>
            <a:r>
              <a:rPr lang="en-GB" sz="1400" dirty="0">
                <a:latin typeface="+mn-lt"/>
              </a:rPr>
              <a:t>Phasors on a complex plane are called </a:t>
            </a:r>
            <a:r>
              <a:rPr lang="en-GB" sz="1400" b="1" dirty="0">
                <a:latin typeface="+mn-lt"/>
              </a:rPr>
              <a:t>vector or phasor diagram</a:t>
            </a:r>
            <a:r>
              <a:rPr lang="en-GB" sz="1400" dirty="0">
                <a:latin typeface="+mn-lt"/>
              </a:rPr>
              <a:t>. There </a:t>
            </a:r>
            <a:r>
              <a:rPr lang="et-EE" sz="1400" dirty="0">
                <a:latin typeface="+mn-lt"/>
              </a:rPr>
              <a:t>are </a:t>
            </a:r>
            <a:r>
              <a:rPr lang="en-GB" sz="1400" dirty="0">
                <a:latin typeface="+mn-lt"/>
              </a:rPr>
              <a:t>two sinusoidal currents </a:t>
            </a:r>
            <a:r>
              <a:rPr lang="en-GB" sz="1400" i="1" dirty="0">
                <a:latin typeface="+mn-lt"/>
              </a:rPr>
              <a:t>i</a:t>
            </a:r>
            <a:r>
              <a:rPr lang="en-GB" sz="1400" baseline="-25000" dirty="0">
                <a:latin typeface="+mn-lt"/>
              </a:rPr>
              <a:t>1</a:t>
            </a:r>
            <a:r>
              <a:rPr lang="en-GB" sz="1400" dirty="0">
                <a:latin typeface="+mn-lt"/>
              </a:rPr>
              <a:t> and </a:t>
            </a:r>
            <a:r>
              <a:rPr lang="en-GB" sz="1400" i="1" dirty="0">
                <a:latin typeface="+mn-lt"/>
              </a:rPr>
              <a:t>i</a:t>
            </a:r>
            <a:r>
              <a:rPr lang="en-GB" sz="1400" baseline="-25000" dirty="0">
                <a:latin typeface="+mn-lt"/>
              </a:rPr>
              <a:t>2</a:t>
            </a:r>
            <a:r>
              <a:rPr lang="en-GB" sz="1400" dirty="0">
                <a:latin typeface="+mn-lt"/>
              </a:rPr>
              <a:t> on the right side in Fig</a:t>
            </a:r>
            <a:r>
              <a:rPr lang="et-EE" sz="1400" dirty="0">
                <a:latin typeface="+mn-lt"/>
              </a:rPr>
              <a:t>ure</a:t>
            </a:r>
            <a:r>
              <a:rPr lang="en-GB" sz="1400" dirty="0">
                <a:latin typeface="+mn-lt"/>
              </a:rPr>
              <a:t>. Their phasors are presented on the left side. The </a:t>
            </a:r>
            <a:r>
              <a:rPr lang="en-GB" sz="1400" i="1" dirty="0">
                <a:latin typeface="+mn-lt"/>
              </a:rPr>
              <a:t>y</a:t>
            </a:r>
            <a:r>
              <a:rPr lang="en-GB" sz="1400" dirty="0">
                <a:latin typeface="+mn-lt"/>
              </a:rPr>
              <a:t>-axis of a complex plane is called imaginary axis and has notation “+</a:t>
            </a:r>
            <a:r>
              <a:rPr lang="en-GB" sz="1400" i="1" dirty="0">
                <a:latin typeface="+mn-lt"/>
              </a:rPr>
              <a:t>j</a:t>
            </a:r>
            <a:r>
              <a:rPr lang="en-GB" sz="1400" dirty="0">
                <a:latin typeface="+mn-lt"/>
              </a:rPr>
              <a:t>” while </a:t>
            </a:r>
            <a:r>
              <a:rPr lang="en-GB" sz="1400" i="1" dirty="0">
                <a:latin typeface="+mn-lt"/>
              </a:rPr>
              <a:t>x</a:t>
            </a:r>
            <a:r>
              <a:rPr lang="en-GB" sz="1400" dirty="0">
                <a:latin typeface="+mn-lt"/>
              </a:rPr>
              <a:t>-axis is called real one and denoted as “+1”. </a:t>
            </a:r>
            <a:endParaRPr lang="en-US" sz="1400" dirty="0">
              <a:latin typeface="+mn-lt"/>
            </a:endParaRPr>
          </a:p>
          <a:p>
            <a:r>
              <a:rPr lang="et-EE" sz="1200" dirty="0">
                <a:latin typeface="+mn-lt"/>
              </a:rPr>
              <a:t> </a:t>
            </a:r>
            <a:endParaRPr kumimoji="0" lang="en-US" alt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None/>
              <a:tabLst/>
              <a:defRPr/>
            </a:pPr>
            <a:endParaRPr kumimoji="0" lang="en-US" altLang="en-US" sz="1200" b="0" i="0" u="none" strike="noStrike" kern="1200" cap="none" spc="0" normalizeH="0" baseline="0" noProof="0" dirty="0">
              <a:ln>
                <a:noFill/>
              </a:ln>
              <a:solidFill>
                <a:srgbClr val="332B60"/>
              </a:solidFill>
              <a:effectLst/>
              <a:uLnTx/>
              <a:uFillTx/>
              <a:latin typeface="+mn-lt"/>
              <a:ea typeface="+mn-ea"/>
              <a:cs typeface="+mn-cs"/>
            </a:endParaRPr>
          </a:p>
          <a:p>
            <a:pPr marL="0" marR="0" lvl="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None/>
              <a:tabLst/>
              <a:defRPr/>
            </a:pPr>
            <a:endParaRPr kumimoji="0" lang="en-US" altLang="en-US" sz="1200" b="0" i="0" u="none" strike="noStrike" kern="1200" cap="none" spc="0" normalizeH="0" baseline="0" noProof="0" dirty="0">
              <a:ln>
                <a:noFill/>
              </a:ln>
              <a:solidFill>
                <a:srgbClr val="332B60"/>
              </a:solidFill>
              <a:effectLst/>
              <a:uLnTx/>
              <a:uFillTx/>
              <a:latin typeface="+mn-lt"/>
              <a:ea typeface="+mn-ea"/>
              <a:cs typeface="+mn-cs"/>
            </a:endParaRPr>
          </a:p>
        </p:txBody>
      </p:sp>
      <p:sp>
        <p:nvSpPr>
          <p:cNvPr id="19" name="Text Placeholder 2"/>
          <p:cNvSpPr txBox="1">
            <a:spLocks/>
          </p:cNvSpPr>
          <p:nvPr/>
        </p:nvSpPr>
        <p:spPr>
          <a:xfrm>
            <a:off x="4619626" y="523875"/>
            <a:ext cx="7258050" cy="2598845"/>
          </a:xfrm>
          <a:prstGeom prst="rect">
            <a:avLst/>
          </a:prstGeom>
        </p:spPr>
        <p:txBody>
          <a:bodyPr lIns="0" tIns="0" rIns="0" bIns="0"/>
          <a:lstStyle/>
          <a:p>
            <a:pPr algn="just">
              <a:spcAft>
                <a:spcPts val="600"/>
              </a:spcAft>
            </a:pPr>
            <a:r>
              <a:rPr lang="en-GB" sz="1400" dirty="0">
                <a:latin typeface="Times New Roman"/>
                <a:ea typeface="Times New Roman"/>
              </a:rPr>
              <a:t>Let us explore how one can use phasors in electrical calculations. There is a node between three branches with currents </a:t>
            </a:r>
            <a:r>
              <a:rPr lang="en-GB" sz="1400" i="1" dirty="0">
                <a:latin typeface="Times New Roman"/>
                <a:ea typeface="Times New Roman"/>
              </a:rPr>
              <a:t>i</a:t>
            </a:r>
            <a:r>
              <a:rPr lang="en-GB" sz="1400" baseline="-25000" dirty="0">
                <a:latin typeface="Times New Roman"/>
                <a:ea typeface="Times New Roman"/>
              </a:rPr>
              <a:t>1</a:t>
            </a:r>
            <a:r>
              <a:rPr lang="en-GB" sz="1400" dirty="0">
                <a:latin typeface="Times New Roman"/>
                <a:ea typeface="Times New Roman"/>
              </a:rPr>
              <a:t>, </a:t>
            </a:r>
            <a:r>
              <a:rPr lang="en-GB" sz="1400" i="1" dirty="0">
                <a:latin typeface="Times New Roman"/>
                <a:ea typeface="Times New Roman"/>
              </a:rPr>
              <a:t>i</a:t>
            </a:r>
            <a:r>
              <a:rPr lang="en-GB" sz="1400" baseline="-25000" dirty="0">
                <a:latin typeface="Times New Roman"/>
                <a:ea typeface="Times New Roman"/>
              </a:rPr>
              <a:t>2</a:t>
            </a:r>
            <a:r>
              <a:rPr lang="en-GB" sz="1400" dirty="0">
                <a:latin typeface="Times New Roman"/>
                <a:ea typeface="Times New Roman"/>
              </a:rPr>
              <a:t> and </a:t>
            </a:r>
            <a:r>
              <a:rPr lang="en-GB" sz="1400" i="1" dirty="0">
                <a:latin typeface="Times New Roman"/>
                <a:ea typeface="Times New Roman"/>
              </a:rPr>
              <a:t>i</a:t>
            </a:r>
            <a:r>
              <a:rPr lang="en-GB" sz="1400" baseline="-25000" dirty="0">
                <a:latin typeface="Times New Roman"/>
                <a:ea typeface="Times New Roman"/>
              </a:rPr>
              <a:t>3</a:t>
            </a:r>
            <a:r>
              <a:rPr lang="en-GB" sz="1400" dirty="0">
                <a:latin typeface="Times New Roman"/>
                <a:ea typeface="Times New Roman"/>
              </a:rPr>
              <a:t> (Fig. 1.7, </a:t>
            </a:r>
            <a:r>
              <a:rPr lang="en-GB" sz="1400" i="1" dirty="0">
                <a:latin typeface="Times New Roman"/>
                <a:ea typeface="Times New Roman"/>
              </a:rPr>
              <a:t>a</a:t>
            </a:r>
            <a:r>
              <a:rPr lang="en-GB" sz="1400" dirty="0">
                <a:latin typeface="Times New Roman"/>
                <a:ea typeface="Times New Roman"/>
              </a:rPr>
              <a:t>). For example, the currents </a:t>
            </a:r>
            <a:r>
              <a:rPr lang="en-GB" sz="1400" i="1" dirty="0">
                <a:latin typeface="Times New Roman"/>
                <a:ea typeface="Times New Roman"/>
              </a:rPr>
              <a:t>i</a:t>
            </a:r>
            <a:r>
              <a:rPr lang="en-GB" sz="1400" baseline="-25000" dirty="0">
                <a:latin typeface="Times New Roman"/>
                <a:ea typeface="Times New Roman"/>
              </a:rPr>
              <a:t>1</a:t>
            </a:r>
            <a:r>
              <a:rPr lang="en-GB" sz="1400" dirty="0">
                <a:latin typeface="Times New Roman"/>
                <a:ea typeface="Times New Roman"/>
              </a:rPr>
              <a:t> and </a:t>
            </a:r>
            <a:r>
              <a:rPr lang="en-GB" sz="1400" i="1" dirty="0">
                <a:latin typeface="Times New Roman"/>
                <a:ea typeface="Times New Roman"/>
              </a:rPr>
              <a:t>i</a:t>
            </a:r>
            <a:r>
              <a:rPr lang="en-GB" sz="1400" baseline="-25000" dirty="0">
                <a:latin typeface="Times New Roman"/>
                <a:ea typeface="Times New Roman"/>
              </a:rPr>
              <a:t>2</a:t>
            </a:r>
            <a:r>
              <a:rPr lang="en-GB" sz="1400" dirty="0">
                <a:latin typeface="Times New Roman"/>
                <a:ea typeface="Times New Roman"/>
              </a:rPr>
              <a:t> flow through two separate cables to some loads and </a:t>
            </a:r>
            <a:r>
              <a:rPr lang="en-GB" sz="1400" i="1" dirty="0">
                <a:latin typeface="Times New Roman"/>
                <a:ea typeface="Times New Roman"/>
              </a:rPr>
              <a:t>i</a:t>
            </a:r>
            <a:r>
              <a:rPr lang="en-GB" sz="1400" baseline="-25000" dirty="0">
                <a:latin typeface="Times New Roman"/>
                <a:ea typeface="Times New Roman"/>
              </a:rPr>
              <a:t>1</a:t>
            </a:r>
            <a:r>
              <a:rPr lang="en-GB" sz="1400" dirty="0">
                <a:latin typeface="Times New Roman"/>
                <a:ea typeface="Times New Roman"/>
              </a:rPr>
              <a:t> is the current of a ship’s main busbar. The currents </a:t>
            </a:r>
            <a:r>
              <a:rPr lang="en-GB" sz="1400" i="1" dirty="0">
                <a:latin typeface="Times New Roman"/>
                <a:ea typeface="Times New Roman"/>
              </a:rPr>
              <a:t>i</a:t>
            </a:r>
            <a:r>
              <a:rPr lang="en-GB" sz="1400" baseline="-25000" dirty="0">
                <a:latin typeface="Times New Roman"/>
                <a:ea typeface="Times New Roman"/>
              </a:rPr>
              <a:t>1</a:t>
            </a:r>
            <a:r>
              <a:rPr lang="en-GB" sz="1400" dirty="0">
                <a:latin typeface="Times New Roman"/>
                <a:ea typeface="Times New Roman"/>
              </a:rPr>
              <a:t> and </a:t>
            </a:r>
            <a:r>
              <a:rPr lang="en-GB" sz="1400" i="1" dirty="0">
                <a:latin typeface="Times New Roman"/>
                <a:ea typeface="Times New Roman"/>
              </a:rPr>
              <a:t>i</a:t>
            </a:r>
            <a:r>
              <a:rPr lang="en-GB" sz="1400" baseline="-25000" dirty="0">
                <a:latin typeface="Times New Roman"/>
                <a:ea typeface="Times New Roman"/>
              </a:rPr>
              <a:t>2</a:t>
            </a:r>
            <a:r>
              <a:rPr lang="en-GB" sz="1400" dirty="0">
                <a:latin typeface="Times New Roman"/>
                <a:ea typeface="Times New Roman"/>
              </a:rPr>
              <a:t> are known and the current </a:t>
            </a:r>
            <a:r>
              <a:rPr lang="en-GB" sz="1400" i="1" dirty="0">
                <a:latin typeface="Times New Roman"/>
                <a:ea typeface="Times New Roman"/>
              </a:rPr>
              <a:t>i</a:t>
            </a:r>
            <a:r>
              <a:rPr lang="en-GB" sz="1400" baseline="-25000" dirty="0">
                <a:latin typeface="Times New Roman"/>
                <a:ea typeface="Times New Roman"/>
              </a:rPr>
              <a:t>3</a:t>
            </a:r>
            <a:r>
              <a:rPr lang="en-GB" sz="1400" dirty="0">
                <a:latin typeface="Times New Roman"/>
                <a:ea typeface="Times New Roman"/>
              </a:rPr>
              <a:t> is unknown. According to Kirchhoff’s, law those node currents are interrelated at any time instant</a:t>
            </a:r>
            <a:endParaRPr lang="en-US" sz="1400" dirty="0">
              <a:latin typeface="Times New Roman"/>
              <a:ea typeface="Times New Roman"/>
            </a:endParaRPr>
          </a:p>
          <a:p>
            <a:pPr marL="0" marR="0" lvl="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None/>
              <a:tabLst/>
              <a:defRPr/>
            </a:pPr>
            <a:endParaRPr kumimoji="0" lang="en-US" altLang="en-US" sz="1200" b="0" i="0" u="none" strike="noStrike" kern="1200" cap="none" spc="0" normalizeH="0" baseline="0" noProof="0" dirty="0">
              <a:ln>
                <a:noFill/>
              </a:ln>
              <a:solidFill>
                <a:srgbClr val="332B60"/>
              </a:solidFill>
              <a:effectLst/>
              <a:uLnTx/>
              <a:uFillTx/>
              <a:latin typeface="+mn-lt"/>
              <a:ea typeface="+mn-ea"/>
              <a:cs typeface="+mn-cs"/>
            </a:endParaRPr>
          </a:p>
          <a:p>
            <a:pPr marL="0" marR="0" lvl="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None/>
              <a:tabLst/>
              <a:defRPr/>
            </a:pPr>
            <a:endParaRPr kumimoji="0" lang="en-US" altLang="en-US" sz="1200" b="0" i="0" u="none" strike="noStrike" kern="1200" cap="none" spc="0" normalizeH="0" baseline="0" noProof="0" dirty="0">
              <a:ln>
                <a:noFill/>
              </a:ln>
              <a:solidFill>
                <a:srgbClr val="332B60"/>
              </a:solidFill>
              <a:effectLst/>
              <a:uLnTx/>
              <a:uFillTx/>
              <a:latin typeface="+mn-lt"/>
              <a:ea typeface="+mn-ea"/>
              <a:cs typeface="+mn-cs"/>
            </a:endParaRPr>
          </a:p>
        </p:txBody>
      </p:sp>
      <p:pic>
        <p:nvPicPr>
          <p:cNvPr id="61450" name="Picture 10"/>
          <p:cNvPicPr>
            <a:picLocks noChangeAspect="1" noChangeArrowheads="1"/>
          </p:cNvPicPr>
          <p:nvPr/>
        </p:nvPicPr>
        <p:blipFill>
          <a:blip r:embed="rId4"/>
          <a:srcRect/>
          <a:stretch>
            <a:fillRect/>
          </a:stretch>
        </p:blipFill>
        <p:spPr bwMode="auto">
          <a:xfrm>
            <a:off x="155914" y="2020687"/>
            <a:ext cx="4067175" cy="1905000"/>
          </a:xfrm>
          <a:prstGeom prst="rect">
            <a:avLst/>
          </a:prstGeom>
          <a:noFill/>
          <a:ln w="9525">
            <a:noFill/>
            <a:miter lim="800000"/>
            <a:headEnd/>
            <a:tailEnd/>
          </a:ln>
        </p:spPr>
      </p:pic>
      <p:sp>
        <p:nvSpPr>
          <p:cNvPr id="61452"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 Placeholder 1"/>
          <p:cNvSpPr>
            <a:spLocks noGrp="1"/>
          </p:cNvSpPr>
          <p:nvPr>
            <p:ph type="body" sz="quarter" idx="13"/>
          </p:nvPr>
        </p:nvSpPr>
        <p:spPr>
          <a:xfrm>
            <a:off x="224394" y="133350"/>
            <a:ext cx="10494517" cy="316194"/>
          </a:xfrm>
        </p:spPr>
        <p:txBody>
          <a:bodyPr/>
          <a:lstStyle/>
          <a:p>
            <a:r>
              <a:rPr lang="en-US" altLang="en-US" dirty="0"/>
              <a:t>Complex numbers in electrical circuits</a:t>
            </a:r>
          </a:p>
          <a:p>
            <a:r>
              <a:rPr lang="en-GB" dirty="0"/>
              <a:t>Addition of phasors</a:t>
            </a:r>
            <a:endParaRPr lang="en-US" altLang="en-US" dirty="0"/>
          </a:p>
        </p:txBody>
      </p:sp>
      <p:sp>
        <p:nvSpPr>
          <p:cNvPr id="20" name="Text Placeholder 2"/>
          <p:cNvSpPr txBox="1">
            <a:spLocks/>
          </p:cNvSpPr>
          <p:nvPr/>
        </p:nvSpPr>
        <p:spPr>
          <a:xfrm>
            <a:off x="342901" y="4132001"/>
            <a:ext cx="4057650" cy="1516323"/>
          </a:xfrm>
          <a:prstGeom prst="rect">
            <a:avLst/>
          </a:prstGeom>
        </p:spPr>
        <p:txBody>
          <a:bodyPr lIns="0" tIns="0" rIns="0" bIns="0"/>
          <a:lstStyle/>
          <a:p>
            <a:r>
              <a:rPr lang="et-EE" sz="1400" dirty="0">
                <a:latin typeface="+mn-lt"/>
              </a:rPr>
              <a:t>The </a:t>
            </a:r>
            <a:r>
              <a:rPr lang="en-GB" sz="1400" dirty="0">
                <a:latin typeface="+mn-lt"/>
              </a:rPr>
              <a:t>sine waves </a:t>
            </a:r>
            <a:r>
              <a:rPr lang="en-GB" sz="1400" i="1" dirty="0">
                <a:latin typeface="+mn-lt"/>
              </a:rPr>
              <a:t>i</a:t>
            </a:r>
            <a:r>
              <a:rPr lang="en-GB" sz="1400" baseline="-25000" dirty="0">
                <a:latin typeface="+mn-lt"/>
              </a:rPr>
              <a:t>1</a:t>
            </a:r>
            <a:r>
              <a:rPr lang="en-GB" sz="1400" dirty="0">
                <a:latin typeface="+mn-lt"/>
              </a:rPr>
              <a:t> and </a:t>
            </a:r>
            <a:r>
              <a:rPr lang="en-GB" sz="1400" i="1" dirty="0">
                <a:latin typeface="+mn-lt"/>
              </a:rPr>
              <a:t>i</a:t>
            </a:r>
            <a:r>
              <a:rPr lang="en-GB" sz="1400" baseline="-25000" dirty="0">
                <a:latin typeface="+mn-lt"/>
              </a:rPr>
              <a:t>2</a:t>
            </a:r>
            <a:r>
              <a:rPr lang="en-GB" sz="1400" dirty="0">
                <a:latin typeface="+mn-lt"/>
              </a:rPr>
              <a:t> has different initial angles, i.e. their complex amplitudes may be expressed as</a:t>
            </a:r>
            <a:r>
              <a:rPr lang="et-EE" sz="1400" dirty="0">
                <a:latin typeface="+mn-lt"/>
              </a:rPr>
              <a:t> </a:t>
            </a:r>
          </a:p>
          <a:p>
            <a:pPr algn="ctr"/>
            <a:r>
              <a:rPr lang="en-GB" sz="1400" i="1" u="sng" dirty="0">
                <a:latin typeface="+mn-lt"/>
              </a:rPr>
              <a:t>I</a:t>
            </a:r>
            <a:r>
              <a:rPr lang="en-GB" sz="1400" i="1" baseline="-25000" dirty="0">
                <a:latin typeface="+mn-lt"/>
              </a:rPr>
              <a:t>m</a:t>
            </a:r>
            <a:r>
              <a:rPr lang="en-GB" sz="1400" baseline="-25000" dirty="0">
                <a:latin typeface="+mn-lt"/>
              </a:rPr>
              <a:t>1 </a:t>
            </a:r>
            <a:r>
              <a:rPr lang="en-GB" sz="1400" dirty="0">
                <a:latin typeface="+mn-lt"/>
              </a:rPr>
              <a:t>= </a:t>
            </a:r>
            <a:r>
              <a:rPr lang="en-GB" sz="1400" i="1" dirty="0">
                <a:latin typeface="+mn-lt"/>
              </a:rPr>
              <a:t>I</a:t>
            </a:r>
            <a:r>
              <a:rPr lang="en-GB" sz="1400" i="1" baseline="-25000" dirty="0">
                <a:latin typeface="+mn-lt"/>
              </a:rPr>
              <a:t>m</a:t>
            </a:r>
            <a:r>
              <a:rPr lang="en-GB" sz="1400" baseline="-25000" dirty="0">
                <a:latin typeface="+mn-lt"/>
              </a:rPr>
              <a:t>1</a:t>
            </a:r>
            <a:r>
              <a:rPr lang="en-GB" sz="1400" dirty="0">
                <a:latin typeface="+mn-lt"/>
              </a:rPr>
              <a:t>∠Ψ</a:t>
            </a:r>
            <a:r>
              <a:rPr lang="en-GB" sz="1400" baseline="-25000" dirty="0">
                <a:latin typeface="+mn-lt"/>
              </a:rPr>
              <a:t>1</a:t>
            </a:r>
            <a:r>
              <a:rPr lang="en-GB" sz="1400" dirty="0">
                <a:latin typeface="+mn-lt"/>
              </a:rPr>
              <a:t> and </a:t>
            </a:r>
            <a:r>
              <a:rPr lang="en-GB" sz="1400" i="1" u="sng" dirty="0">
                <a:latin typeface="+mn-lt"/>
              </a:rPr>
              <a:t>I</a:t>
            </a:r>
            <a:r>
              <a:rPr lang="en-GB" sz="1400" i="1" baseline="-25000" dirty="0">
                <a:latin typeface="+mn-lt"/>
              </a:rPr>
              <a:t>m</a:t>
            </a:r>
            <a:r>
              <a:rPr lang="en-GB" sz="1400" baseline="-25000" dirty="0">
                <a:latin typeface="+mn-lt"/>
              </a:rPr>
              <a:t>2 </a:t>
            </a:r>
            <a:r>
              <a:rPr lang="en-GB" sz="1400" dirty="0">
                <a:latin typeface="+mn-lt"/>
              </a:rPr>
              <a:t>= </a:t>
            </a:r>
            <a:r>
              <a:rPr lang="en-GB" sz="1400" i="1" dirty="0">
                <a:latin typeface="+mn-lt"/>
              </a:rPr>
              <a:t>I</a:t>
            </a:r>
            <a:r>
              <a:rPr lang="en-GB" sz="1400" i="1" baseline="-25000" dirty="0">
                <a:latin typeface="+mn-lt"/>
              </a:rPr>
              <a:t>m</a:t>
            </a:r>
            <a:r>
              <a:rPr lang="en-GB" sz="1400" baseline="-25000" dirty="0">
                <a:latin typeface="+mn-lt"/>
              </a:rPr>
              <a:t>2</a:t>
            </a:r>
            <a:r>
              <a:rPr lang="en-GB" sz="1400" dirty="0">
                <a:latin typeface="+mn-lt"/>
              </a:rPr>
              <a:t>∠Ψ</a:t>
            </a:r>
            <a:r>
              <a:rPr lang="en-GB" sz="1400" baseline="-25000" dirty="0">
                <a:latin typeface="+mn-lt"/>
              </a:rPr>
              <a:t>2</a:t>
            </a:r>
            <a:r>
              <a:rPr lang="en-GB" sz="1400" dirty="0">
                <a:latin typeface="+mn-lt"/>
              </a:rPr>
              <a:t>.</a:t>
            </a:r>
            <a:endParaRPr lang="et-EE" sz="1400" dirty="0">
              <a:latin typeface="+mn-lt"/>
            </a:endParaRPr>
          </a:p>
          <a:p>
            <a:pPr algn="ctr"/>
            <a:endParaRPr lang="en-US" sz="1400" dirty="0">
              <a:latin typeface="+mn-lt"/>
            </a:endParaRPr>
          </a:p>
          <a:p>
            <a:r>
              <a:rPr lang="en-GB" sz="1400" dirty="0">
                <a:latin typeface="+mn-lt"/>
              </a:rPr>
              <a:t>The current </a:t>
            </a:r>
            <a:r>
              <a:rPr lang="en-GB" sz="1400" i="1" dirty="0">
                <a:latin typeface="+mn-lt"/>
              </a:rPr>
              <a:t>i</a:t>
            </a:r>
            <a:r>
              <a:rPr lang="en-GB" sz="1400" baseline="-25000" dirty="0">
                <a:latin typeface="+mn-lt"/>
              </a:rPr>
              <a:t>1</a:t>
            </a:r>
            <a:r>
              <a:rPr lang="en-GB" sz="1400" dirty="0">
                <a:latin typeface="+mn-lt"/>
              </a:rPr>
              <a:t> leads the current </a:t>
            </a:r>
            <a:r>
              <a:rPr lang="en-GB" sz="1400" i="1" dirty="0">
                <a:latin typeface="+mn-lt"/>
              </a:rPr>
              <a:t>i</a:t>
            </a:r>
            <a:r>
              <a:rPr lang="en-GB" sz="1400" baseline="-25000" dirty="0">
                <a:latin typeface="+mn-lt"/>
              </a:rPr>
              <a:t>2</a:t>
            </a:r>
            <a:r>
              <a:rPr lang="en-GB" sz="1400" dirty="0">
                <a:latin typeface="+mn-lt"/>
              </a:rPr>
              <a:t> and there is a phase shift between them φ = Ψ</a:t>
            </a:r>
            <a:r>
              <a:rPr lang="en-GB" sz="1400" baseline="-25000" dirty="0">
                <a:latin typeface="+mn-lt"/>
              </a:rPr>
              <a:t>1</a:t>
            </a:r>
            <a:r>
              <a:rPr lang="en-GB" sz="1400" dirty="0">
                <a:latin typeface="+mn-lt"/>
              </a:rPr>
              <a:t> – Ψ</a:t>
            </a:r>
            <a:r>
              <a:rPr lang="en-GB" sz="1400" baseline="-25000" dirty="0">
                <a:latin typeface="+mn-lt"/>
              </a:rPr>
              <a:t>2</a:t>
            </a:r>
            <a:r>
              <a:rPr lang="en-GB" sz="1400" dirty="0">
                <a:latin typeface="+mn-lt"/>
              </a:rPr>
              <a:t>. This phase shift is also seen from their vector diagram, i.e. it is the angle between phasors </a:t>
            </a:r>
            <a:r>
              <a:rPr lang="en-GB" sz="1400" i="1" u="sng" dirty="0">
                <a:latin typeface="+mn-lt"/>
              </a:rPr>
              <a:t>I</a:t>
            </a:r>
            <a:r>
              <a:rPr lang="en-GB" sz="1400" i="1" baseline="-25000" dirty="0">
                <a:latin typeface="+mn-lt"/>
              </a:rPr>
              <a:t>m</a:t>
            </a:r>
            <a:r>
              <a:rPr lang="en-GB" sz="1400" baseline="-25000" dirty="0">
                <a:latin typeface="+mn-lt"/>
              </a:rPr>
              <a:t>1</a:t>
            </a:r>
            <a:r>
              <a:rPr lang="en-GB" sz="1400" dirty="0">
                <a:latin typeface="+mn-lt"/>
              </a:rPr>
              <a:t> and </a:t>
            </a:r>
            <a:r>
              <a:rPr lang="en-GB" sz="1400" i="1" u="sng" dirty="0">
                <a:latin typeface="+mn-lt"/>
              </a:rPr>
              <a:t>I</a:t>
            </a:r>
            <a:r>
              <a:rPr lang="en-GB" sz="1400" i="1" baseline="-25000" dirty="0">
                <a:latin typeface="+mn-lt"/>
              </a:rPr>
              <a:t>m</a:t>
            </a:r>
            <a:r>
              <a:rPr lang="en-GB" sz="1400" baseline="-25000" dirty="0">
                <a:latin typeface="+mn-lt"/>
              </a:rPr>
              <a:t>2</a:t>
            </a:r>
            <a:r>
              <a:rPr lang="en-GB" sz="1400" dirty="0">
                <a:latin typeface="+mn-lt"/>
              </a:rPr>
              <a:t>. </a:t>
            </a:r>
            <a:endParaRPr lang="en-US" sz="1400" dirty="0">
              <a:latin typeface="+mn-lt"/>
            </a:endParaRPr>
          </a:p>
          <a:p>
            <a:endParaRPr kumimoji="0" lang="en-US" altLang="en-US" sz="1400" b="0" i="0" u="none" strike="noStrike" kern="1200" cap="none" spc="0" normalizeH="0" baseline="0" noProof="0" dirty="0">
              <a:ln>
                <a:noFill/>
              </a:ln>
              <a:solidFill>
                <a:schemeClr val="tx1"/>
              </a:solidFill>
              <a:effectLst/>
              <a:uLnTx/>
              <a:uFillTx/>
              <a:latin typeface="+mn-lt"/>
              <a:ea typeface="+mn-ea"/>
              <a:cs typeface="+mn-cs"/>
            </a:endParaRPr>
          </a:p>
          <a:p>
            <a:pPr marL="0" marR="0" lvl="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None/>
              <a:tabLst/>
              <a:defRPr/>
            </a:pPr>
            <a:endParaRPr kumimoji="0" lang="en-US" altLang="en-US" sz="1200" b="0" i="0" u="none" strike="noStrike" kern="1200" cap="none" spc="0" normalizeH="0" baseline="0" noProof="0" dirty="0">
              <a:ln>
                <a:noFill/>
              </a:ln>
              <a:solidFill>
                <a:srgbClr val="332B60"/>
              </a:solidFill>
              <a:effectLst/>
              <a:uLnTx/>
              <a:uFillTx/>
              <a:latin typeface="+mn-lt"/>
              <a:ea typeface="+mn-ea"/>
              <a:cs typeface="+mn-cs"/>
            </a:endParaRPr>
          </a:p>
          <a:p>
            <a:pPr marL="0" marR="0" lvl="0" indent="-285750" algn="l" defTabSz="914400" rtl="0" eaLnBrk="1" fontAlgn="auto" latinLnBrk="0" hangingPunct="1">
              <a:lnSpc>
                <a:spcPct val="90000"/>
              </a:lnSpc>
              <a:spcBef>
                <a:spcPts val="1000"/>
              </a:spcBef>
              <a:spcAft>
                <a:spcPts val="0"/>
              </a:spcAft>
              <a:buClr>
                <a:srgbClr val="E4067E"/>
              </a:buClr>
              <a:buSzTx/>
              <a:buFont typeface="Wingdings" panose="05000000000000000000" pitchFamily="2" charset="2"/>
              <a:buNone/>
              <a:tabLst/>
              <a:defRPr/>
            </a:pPr>
            <a:endParaRPr kumimoji="0" lang="en-US" altLang="en-US" sz="1200" b="0" i="0" u="none" strike="noStrike" kern="1200" cap="none" spc="0" normalizeH="0" baseline="0" noProof="0" dirty="0">
              <a:ln>
                <a:noFill/>
              </a:ln>
              <a:solidFill>
                <a:srgbClr val="332B60"/>
              </a:solidFill>
              <a:effectLst/>
              <a:uLnTx/>
              <a:uFillTx/>
              <a:latin typeface="+mn-lt"/>
              <a:ea typeface="+mn-ea"/>
              <a:cs typeface="+mn-cs"/>
            </a:endParaRPr>
          </a:p>
        </p:txBody>
      </p:sp>
      <p:pic>
        <p:nvPicPr>
          <p:cNvPr id="116740" name="Picture 4"/>
          <p:cNvPicPr>
            <a:picLocks noChangeAspect="1" noChangeArrowheads="1"/>
          </p:cNvPicPr>
          <p:nvPr/>
        </p:nvPicPr>
        <p:blipFill>
          <a:blip r:embed="rId5"/>
          <a:srcRect/>
          <a:stretch>
            <a:fillRect/>
          </a:stretch>
        </p:blipFill>
        <p:spPr bwMode="auto">
          <a:xfrm>
            <a:off x="6172200" y="1828800"/>
            <a:ext cx="904875" cy="819150"/>
          </a:xfrm>
          <a:prstGeom prst="rect">
            <a:avLst/>
          </a:prstGeom>
          <a:noFill/>
          <a:ln w="9525">
            <a:noFill/>
            <a:miter lim="800000"/>
            <a:headEnd/>
            <a:tailEnd/>
          </a:ln>
        </p:spPr>
      </p:pic>
      <p:pic>
        <p:nvPicPr>
          <p:cNvPr id="116741" name="Picture 5"/>
          <p:cNvPicPr>
            <a:picLocks noChangeAspect="1" noChangeArrowheads="1"/>
          </p:cNvPicPr>
          <p:nvPr/>
        </p:nvPicPr>
        <p:blipFill>
          <a:blip r:embed="rId6"/>
          <a:srcRect/>
          <a:stretch>
            <a:fillRect/>
          </a:stretch>
        </p:blipFill>
        <p:spPr bwMode="auto">
          <a:xfrm>
            <a:off x="7886700" y="1390650"/>
            <a:ext cx="3648075" cy="2077868"/>
          </a:xfrm>
          <a:prstGeom prst="rect">
            <a:avLst/>
          </a:prstGeom>
          <a:noFill/>
          <a:ln w="9525">
            <a:noFill/>
            <a:miter lim="800000"/>
            <a:headEnd/>
            <a:tailEnd/>
          </a:ln>
        </p:spPr>
      </p:pic>
      <p:sp>
        <p:nvSpPr>
          <p:cNvPr id="116742" name="Rectangle 6"/>
          <p:cNvSpPr>
            <a:spLocks noChangeArrowheads="1"/>
          </p:cNvSpPr>
          <p:nvPr/>
        </p:nvSpPr>
        <p:spPr bwMode="auto">
          <a:xfrm>
            <a:off x="4457701" y="3546530"/>
            <a:ext cx="7315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Instead of calculating the sum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i</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1</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i</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2</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at each time instant the phasors </a:t>
            </a: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I</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m</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1</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and </a:t>
            </a: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I</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m</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2</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can be added to each other to get the resultant phasor </a:t>
            </a: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I</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m</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3</a:t>
            </a:r>
            <a:endParaRPr kumimoji="0" lang="en-US" sz="1400" b="0" i="0" u="none" strike="noStrike" cap="none" normalizeH="0" baseline="0" dirty="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I</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m</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3 </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t>
            </a: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 I</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m</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1 </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t>
            </a: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 I</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m</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2</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t>
            </a:r>
            <a:endParaRPr kumimoji="0" lang="en-US" sz="1400" b="0" i="0" u="none" strike="noStrike" cap="none" normalizeH="0" baseline="0" dirty="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The projections of the complex amplitude </a:t>
            </a: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I</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m</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3</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onto axes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x</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(real axis +1) and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y</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(imaginary axis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j</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can be found by using </a:t>
            </a:r>
            <a:r>
              <a:rPr kumimoji="0" lang="en-GB" sz="1400" b="0" i="0" u="none" strike="noStrike" cap="none" normalizeH="0" baseline="0" dirty="0" err="1">
                <a:ln>
                  <a:noFill/>
                </a:ln>
                <a:solidFill>
                  <a:schemeClr val="tx1"/>
                </a:solidFill>
                <a:effectLst/>
                <a:latin typeface="+mn-lt"/>
                <a:ea typeface="Times New Roman" pitchFamily="18" charset="0"/>
                <a:cs typeface="Arial" pitchFamily="34" charset="0"/>
              </a:rPr>
              <a:t>trigonometrical</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functions</a:t>
            </a:r>
            <a:endParaRPr kumimoji="0" lang="en-US" sz="1400" b="0" i="0" u="none" strike="noStrike" cap="none" normalizeH="0" baseline="0" dirty="0">
              <a:ln>
                <a:noFill/>
              </a:ln>
              <a:solidFill>
                <a:schemeClr val="tx1"/>
              </a:solidFill>
              <a:effectLst/>
              <a:latin typeface="+mn-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I</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m</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3</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a:t>
            </a: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I</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m</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1 </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a:t>
            </a:r>
            <a:r>
              <a:rPr kumimoji="0" lang="en-GB" sz="1400" b="0" i="1" u="sng" strike="noStrike" cap="none" normalizeH="0" baseline="0" dirty="0">
                <a:ln>
                  <a:noFill/>
                </a:ln>
                <a:solidFill>
                  <a:schemeClr val="tx1"/>
                </a:solidFill>
                <a:effectLst/>
                <a:latin typeface="+mn-lt"/>
                <a:ea typeface="Times New Roman" pitchFamily="18" charset="0"/>
                <a:cs typeface="Arial" pitchFamily="34" charset="0"/>
              </a:rPr>
              <a:t>I</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m</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2</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I</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m</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1</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a:t>
            </a:r>
            <a:r>
              <a:rPr kumimoji="0" lang="en-GB" sz="1400" b="0" i="0" u="none" strike="noStrike" cap="none" normalizeH="0" baseline="0" dirty="0" err="1">
                <a:ln>
                  <a:noFill/>
                </a:ln>
                <a:solidFill>
                  <a:schemeClr val="tx1"/>
                </a:solidFill>
                <a:effectLst/>
                <a:latin typeface="+mn-lt"/>
                <a:ea typeface="Times New Roman" pitchFamily="18" charset="0"/>
                <a:cs typeface="Arial" pitchFamily="34" charset="0"/>
              </a:rPr>
              <a:t>cos</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t>
            </a:r>
            <a:r>
              <a:rPr kumimoji="0" lang="en-GB" sz="1400" b="0" i="0" u="none" strike="noStrike" cap="none" normalizeH="0" baseline="0" dirty="0" err="1">
                <a:ln>
                  <a:noFill/>
                </a:ln>
                <a:solidFill>
                  <a:schemeClr val="tx1"/>
                </a:solidFill>
                <a:effectLst/>
                <a:latin typeface="+mn-lt"/>
                <a:ea typeface="Times New Roman" pitchFamily="18" charset="0"/>
                <a:cs typeface="Arial" pitchFamily="34" charset="0"/>
              </a:rPr>
              <a:t>ω</a:t>
            </a:r>
            <a:r>
              <a:rPr kumimoji="0" lang="en-GB" sz="1400" b="0" i="1" u="none" strike="noStrike" cap="none" normalizeH="0" baseline="0" dirty="0" err="1">
                <a:ln>
                  <a:noFill/>
                </a:ln>
                <a:solidFill>
                  <a:schemeClr val="tx1"/>
                </a:solidFill>
                <a:effectLst/>
                <a:latin typeface="+mn-lt"/>
                <a:ea typeface="Times New Roman" pitchFamily="18" charset="0"/>
                <a:cs typeface="Arial" pitchFamily="34" charset="0"/>
              </a:rPr>
              <a:t>t</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 </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Ψ</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1</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I</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m</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2</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a:t>
            </a:r>
            <a:r>
              <a:rPr kumimoji="0" lang="en-GB" sz="1400" b="0" i="0" u="none" strike="noStrike" cap="none" normalizeH="0" baseline="0" dirty="0" err="1">
                <a:ln>
                  <a:noFill/>
                </a:ln>
                <a:solidFill>
                  <a:schemeClr val="tx1"/>
                </a:solidFill>
                <a:effectLst/>
                <a:latin typeface="+mn-lt"/>
                <a:ea typeface="Times New Roman" pitchFamily="18" charset="0"/>
                <a:cs typeface="Arial" pitchFamily="34" charset="0"/>
              </a:rPr>
              <a:t>cos</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t>
            </a:r>
            <a:r>
              <a:rPr kumimoji="0" lang="en-GB" sz="1400" b="0" i="0" u="none" strike="noStrike" cap="none" normalizeH="0" baseline="0" dirty="0" err="1">
                <a:ln>
                  <a:noFill/>
                </a:ln>
                <a:solidFill>
                  <a:schemeClr val="tx1"/>
                </a:solidFill>
                <a:effectLst/>
                <a:latin typeface="+mn-lt"/>
                <a:ea typeface="Times New Roman" pitchFamily="18" charset="0"/>
                <a:cs typeface="Arial" pitchFamily="34" charset="0"/>
              </a:rPr>
              <a:t>ω</a:t>
            </a:r>
            <a:r>
              <a:rPr kumimoji="0" lang="en-GB" sz="1400" b="0" i="1" u="none" strike="noStrike" cap="none" normalizeH="0" baseline="0" dirty="0" err="1">
                <a:ln>
                  <a:noFill/>
                </a:ln>
                <a:solidFill>
                  <a:schemeClr val="tx1"/>
                </a:solidFill>
                <a:effectLst/>
                <a:latin typeface="+mn-lt"/>
                <a:ea typeface="Times New Roman" pitchFamily="18" charset="0"/>
                <a:cs typeface="Arial" pitchFamily="34" charset="0"/>
              </a:rPr>
              <a:t>t</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 </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Ψ</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2</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j</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t>
            </a:r>
            <a:r>
              <a:rPr kumimoji="0" lang="en-GB" sz="1400" b="0" i="0" u="none" strike="noStrike" cap="none" normalizeH="0" baseline="0" dirty="0" err="1">
                <a:ln>
                  <a:noFill/>
                </a:ln>
                <a:solidFill>
                  <a:schemeClr val="tx1"/>
                </a:solidFill>
                <a:effectLst/>
                <a:latin typeface="+mn-lt"/>
                <a:ea typeface="Times New Roman" pitchFamily="18" charset="0"/>
                <a:cs typeface="Arial" pitchFamily="34" charset="0"/>
              </a:rPr>
              <a:t>cos</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t>
            </a:r>
            <a:r>
              <a:rPr kumimoji="0" lang="en-GB" sz="1400" b="0" i="0" u="none" strike="noStrike" cap="none" normalizeH="0" baseline="0" dirty="0" err="1">
                <a:ln>
                  <a:noFill/>
                </a:ln>
                <a:solidFill>
                  <a:schemeClr val="tx1"/>
                </a:solidFill>
                <a:effectLst/>
                <a:latin typeface="+mn-lt"/>
                <a:ea typeface="Times New Roman" pitchFamily="18" charset="0"/>
                <a:cs typeface="Arial" pitchFamily="34" charset="0"/>
              </a:rPr>
              <a:t>ω</a:t>
            </a:r>
            <a:r>
              <a:rPr kumimoji="0" lang="en-GB" sz="1400" b="0" i="1" u="none" strike="noStrike" cap="none" normalizeH="0" baseline="0" dirty="0" err="1">
                <a:ln>
                  <a:noFill/>
                </a:ln>
                <a:solidFill>
                  <a:schemeClr val="tx1"/>
                </a:solidFill>
                <a:effectLst/>
                <a:latin typeface="+mn-lt"/>
                <a:ea typeface="Times New Roman" pitchFamily="18" charset="0"/>
                <a:cs typeface="Arial" pitchFamily="34" charset="0"/>
              </a:rPr>
              <a:t>t</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 </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Ψ</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1</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I</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m</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2</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a:t>
            </a:r>
            <a:r>
              <a:rPr kumimoji="0" lang="en-GB" sz="1400" b="0" i="0" u="none" strike="noStrike" cap="none" normalizeH="0" baseline="0" dirty="0" err="1">
                <a:ln>
                  <a:noFill/>
                </a:ln>
                <a:solidFill>
                  <a:schemeClr val="tx1"/>
                </a:solidFill>
                <a:effectLst/>
                <a:latin typeface="+mn-lt"/>
                <a:ea typeface="Times New Roman" pitchFamily="18" charset="0"/>
                <a:cs typeface="Arial" pitchFamily="34" charset="0"/>
              </a:rPr>
              <a:t>cos</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t>
            </a:r>
            <a:r>
              <a:rPr kumimoji="0" lang="en-GB" sz="1400" b="0" i="0" u="none" strike="noStrike" cap="none" normalizeH="0" baseline="0" dirty="0" err="1">
                <a:ln>
                  <a:noFill/>
                </a:ln>
                <a:solidFill>
                  <a:schemeClr val="tx1"/>
                </a:solidFill>
                <a:effectLst/>
                <a:latin typeface="+mn-lt"/>
                <a:ea typeface="Times New Roman" pitchFamily="18" charset="0"/>
                <a:cs typeface="Arial" pitchFamily="34" charset="0"/>
              </a:rPr>
              <a:t>ω</a:t>
            </a:r>
            <a:r>
              <a:rPr kumimoji="0" lang="en-GB" sz="1400" b="0" i="1" u="none" strike="noStrike" cap="none" normalizeH="0" baseline="0" dirty="0" err="1">
                <a:ln>
                  <a:noFill/>
                </a:ln>
                <a:solidFill>
                  <a:schemeClr val="tx1"/>
                </a:solidFill>
                <a:effectLst/>
                <a:latin typeface="+mn-lt"/>
                <a:ea typeface="Times New Roman" pitchFamily="18" charset="0"/>
                <a:cs typeface="Arial" pitchFamily="34" charset="0"/>
              </a:rPr>
              <a:t>t</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 </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Ψ</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2</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I</a:t>
            </a:r>
            <a:r>
              <a:rPr kumimoji="0" lang="en-GB" sz="1400" b="0" i="1" u="none" strike="noStrike" cap="none" normalizeH="0" baseline="-30000" dirty="0">
                <a:ln>
                  <a:noFill/>
                </a:ln>
                <a:solidFill>
                  <a:schemeClr val="tx1"/>
                </a:solidFill>
                <a:effectLst/>
                <a:latin typeface="+mn-lt"/>
                <a:ea typeface="Times New Roman" pitchFamily="18" charset="0"/>
                <a:cs typeface="Arial" pitchFamily="34" charset="0"/>
              </a:rPr>
              <a:t>m</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3 </a:t>
            </a:r>
            <a:r>
              <a:rPr kumimoji="0" lang="en-GB" sz="1400" b="0" i="0" u="none" strike="noStrike" cap="none" normalizeH="0" baseline="0" dirty="0">
                <a:ln>
                  <a:noFill/>
                </a:ln>
                <a:solidFill>
                  <a:schemeClr val="tx1"/>
                </a:solidFill>
                <a:effectLst/>
                <a:latin typeface="+mn-lt"/>
                <a:ea typeface="Times New Roman" pitchFamily="18" charset="0"/>
                <a:cs typeface="Cambria Math" pitchFamily="18" charset="0"/>
              </a:rPr>
              <a:t>∠</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Ψ</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3</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a:t>
            </a:r>
            <a:endParaRPr kumimoji="0" lang="et-EE" sz="1400" b="0" i="0" u="none" strike="noStrike" cap="none" normalizeH="0" baseline="0" dirty="0">
              <a:ln>
                <a:noFill/>
              </a:ln>
              <a:solidFill>
                <a:schemeClr val="tx1"/>
              </a:solidFill>
              <a:effectLst/>
              <a:latin typeface="+mn-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where the amplitude of the current </a:t>
            </a:r>
            <a:r>
              <a:rPr kumimoji="0" lang="en-GB" sz="1400" b="0" i="1" u="none" strike="noStrike" cap="none" normalizeH="0" baseline="0" dirty="0">
                <a:ln>
                  <a:noFill/>
                </a:ln>
                <a:solidFill>
                  <a:schemeClr val="tx1"/>
                </a:solidFill>
                <a:effectLst/>
                <a:latin typeface="+mn-lt"/>
                <a:ea typeface="Times New Roman" pitchFamily="18" charset="0"/>
                <a:cs typeface="Arial" pitchFamily="34" charset="0"/>
              </a:rPr>
              <a:t>i</a:t>
            </a:r>
            <a:r>
              <a:rPr kumimoji="0" lang="en-GB" sz="1400" b="0" i="0" u="none" strike="noStrike" cap="none" normalizeH="0" baseline="-30000" dirty="0">
                <a:ln>
                  <a:noFill/>
                </a:ln>
                <a:solidFill>
                  <a:schemeClr val="tx1"/>
                </a:solidFill>
                <a:effectLst/>
                <a:latin typeface="+mn-lt"/>
                <a:ea typeface="Times New Roman" pitchFamily="18" charset="0"/>
                <a:cs typeface="Arial" pitchFamily="34" charset="0"/>
              </a:rPr>
              <a:t>3</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is found by means of Pythagoras theorem </a:t>
            </a:r>
            <a:endParaRPr kumimoji="0" lang="en-GB" sz="1400" b="0" i="0" u="none" strike="noStrike" cap="none" normalizeH="0" baseline="0" dirty="0">
              <a:ln>
                <a:noFill/>
              </a:ln>
              <a:solidFill>
                <a:schemeClr val="tx1"/>
              </a:solidFill>
              <a:effectLst/>
              <a:latin typeface="+mn-lt"/>
              <a:cs typeface="Arial" pitchFamily="34" charset="0"/>
            </a:endParaRPr>
          </a:p>
        </p:txBody>
      </p:sp>
      <p:sp>
        <p:nvSpPr>
          <p:cNvPr id="116744"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6743" name="Object 7"/>
          <p:cNvGraphicFramePr>
            <a:graphicFrameLocks noChangeAspect="1"/>
          </p:cNvGraphicFramePr>
          <p:nvPr/>
        </p:nvGraphicFramePr>
        <p:xfrm>
          <a:off x="5057774" y="5419724"/>
          <a:ext cx="5615415" cy="361951"/>
        </p:xfrm>
        <a:graphic>
          <a:graphicData uri="http://schemas.openxmlformats.org/presentationml/2006/ole">
            <mc:AlternateContent xmlns:mc="http://schemas.openxmlformats.org/markup-compatibility/2006">
              <mc:Choice xmlns:v="urn:schemas-microsoft-com:vml" Requires="v">
                <p:oleObj spid="_x0000_s116749" name="Equation" r:id="rId7" imgW="5168900" imgH="330200" progId="Equation.DSMT4">
                  <p:embed/>
                </p:oleObj>
              </mc:Choice>
              <mc:Fallback>
                <p:oleObj name="Equation" r:id="rId7" imgW="5168900" imgH="3302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7774" y="5419724"/>
                        <a:ext cx="5615415" cy="3619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6745" name="Rectangle 9"/>
          <p:cNvSpPr>
            <a:spLocks noChangeArrowheads="1"/>
          </p:cNvSpPr>
          <p:nvPr/>
        </p:nvSpPr>
        <p:spPr bwMode="auto">
          <a:xfrm>
            <a:off x="4487492" y="5789711"/>
            <a:ext cx="578876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and the phase angle – by means of some inverse </a:t>
            </a:r>
            <a:r>
              <a:rPr kumimoji="0" lang="en-GB" sz="1400" b="0" i="0" u="none" strike="noStrike" cap="none" normalizeH="0" baseline="0" dirty="0" err="1">
                <a:ln>
                  <a:noFill/>
                </a:ln>
                <a:solidFill>
                  <a:schemeClr val="tx1"/>
                </a:solidFill>
                <a:effectLst/>
                <a:latin typeface="+mn-lt"/>
                <a:ea typeface="Times New Roman" pitchFamily="18" charset="0"/>
                <a:cs typeface="Arial" pitchFamily="34" charset="0"/>
              </a:rPr>
              <a:t>trigonometrical</a:t>
            </a: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 function, e.g.</a:t>
            </a:r>
            <a:endParaRPr kumimoji="0" lang="en-GB" sz="1400" b="0" i="0" u="none" strike="noStrike" cap="none" normalizeH="0" baseline="0" dirty="0">
              <a:ln>
                <a:noFill/>
              </a:ln>
              <a:solidFill>
                <a:schemeClr val="tx1"/>
              </a:solidFill>
              <a:effectLst/>
              <a:latin typeface="+mn-lt"/>
              <a:cs typeface="Arial" pitchFamily="34" charset="0"/>
            </a:endParaRPr>
          </a:p>
        </p:txBody>
      </p:sp>
      <p:sp>
        <p:nvSpPr>
          <p:cNvPr id="116747"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6746" name="Object 10"/>
          <p:cNvGraphicFramePr>
            <a:graphicFrameLocks noChangeAspect="1"/>
          </p:cNvGraphicFramePr>
          <p:nvPr/>
        </p:nvGraphicFramePr>
        <p:xfrm>
          <a:off x="6496050" y="6143625"/>
          <a:ext cx="3215154" cy="523875"/>
        </p:xfrm>
        <a:graphic>
          <a:graphicData uri="http://schemas.openxmlformats.org/presentationml/2006/ole">
            <mc:AlternateContent xmlns:mc="http://schemas.openxmlformats.org/markup-compatibility/2006">
              <mc:Choice xmlns:v="urn:schemas-microsoft-com:vml" Requires="v">
                <p:oleObj spid="_x0000_s116750" name="Equation" r:id="rId9" imgW="2984500" imgH="482600" progId="Equation.DSMT4">
                  <p:embed/>
                </p:oleObj>
              </mc:Choice>
              <mc:Fallback>
                <p:oleObj name="Equation" r:id="rId9" imgW="2984500" imgH="48260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96050" y="6143625"/>
                        <a:ext cx="3215154"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7616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Рисунок 71" descr="TTY EMERA Logo pikk.png"/>
          <p:cNvPicPr>
            <a:picLocks noChangeAspect="1"/>
          </p:cNvPicPr>
          <p:nvPr/>
        </p:nvPicPr>
        <p:blipFill>
          <a:blip r:embed="rId3"/>
          <a:stretch>
            <a:fillRect/>
          </a:stretch>
        </p:blipFill>
        <p:spPr>
          <a:xfrm>
            <a:off x="0" y="5580404"/>
            <a:ext cx="4149503" cy="1277596"/>
          </a:xfrm>
          <a:prstGeom prst="rect">
            <a:avLst/>
          </a:prstGeom>
        </p:spPr>
      </p:pic>
      <p:sp>
        <p:nvSpPr>
          <p:cNvPr id="54280"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5"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0"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4"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6"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478"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495"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499"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501"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22"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30" name="Rectangle 1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32" name="Rectangle 2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4534" name="Rectangle 2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9"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71"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76" name="Rectangle 1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78" name="Rectangle 1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80" name="Rectangle 2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3"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5"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7"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99"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601"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603" name="Rectangle 1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 name="Прямоугольник 43"/>
          <p:cNvSpPr/>
          <p:nvPr/>
        </p:nvSpPr>
        <p:spPr>
          <a:xfrm>
            <a:off x="200025" y="981074"/>
            <a:ext cx="5429250" cy="3447098"/>
          </a:xfrm>
          <a:prstGeom prst="rect">
            <a:avLst/>
          </a:prstGeom>
        </p:spPr>
        <p:txBody>
          <a:bodyPr wrap="square">
            <a:spAutoFit/>
          </a:bodyPr>
          <a:lstStyle/>
          <a:p>
            <a:r>
              <a:rPr lang="en-GB" sz="1400" dirty="0">
                <a:latin typeface="+mn-lt"/>
              </a:rPr>
              <a:t>It must be noted, that in practical electrical calculations phasors are usually mot expressed by using amplitudes of electrical state parameters, but with their effective (rms) values.</a:t>
            </a:r>
            <a:endParaRPr lang="et-EE" sz="1400" dirty="0">
              <a:latin typeface="+mn-lt"/>
            </a:endParaRPr>
          </a:p>
          <a:p>
            <a:endParaRPr lang="en-US" sz="1400" dirty="0">
              <a:latin typeface="+mn-lt"/>
            </a:endParaRPr>
          </a:p>
          <a:p>
            <a:r>
              <a:rPr lang="en-GB" sz="1400" dirty="0">
                <a:latin typeface="+mn-lt"/>
              </a:rPr>
              <a:t>If to apply a sinusoidal voltage </a:t>
            </a:r>
            <a:r>
              <a:rPr lang="en-GB" sz="1400" i="1" dirty="0">
                <a:latin typeface="+mn-lt"/>
              </a:rPr>
              <a:t>u</a:t>
            </a:r>
            <a:r>
              <a:rPr lang="en-GB" sz="1400" dirty="0">
                <a:latin typeface="+mn-lt"/>
              </a:rPr>
              <a:t> to a resistance </a:t>
            </a:r>
            <a:r>
              <a:rPr lang="en-GB" sz="1400" i="1" dirty="0">
                <a:latin typeface="+mn-lt"/>
              </a:rPr>
              <a:t>R</a:t>
            </a:r>
            <a:r>
              <a:rPr lang="en-GB" sz="1400" dirty="0">
                <a:latin typeface="+mn-lt"/>
              </a:rPr>
              <a:t> then a sine wave of a current </a:t>
            </a:r>
            <a:r>
              <a:rPr lang="en-GB" sz="1400" i="1" dirty="0" err="1">
                <a:latin typeface="+mn-lt"/>
              </a:rPr>
              <a:t>i</a:t>
            </a:r>
            <a:r>
              <a:rPr lang="en-GB" sz="1400" dirty="0">
                <a:latin typeface="+mn-lt"/>
              </a:rPr>
              <a:t> immediately appears without any time delay</a:t>
            </a:r>
            <a:r>
              <a:rPr lang="et-EE" sz="1400" dirty="0">
                <a:latin typeface="+mn-lt"/>
              </a:rPr>
              <a:t>,</a:t>
            </a:r>
            <a:r>
              <a:rPr lang="en-GB" sz="1400" dirty="0">
                <a:latin typeface="+mn-lt"/>
              </a:rPr>
              <a:t> which value may be found by means of </a:t>
            </a:r>
            <a:r>
              <a:rPr lang="en-GB" sz="1400" dirty="0" err="1">
                <a:latin typeface="+mn-lt"/>
              </a:rPr>
              <a:t>Ohm’i</a:t>
            </a:r>
            <a:r>
              <a:rPr lang="en-GB" sz="1400" dirty="0">
                <a:latin typeface="+mn-lt"/>
              </a:rPr>
              <a:t> law</a:t>
            </a:r>
            <a:endParaRPr lang="en-US" sz="1400" dirty="0">
              <a:latin typeface="+mn-lt"/>
            </a:endParaRPr>
          </a:p>
          <a:p>
            <a:endParaRPr lang="et-EE" sz="1200" dirty="0">
              <a:latin typeface="Times New Roman" pitchFamily="18" charset="0"/>
              <a:cs typeface="Times New Roman" pitchFamily="18" charset="0"/>
            </a:endParaRPr>
          </a:p>
          <a:p>
            <a:endParaRPr lang="et-EE" sz="1200" dirty="0">
              <a:latin typeface="Times New Roman" pitchFamily="18" charset="0"/>
              <a:cs typeface="Times New Roman" pitchFamily="18" charset="0"/>
            </a:endParaRPr>
          </a:p>
          <a:p>
            <a:endParaRPr lang="et-EE" sz="1200" dirty="0">
              <a:latin typeface="Times New Roman" pitchFamily="18" charset="0"/>
              <a:cs typeface="Times New Roman" pitchFamily="18" charset="0"/>
            </a:endParaRPr>
          </a:p>
          <a:p>
            <a:r>
              <a:rPr lang="en-GB" sz="1400" dirty="0">
                <a:latin typeface="+mn-lt"/>
              </a:rPr>
              <a:t>Therefore, there is no phase shift between their vectors and Ohm’s law can be rewritten either via amplitudes</a:t>
            </a:r>
            <a:endParaRPr lang="et-EE" sz="1400" dirty="0">
              <a:latin typeface="+mn-lt"/>
            </a:endParaRPr>
          </a:p>
          <a:p>
            <a:endParaRPr lang="et-EE" sz="1400" dirty="0">
              <a:latin typeface="+mn-lt"/>
            </a:endParaRPr>
          </a:p>
          <a:p>
            <a:endParaRPr lang="et-EE" sz="1400" dirty="0">
              <a:latin typeface="+mn-lt"/>
            </a:endParaRPr>
          </a:p>
          <a:p>
            <a:r>
              <a:rPr lang="en-GB" sz="1400" dirty="0">
                <a:latin typeface="+mn-lt"/>
              </a:rPr>
              <a:t>or, being divided by </a:t>
            </a:r>
            <a:r>
              <a:rPr lang="et-EE" sz="1400" dirty="0">
                <a:latin typeface="+mn-lt"/>
              </a:rPr>
              <a:t>     </a:t>
            </a:r>
            <a:r>
              <a:rPr lang="en-GB" sz="1400" dirty="0">
                <a:latin typeface="+mn-lt"/>
              </a:rPr>
              <a:t>, via effective values like in DC circuits</a:t>
            </a:r>
            <a:endParaRPr lang="en-US" sz="1400" dirty="0">
              <a:latin typeface="+mn-lt"/>
            </a:endParaRPr>
          </a:p>
          <a:p>
            <a:endParaRPr lang="en-US" sz="1400" dirty="0">
              <a:latin typeface="+mn-lt"/>
            </a:endParaRPr>
          </a:p>
        </p:txBody>
      </p:sp>
      <p:sp>
        <p:nvSpPr>
          <p:cNvPr id="6963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7"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9"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43"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63"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 name="Прямоугольник 42"/>
          <p:cNvSpPr/>
          <p:nvPr/>
        </p:nvSpPr>
        <p:spPr>
          <a:xfrm>
            <a:off x="5686425" y="961191"/>
            <a:ext cx="6229349" cy="2862322"/>
          </a:xfrm>
          <a:prstGeom prst="rect">
            <a:avLst/>
          </a:prstGeom>
        </p:spPr>
        <p:txBody>
          <a:bodyPr wrap="square">
            <a:spAutoFit/>
          </a:bodyPr>
          <a:lstStyle/>
          <a:p>
            <a:r>
              <a:rPr lang="en-GB" sz="1400" dirty="0">
                <a:latin typeface="+mn-lt"/>
              </a:rPr>
              <a:t>The ability of an AC current to store magnetic field energy around a conductor is characterised by its inductance </a:t>
            </a:r>
            <a:r>
              <a:rPr lang="en-GB" sz="1400" i="1" dirty="0">
                <a:latin typeface="+mn-lt"/>
              </a:rPr>
              <a:t>L</a:t>
            </a:r>
            <a:r>
              <a:rPr lang="en-GB" sz="1400" dirty="0">
                <a:latin typeface="+mn-lt"/>
              </a:rPr>
              <a:t> and inductive reactance </a:t>
            </a:r>
            <a:r>
              <a:rPr lang="en-GB" sz="1400" i="1" dirty="0">
                <a:latin typeface="+mn-lt"/>
              </a:rPr>
              <a:t>X</a:t>
            </a:r>
            <a:r>
              <a:rPr lang="en-GB" sz="1400" i="1" baseline="-25000" dirty="0">
                <a:latin typeface="+mn-lt"/>
              </a:rPr>
              <a:t>L</a:t>
            </a:r>
            <a:r>
              <a:rPr lang="en-GB" sz="1400" dirty="0">
                <a:latin typeface="+mn-lt"/>
              </a:rPr>
              <a:t> = </a:t>
            </a:r>
            <a:r>
              <a:rPr lang="en-GB" sz="1400" dirty="0" err="1">
                <a:latin typeface="+mn-lt"/>
              </a:rPr>
              <a:t>ω</a:t>
            </a:r>
            <a:r>
              <a:rPr lang="en-GB" sz="1400" i="1" dirty="0" err="1">
                <a:latin typeface="+mn-lt"/>
              </a:rPr>
              <a:t>L</a:t>
            </a:r>
            <a:r>
              <a:rPr lang="en-GB" sz="1400" i="1" dirty="0">
                <a:latin typeface="+mn-lt"/>
              </a:rPr>
              <a:t> </a:t>
            </a:r>
            <a:r>
              <a:rPr lang="en-GB" sz="1400" dirty="0">
                <a:latin typeface="+mn-lt"/>
              </a:rPr>
              <a:t>= 2π</a:t>
            </a:r>
            <a:r>
              <a:rPr lang="en-GB" sz="1400" i="1" dirty="0">
                <a:latin typeface="+mn-lt"/>
              </a:rPr>
              <a:t>f</a:t>
            </a:r>
            <a:r>
              <a:rPr lang="et-EE" sz="1400" i="1" dirty="0">
                <a:latin typeface="+mn-lt"/>
              </a:rPr>
              <a:t>L</a:t>
            </a:r>
            <a:r>
              <a:rPr lang="en-GB" sz="1400" dirty="0">
                <a:latin typeface="+mn-lt"/>
              </a:rPr>
              <a:t>. As a result, the current lags voltage by angle π</a:t>
            </a:r>
            <a:r>
              <a:rPr lang="et-EE" sz="1400" dirty="0">
                <a:latin typeface="+mn-lt"/>
              </a:rPr>
              <a:t>/2</a:t>
            </a:r>
            <a:r>
              <a:rPr lang="en-GB" sz="1400" dirty="0">
                <a:latin typeface="+mn-lt"/>
              </a:rPr>
              <a:t> or 90°. This lag can be briefly and clearly presented by means of complex values. If a voltage </a:t>
            </a:r>
            <a:r>
              <a:rPr lang="en-GB" sz="1400" i="1" dirty="0">
                <a:latin typeface="+mn-lt"/>
              </a:rPr>
              <a:t>u</a:t>
            </a:r>
            <a:r>
              <a:rPr lang="en-GB" sz="1400" dirty="0">
                <a:latin typeface="+mn-lt"/>
              </a:rPr>
              <a:t> is supposed to be with a phase of </a:t>
            </a:r>
            <a:r>
              <a:rPr lang="et-EE" sz="1400" dirty="0">
                <a:latin typeface="+mn-lt"/>
              </a:rPr>
              <a:t> </a:t>
            </a:r>
            <a:r>
              <a:rPr lang="en-GB" sz="1400" dirty="0">
                <a:latin typeface="+mn-lt"/>
              </a:rPr>
              <a:t>0° then Ohm’s law for effective complex values can be written like this</a:t>
            </a:r>
            <a:endParaRPr lang="et-EE" sz="1400" dirty="0">
              <a:latin typeface="+mn-lt"/>
            </a:endParaRPr>
          </a:p>
          <a:p>
            <a:endParaRPr lang="et-EE" sz="1400" dirty="0">
              <a:latin typeface="+mn-lt"/>
            </a:endParaRPr>
          </a:p>
          <a:p>
            <a:endParaRPr lang="et-EE" sz="1400" dirty="0">
              <a:latin typeface="+mn-lt"/>
            </a:endParaRPr>
          </a:p>
          <a:p>
            <a:endParaRPr lang="et-EE" sz="1400" dirty="0">
              <a:latin typeface="+mn-lt"/>
            </a:endParaRPr>
          </a:p>
          <a:p>
            <a:r>
              <a:rPr lang="en-GB" sz="1400" dirty="0">
                <a:latin typeface="+mn-lt"/>
              </a:rPr>
              <a:t>where –</a:t>
            </a:r>
            <a:r>
              <a:rPr lang="en-GB" sz="1400" i="1" dirty="0">
                <a:latin typeface="+mn-lt"/>
              </a:rPr>
              <a:t>j</a:t>
            </a:r>
            <a:r>
              <a:rPr lang="en-GB" sz="1400" dirty="0">
                <a:latin typeface="+mn-lt"/>
              </a:rPr>
              <a:t> = e</a:t>
            </a:r>
            <a:r>
              <a:rPr lang="en-GB" sz="1400" baseline="30000" dirty="0">
                <a:latin typeface="+mn-lt"/>
              </a:rPr>
              <a:t>-</a:t>
            </a:r>
            <a:r>
              <a:rPr lang="en-GB" sz="1400" i="1" baseline="30000" dirty="0">
                <a:latin typeface="+mn-lt"/>
              </a:rPr>
              <a:t>j</a:t>
            </a:r>
            <a:r>
              <a:rPr lang="en-GB" sz="1400" baseline="30000" dirty="0">
                <a:latin typeface="+mn-lt"/>
              </a:rPr>
              <a:t>90°</a:t>
            </a:r>
            <a:r>
              <a:rPr lang="en-GB" sz="1400" dirty="0">
                <a:latin typeface="+mn-lt"/>
              </a:rPr>
              <a:t> is the operator shifting the complex current </a:t>
            </a:r>
            <a:r>
              <a:rPr lang="en-GB" sz="1400" i="1" u="sng" dirty="0">
                <a:latin typeface="+mn-lt"/>
              </a:rPr>
              <a:t>I</a:t>
            </a:r>
            <a:r>
              <a:rPr lang="en-GB" sz="1400" dirty="0">
                <a:latin typeface="+mn-lt"/>
              </a:rPr>
              <a:t> back in relation to </a:t>
            </a:r>
            <a:r>
              <a:rPr lang="en-GB" sz="1400" i="1" u="sng" dirty="0">
                <a:latin typeface="+mn-lt"/>
              </a:rPr>
              <a:t>U</a:t>
            </a:r>
            <a:r>
              <a:rPr lang="en-GB" sz="1400" dirty="0">
                <a:latin typeface="+mn-lt"/>
              </a:rPr>
              <a:t> by 90° or</a:t>
            </a:r>
            <a:r>
              <a:rPr lang="et-EE" sz="1400" dirty="0">
                <a:latin typeface="+mn-lt"/>
              </a:rPr>
              <a:t> </a:t>
            </a:r>
            <a:r>
              <a:rPr lang="en-GB" sz="1400" dirty="0">
                <a:latin typeface="+mn-lt"/>
              </a:rPr>
              <a:t>π</a:t>
            </a:r>
            <a:r>
              <a:rPr lang="et-EE" sz="1400" dirty="0">
                <a:latin typeface="+mn-lt"/>
              </a:rPr>
              <a:t>/2</a:t>
            </a:r>
            <a:r>
              <a:rPr lang="en-GB" sz="1400" dirty="0">
                <a:latin typeface="+mn-lt"/>
              </a:rPr>
              <a:t> .</a:t>
            </a:r>
            <a:endParaRPr lang="en-US" sz="1400" dirty="0">
              <a:latin typeface="+mn-lt"/>
            </a:endParaRPr>
          </a:p>
          <a:p>
            <a:endParaRPr lang="en-US" sz="1400" dirty="0">
              <a:latin typeface="+mn-lt"/>
            </a:endParaRPr>
          </a:p>
          <a:p>
            <a:endParaRPr lang="en-US" sz="1400" dirty="0">
              <a:latin typeface="+mn-lt"/>
            </a:endParaRPr>
          </a:p>
          <a:p>
            <a:endParaRPr lang="en-US" sz="1200" dirty="0">
              <a:latin typeface="Times New Roman" pitchFamily="18" charset="0"/>
              <a:cs typeface="Times New Roman" pitchFamily="18" charset="0"/>
            </a:endParaRPr>
          </a:p>
        </p:txBody>
      </p:sp>
      <p:sp>
        <p:nvSpPr>
          <p:cNvPr id="70666"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68"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86"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687" name="Picture 7"/>
          <p:cNvPicPr>
            <a:picLocks noChangeAspect="1" noChangeArrowheads="1"/>
          </p:cNvPicPr>
          <p:nvPr/>
        </p:nvPicPr>
        <p:blipFill>
          <a:blip r:embed="rId4"/>
          <a:srcRect/>
          <a:stretch>
            <a:fillRect/>
          </a:stretch>
        </p:blipFill>
        <p:spPr bwMode="auto">
          <a:xfrm>
            <a:off x="333375" y="4219576"/>
            <a:ext cx="1543048" cy="771524"/>
          </a:xfrm>
          <a:prstGeom prst="rect">
            <a:avLst/>
          </a:prstGeom>
          <a:noFill/>
          <a:ln w="9525">
            <a:noFill/>
            <a:miter lim="800000"/>
            <a:headEnd/>
            <a:tailEnd/>
          </a:ln>
        </p:spPr>
      </p:pic>
      <p:pic>
        <p:nvPicPr>
          <p:cNvPr id="71688" name="Picture 8"/>
          <p:cNvPicPr>
            <a:picLocks noChangeAspect="1" noChangeArrowheads="1"/>
          </p:cNvPicPr>
          <p:nvPr/>
        </p:nvPicPr>
        <p:blipFill>
          <a:blip r:embed="rId5"/>
          <a:srcRect/>
          <a:stretch>
            <a:fillRect/>
          </a:stretch>
        </p:blipFill>
        <p:spPr bwMode="auto">
          <a:xfrm>
            <a:off x="1903706" y="4838305"/>
            <a:ext cx="382294" cy="1413329"/>
          </a:xfrm>
          <a:prstGeom prst="rect">
            <a:avLst/>
          </a:prstGeom>
          <a:noFill/>
          <a:ln w="9525">
            <a:noFill/>
            <a:miter lim="800000"/>
            <a:headEnd/>
            <a:tailEnd/>
          </a:ln>
        </p:spPr>
      </p:pic>
      <p:sp>
        <p:nvSpPr>
          <p:cNvPr id="71691" name="Rectangle 1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3" name="Rectangle 1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692" name="Object 12"/>
          <p:cNvGraphicFramePr>
            <a:graphicFrameLocks noChangeAspect="1"/>
          </p:cNvGraphicFramePr>
          <p:nvPr/>
        </p:nvGraphicFramePr>
        <p:xfrm>
          <a:off x="3228975" y="3368675"/>
          <a:ext cx="673100" cy="479425"/>
        </p:xfrm>
        <a:graphic>
          <a:graphicData uri="http://schemas.openxmlformats.org/presentationml/2006/ole">
            <mc:AlternateContent xmlns:mc="http://schemas.openxmlformats.org/markup-compatibility/2006">
              <mc:Choice xmlns:v="urn:schemas-microsoft-com:vml" Requires="v">
                <p:oleObj spid="_x0000_s71760" name="Equation" r:id="rId6" imgW="558558" imgH="393529" progId="Equation.DSMT4">
                  <p:embed/>
                </p:oleObj>
              </mc:Choice>
              <mc:Fallback>
                <p:oleObj name="Equation" r:id="rId6" imgW="558558" imgH="393529" progId="Equation.DSMT4">
                  <p:embed/>
                  <p:pic>
                    <p:nvPicPr>
                      <p:cNvPr id="0" name="Picture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8975" y="3368675"/>
                        <a:ext cx="673100"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95" name="Rectangle 1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97" name="Rectangle 1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696" name="Object 16"/>
          <p:cNvGraphicFramePr>
            <a:graphicFrameLocks noChangeAspect="1"/>
          </p:cNvGraphicFramePr>
          <p:nvPr/>
        </p:nvGraphicFramePr>
        <p:xfrm>
          <a:off x="1693863" y="3902075"/>
          <a:ext cx="331787" cy="298450"/>
        </p:xfrm>
        <a:graphic>
          <a:graphicData uri="http://schemas.openxmlformats.org/presentationml/2006/ole">
            <mc:AlternateContent xmlns:mc="http://schemas.openxmlformats.org/markup-compatibility/2006">
              <mc:Choice xmlns:v="urn:schemas-microsoft-com:vml" Requires="v">
                <p:oleObj spid="_x0000_s71761" name="Equation" r:id="rId8" imgW="279279" imgH="241195" progId="Equation.DSMT4">
                  <p:embed/>
                </p:oleObj>
              </mc:Choice>
              <mc:Fallback>
                <p:oleObj name="Equation" r:id="rId8" imgW="279279" imgH="241195" progId="Equation.DSMT4">
                  <p:embed/>
                  <p:pic>
                    <p:nvPicPr>
                      <p:cNvPr id="0" name="Picture 5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3863" y="3902075"/>
                        <a:ext cx="331787"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99" name="Rectangle 1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01" name="Rectangle 2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703" name="Rectangle 2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 name="Text Placeholder 1"/>
          <p:cNvSpPr>
            <a:spLocks noGrp="1"/>
          </p:cNvSpPr>
          <p:nvPr>
            <p:ph type="body" sz="quarter" idx="13"/>
          </p:nvPr>
        </p:nvSpPr>
        <p:spPr>
          <a:xfrm>
            <a:off x="224394" y="133350"/>
            <a:ext cx="10494517" cy="316194"/>
          </a:xfrm>
        </p:spPr>
        <p:txBody>
          <a:bodyPr/>
          <a:lstStyle/>
          <a:p>
            <a:r>
              <a:rPr lang="en-US" altLang="en-US" dirty="0"/>
              <a:t>Complex numbers in electrical circuits</a:t>
            </a:r>
          </a:p>
          <a:p>
            <a:r>
              <a:rPr lang="en-GB" dirty="0"/>
              <a:t>Resistance</a:t>
            </a:r>
            <a:r>
              <a:rPr lang="et-EE" dirty="0"/>
              <a:t> and </a:t>
            </a:r>
            <a:r>
              <a:rPr lang="en-GB" dirty="0"/>
              <a:t>Inductive reactance</a:t>
            </a:r>
            <a:endParaRPr lang="en-US" altLang="en-US" dirty="0"/>
          </a:p>
        </p:txBody>
      </p:sp>
      <p:pic>
        <p:nvPicPr>
          <p:cNvPr id="71743" name="Picture 63"/>
          <p:cNvPicPr>
            <a:picLocks noChangeAspect="1" noChangeArrowheads="1"/>
          </p:cNvPicPr>
          <p:nvPr/>
        </p:nvPicPr>
        <p:blipFill>
          <a:blip r:embed="rId10"/>
          <a:srcRect/>
          <a:stretch>
            <a:fillRect/>
          </a:stretch>
        </p:blipFill>
        <p:spPr bwMode="auto">
          <a:xfrm>
            <a:off x="2600325" y="4829175"/>
            <a:ext cx="3231573" cy="1485900"/>
          </a:xfrm>
          <a:prstGeom prst="rect">
            <a:avLst/>
          </a:prstGeom>
          <a:noFill/>
          <a:ln w="9525">
            <a:noFill/>
            <a:miter lim="800000"/>
            <a:headEnd/>
            <a:tailEnd/>
          </a:ln>
        </p:spPr>
      </p:pic>
      <p:sp>
        <p:nvSpPr>
          <p:cNvPr id="71745" name="Rectangle 6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744" name="Object 64"/>
          <p:cNvGraphicFramePr>
            <a:graphicFrameLocks noChangeAspect="1"/>
          </p:cNvGraphicFramePr>
          <p:nvPr/>
        </p:nvGraphicFramePr>
        <p:xfrm>
          <a:off x="1962150" y="2600325"/>
          <a:ext cx="2130425" cy="477838"/>
        </p:xfrm>
        <a:graphic>
          <a:graphicData uri="http://schemas.openxmlformats.org/presentationml/2006/ole">
            <mc:AlternateContent xmlns:mc="http://schemas.openxmlformats.org/markup-compatibility/2006">
              <mc:Choice xmlns:v="urn:schemas-microsoft-com:vml" Requires="v">
                <p:oleObj spid="_x0000_s71762" name="Equation" r:id="rId11" imgW="1777229" imgH="393529" progId="Equation.DSMT4">
                  <p:embed/>
                </p:oleObj>
              </mc:Choice>
              <mc:Fallback>
                <p:oleObj name="Equation" r:id="rId11" imgW="1777229" imgH="393529" progId="Equation.DSMT4">
                  <p:embed/>
                  <p:pic>
                    <p:nvPicPr>
                      <p:cNvPr id="0" name="Picture 6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2150" y="2600325"/>
                        <a:ext cx="2130425" cy="47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47" name="Rectangle 6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746" name="Object 66"/>
          <p:cNvGraphicFramePr>
            <a:graphicFrameLocks noChangeAspect="1"/>
          </p:cNvGraphicFramePr>
          <p:nvPr/>
        </p:nvGraphicFramePr>
        <p:xfrm>
          <a:off x="3352800" y="4229100"/>
          <a:ext cx="500063" cy="477838"/>
        </p:xfrm>
        <a:graphic>
          <a:graphicData uri="http://schemas.openxmlformats.org/presentationml/2006/ole">
            <mc:AlternateContent xmlns:mc="http://schemas.openxmlformats.org/markup-compatibility/2006">
              <mc:Choice xmlns:v="urn:schemas-microsoft-com:vml" Requires="v">
                <p:oleObj spid="_x0000_s71763" name="Equation" r:id="rId13" imgW="418918" imgH="393529" progId="Equation.DSMT4">
                  <p:embed/>
                </p:oleObj>
              </mc:Choice>
              <mc:Fallback>
                <p:oleObj name="Equation" r:id="rId13" imgW="418918" imgH="393529" progId="Equation.DSMT4">
                  <p:embed/>
                  <p:pic>
                    <p:nvPicPr>
                      <p:cNvPr id="0" name="Picture 6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52800" y="4229100"/>
                        <a:ext cx="500063" cy="47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1750" name="Picture 70"/>
          <p:cNvPicPr>
            <a:picLocks noChangeAspect="1" noChangeArrowheads="1"/>
          </p:cNvPicPr>
          <p:nvPr/>
        </p:nvPicPr>
        <p:blipFill>
          <a:blip r:embed="rId15"/>
          <a:srcRect/>
          <a:stretch>
            <a:fillRect/>
          </a:stretch>
        </p:blipFill>
        <p:spPr bwMode="auto">
          <a:xfrm>
            <a:off x="7648574" y="3257550"/>
            <a:ext cx="1644131" cy="834521"/>
          </a:xfrm>
          <a:prstGeom prst="rect">
            <a:avLst/>
          </a:prstGeom>
          <a:noFill/>
        </p:spPr>
      </p:pic>
      <p:pic>
        <p:nvPicPr>
          <p:cNvPr id="71749" name="Picture 69"/>
          <p:cNvPicPr>
            <a:picLocks noChangeAspect="1" noChangeArrowheads="1"/>
          </p:cNvPicPr>
          <p:nvPr/>
        </p:nvPicPr>
        <p:blipFill>
          <a:blip r:embed="rId16"/>
          <a:srcRect/>
          <a:stretch>
            <a:fillRect/>
          </a:stretch>
        </p:blipFill>
        <p:spPr bwMode="auto">
          <a:xfrm>
            <a:off x="6429375" y="4914900"/>
            <a:ext cx="1152525" cy="1393162"/>
          </a:xfrm>
          <a:prstGeom prst="rect">
            <a:avLst/>
          </a:prstGeom>
          <a:noFill/>
        </p:spPr>
      </p:pic>
      <p:pic>
        <p:nvPicPr>
          <p:cNvPr id="71748" name="Picture 68"/>
          <p:cNvPicPr>
            <a:picLocks noChangeAspect="1" noChangeArrowheads="1"/>
          </p:cNvPicPr>
          <p:nvPr/>
        </p:nvPicPr>
        <p:blipFill>
          <a:blip r:embed="rId17"/>
          <a:srcRect/>
          <a:stretch>
            <a:fillRect/>
          </a:stretch>
        </p:blipFill>
        <p:spPr bwMode="auto">
          <a:xfrm>
            <a:off x="7847838" y="4867275"/>
            <a:ext cx="3576320" cy="1524000"/>
          </a:xfrm>
          <a:prstGeom prst="rect">
            <a:avLst/>
          </a:prstGeom>
          <a:noFill/>
        </p:spPr>
      </p:pic>
      <p:sp>
        <p:nvSpPr>
          <p:cNvPr id="71755" name="Rectangle 7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754" name="Object 74"/>
          <p:cNvGraphicFramePr>
            <a:graphicFrameLocks noChangeAspect="1"/>
          </p:cNvGraphicFramePr>
          <p:nvPr/>
        </p:nvGraphicFramePr>
        <p:xfrm>
          <a:off x="7820025" y="2190750"/>
          <a:ext cx="1925638" cy="517525"/>
        </p:xfrm>
        <a:graphic>
          <a:graphicData uri="http://schemas.openxmlformats.org/presentationml/2006/ole">
            <mc:AlternateContent xmlns:mc="http://schemas.openxmlformats.org/markup-compatibility/2006">
              <mc:Choice xmlns:v="urn:schemas-microsoft-com:vml" Requires="v">
                <p:oleObj spid="_x0000_s71764" name="Equation" r:id="rId18" imgW="1612900" imgH="431800" progId="Equation.DSMT4">
                  <p:embed/>
                </p:oleObj>
              </mc:Choice>
              <mc:Fallback>
                <p:oleObj name="Equation" r:id="rId18" imgW="1612900" imgH="431800" progId="Equation.DSMT4">
                  <p:embed/>
                  <p:pic>
                    <p:nvPicPr>
                      <p:cNvPr id="0" name="Picture 7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20025" y="2190750"/>
                        <a:ext cx="1925638"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7616357"/>
      </p:ext>
    </p:extLst>
  </p:cSld>
  <p:clrMapOvr>
    <a:masterClrMapping/>
  </p:clrMapOvr>
</p:sld>
</file>

<file path=ppt/theme/theme1.xml><?xml version="1.0" encoding="utf-8"?>
<a:theme xmlns:a="http://schemas.openxmlformats.org/drawingml/2006/main" name="Office'i kujundus">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My ow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wrap="square" rtlCol="0" anchor="ctr">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EWNEW" id="{65034802-83F1-DE41-A876-6851A238EDFE}" vid="{814C7433-F944-B249-91D8-8F253693EC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7739</TotalTime>
  <Words>3860</Words>
  <Application>Microsoft Office PowerPoint</Application>
  <PresentationFormat>Widescreen</PresentationFormat>
  <Paragraphs>267</Paragraphs>
  <Slides>16</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28" baseType="lpstr">
      <vt:lpstr>Arial</vt:lpstr>
      <vt:lpstr>Bookman Old Style</vt:lpstr>
      <vt:lpstr>Calibri</vt:lpstr>
      <vt:lpstr>Calibri Light</vt:lpstr>
      <vt:lpstr>Monotype Corsiva</vt:lpstr>
      <vt:lpstr>Times New Roman</vt:lpstr>
      <vt:lpstr>Verdana</vt:lpstr>
      <vt:lpstr>Webdings</vt:lpstr>
      <vt:lpstr>Wingdings</vt:lpstr>
      <vt:lpstr>Office'i kujundus</vt:lpstr>
      <vt:lpstr>Equation</vt:lpstr>
      <vt:lpstr>Equation.DSMT4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Tallinn University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Anu Teder</dc:creator>
  <cp:lastModifiedBy>Anri Parčina-Rešić</cp:lastModifiedBy>
  <cp:revision>591</cp:revision>
  <dcterms:created xsi:type="dcterms:W3CDTF">2018-09-19T06:51:01Z</dcterms:created>
  <dcterms:modified xsi:type="dcterms:W3CDTF">2022-08-30T10:55:09Z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9643374</vt:lpwstr>
  </property>
  <property fmtid="{D5CDD505-2E9C-101B-9397-08002B2CF9AE}" pid="3" name="NXPowerLiteSettings">
    <vt:lpwstr>C780073804F000</vt:lpwstr>
  </property>
  <property fmtid="{D5CDD505-2E9C-101B-9397-08002B2CF9AE}" pid="4" name="NXPowerLiteVersion">
    <vt:lpwstr>D8.0.4</vt:lpwstr>
  </property>
</Properties>
</file>