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4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6.xml" ContentType="application/vnd.openxmlformats-officedocument.drawingml.chartshapes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7" r:id="rId5"/>
    <p:sldId id="315" r:id="rId6"/>
    <p:sldId id="317" r:id="rId7"/>
    <p:sldId id="324" r:id="rId8"/>
    <p:sldId id="326" r:id="rId9"/>
    <p:sldId id="328" r:id="rId10"/>
    <p:sldId id="329" r:id="rId11"/>
    <p:sldId id="330" r:id="rId12"/>
    <p:sldId id="343" r:id="rId13"/>
    <p:sldId id="331" r:id="rId14"/>
    <p:sldId id="333" r:id="rId15"/>
    <p:sldId id="334" r:id="rId16"/>
    <p:sldId id="342" r:id="rId17"/>
    <p:sldId id="335" r:id="rId18"/>
    <p:sldId id="344" r:id="rId19"/>
    <p:sldId id="336" r:id="rId20"/>
    <p:sldId id="337" r:id="rId21"/>
    <p:sldId id="346" r:id="rId22"/>
    <p:sldId id="338" r:id="rId23"/>
    <p:sldId id="340" r:id="rId24"/>
    <p:sldId id="314" r:id="rId2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Banic" initials="AB" lastIdx="1" clrIdx="0">
    <p:extLst>
      <p:ext uri="{19B8F6BF-5375-455C-9EA6-DF929625EA0E}">
        <p15:presenceInfo xmlns:p15="http://schemas.microsoft.com/office/powerpoint/2012/main" userId="5f54a99a5eb89f8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CF29BF-E759-4559-B540-75410E1A4091}" v="234" dt="2022-04-25T13:56:41.3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9354" autoAdjust="0"/>
  </p:normalViewPr>
  <p:slideViewPr>
    <p:cSldViewPr snapToGrid="0">
      <p:cViewPr varScale="1">
        <p:scale>
          <a:sx n="68" d="100"/>
          <a:sy n="68" d="100"/>
        </p:scale>
        <p:origin x="1219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aloa\Dropbox\PRIPREME%20&#268;ASNIKE\C7%20-%20Grupa%20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aloa\Dropbox\PRIPREME%20&#268;ASNIKE\C7%20-%20Grupa%20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aloa\Dropbox\PRIPREME%20&#268;ASNIKE\C7%20-%20Grupa%20A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aloa\Dropbox\PRIPREME%20&#268;ASNIKE\C7%20-%20Grupa%20A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aloa\Dropbox\PRIPREME%20&#268;ASNIKE\C7%20-%20Grupa%20A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aloa\Dropbox\PRIPREME%20&#268;ASNIKE\C7%20-%20Grupa%20A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aloa\Dropbox\PRIPREME%20&#268;ASNIKE\C7%20-%20Grupa%20A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aloa\Dropbox\PRIPREME%20&#268;ASNIKE\C7%20-%20Grupa%20A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'C7 - A - Zadatak 1'!$M$78</c:f>
              <c:strCache>
                <c:ptCount val="1"/>
                <c:pt idx="0">
                  <c:v>GZ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'C7 - A - Zadatak 1'!$N$75:$V$75</c:f>
              <c:numCache>
                <c:formatCode>General</c:formatCode>
                <c:ptCount val="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12</c:v>
                </c:pt>
                <c:pt idx="4">
                  <c:v>15</c:v>
                </c:pt>
                <c:pt idx="5">
                  <c:v>20</c:v>
                </c:pt>
                <c:pt idx="6">
                  <c:v>30</c:v>
                </c:pt>
                <c:pt idx="7">
                  <c:v>40</c:v>
                </c:pt>
                <c:pt idx="8">
                  <c:v>50</c:v>
                </c:pt>
              </c:numCache>
            </c:numRef>
          </c:xVal>
          <c:yVal>
            <c:numRef>
              <c:f>'C7 - A - Zadatak 1'!$N$78:$V$78</c:f>
              <c:numCache>
                <c:formatCode>General</c:formatCode>
                <c:ptCount val="9"/>
                <c:pt idx="0">
                  <c:v>0</c:v>
                </c:pt>
                <c:pt idx="1">
                  <c:v>0.33999999999999997</c:v>
                </c:pt>
                <c:pt idx="2">
                  <c:v>0.67999999999999994</c:v>
                </c:pt>
                <c:pt idx="3">
                  <c:v>0.81999999999999984</c:v>
                </c:pt>
                <c:pt idx="4">
                  <c:v>1.0499999999999998</c:v>
                </c:pt>
                <c:pt idx="5">
                  <c:v>1.4000000000000004</c:v>
                </c:pt>
                <c:pt idx="6">
                  <c:v>1.7199999999999998</c:v>
                </c:pt>
                <c:pt idx="7">
                  <c:v>1.9500000000000002</c:v>
                </c:pt>
                <c:pt idx="8">
                  <c:v>1.9000000000000004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CF2-4EC4-B907-F72F74F8C89D}"/>
            </c:ext>
          </c:extLst>
        </c:ser>
        <c:ser>
          <c:idx val="1"/>
          <c:order val="1"/>
          <c:tx>
            <c:v>Heeling arms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'C7 - A - Zadatak 1'!$O$111:$O$112</c:f>
              <c:numCache>
                <c:formatCode>General</c:formatCode>
                <c:ptCount val="2"/>
                <c:pt idx="0">
                  <c:v>0</c:v>
                </c:pt>
                <c:pt idx="1">
                  <c:v>40</c:v>
                </c:pt>
              </c:numCache>
            </c:numRef>
          </c:xVal>
          <c:yVal>
            <c:numRef>
              <c:f>'C7 - A - Zadatak 1'!$N$111:$N$112</c:f>
              <c:numCache>
                <c:formatCode>General</c:formatCode>
                <c:ptCount val="2"/>
                <c:pt idx="0">
                  <c:v>0.61</c:v>
                </c:pt>
                <c:pt idx="1">
                  <c:v>0.48799999999999999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ACF2-4EC4-B907-F72F74F8C8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980992"/>
        <c:axId val="43981568"/>
      </c:scatterChart>
      <c:valAx>
        <c:axId val="43980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81568"/>
        <c:crosses val="autoZero"/>
        <c:crossBetween val="midCat"/>
      </c:valAx>
      <c:valAx>
        <c:axId val="43981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809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'C7 - A - Zadatak 1'!$M$78</c:f>
              <c:strCache>
                <c:ptCount val="1"/>
                <c:pt idx="0">
                  <c:v>GZ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'C7 - A - Zadatak 1'!$N$75:$V$75</c:f>
              <c:numCache>
                <c:formatCode>General</c:formatCode>
                <c:ptCount val="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12</c:v>
                </c:pt>
                <c:pt idx="4">
                  <c:v>15</c:v>
                </c:pt>
                <c:pt idx="5">
                  <c:v>20</c:v>
                </c:pt>
                <c:pt idx="6">
                  <c:v>30</c:v>
                </c:pt>
                <c:pt idx="7">
                  <c:v>40</c:v>
                </c:pt>
                <c:pt idx="8">
                  <c:v>50</c:v>
                </c:pt>
              </c:numCache>
            </c:numRef>
          </c:xVal>
          <c:yVal>
            <c:numRef>
              <c:f>'C7 - A - Zadatak 1'!$N$78:$V$78</c:f>
              <c:numCache>
                <c:formatCode>General</c:formatCode>
                <c:ptCount val="9"/>
                <c:pt idx="0">
                  <c:v>0</c:v>
                </c:pt>
                <c:pt idx="1">
                  <c:v>0.33999999999999997</c:v>
                </c:pt>
                <c:pt idx="2">
                  <c:v>0.67999999999999994</c:v>
                </c:pt>
                <c:pt idx="3">
                  <c:v>0.81999999999999984</c:v>
                </c:pt>
                <c:pt idx="4">
                  <c:v>1.0499999999999998</c:v>
                </c:pt>
                <c:pt idx="5">
                  <c:v>1.4000000000000004</c:v>
                </c:pt>
                <c:pt idx="6">
                  <c:v>1.7199999999999998</c:v>
                </c:pt>
                <c:pt idx="7">
                  <c:v>1.9500000000000002</c:v>
                </c:pt>
                <c:pt idx="8">
                  <c:v>1.9000000000000004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8EE-4FA1-A696-5C894753D9CA}"/>
            </c:ext>
          </c:extLst>
        </c:ser>
        <c:ser>
          <c:idx val="1"/>
          <c:order val="1"/>
          <c:tx>
            <c:v>Heeling arms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'C7 - A - Zadatak 1'!$O$111:$O$112</c:f>
              <c:numCache>
                <c:formatCode>General</c:formatCode>
                <c:ptCount val="2"/>
                <c:pt idx="0">
                  <c:v>0</c:v>
                </c:pt>
                <c:pt idx="1">
                  <c:v>40</c:v>
                </c:pt>
              </c:numCache>
            </c:numRef>
          </c:xVal>
          <c:yVal>
            <c:numRef>
              <c:f>'C7 - A - Zadatak 1'!$N$111:$N$112</c:f>
              <c:numCache>
                <c:formatCode>General</c:formatCode>
                <c:ptCount val="2"/>
                <c:pt idx="0">
                  <c:v>0.61</c:v>
                </c:pt>
                <c:pt idx="1">
                  <c:v>0.48799999999999999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A8EE-4FA1-A696-5C894753D9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161152"/>
        <c:axId val="92161728"/>
      </c:scatterChart>
      <c:valAx>
        <c:axId val="92161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161728"/>
        <c:crosses val="autoZero"/>
        <c:crossBetween val="midCat"/>
      </c:valAx>
      <c:valAx>
        <c:axId val="92161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161152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'C7 - A - Zadatak 1'!$M$78</c:f>
              <c:strCache>
                <c:ptCount val="1"/>
                <c:pt idx="0">
                  <c:v>GZ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'C7 - A - Zadatak 1'!$N$75:$V$75</c:f>
              <c:numCache>
                <c:formatCode>General</c:formatCode>
                <c:ptCount val="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12</c:v>
                </c:pt>
                <c:pt idx="4">
                  <c:v>15</c:v>
                </c:pt>
                <c:pt idx="5">
                  <c:v>20</c:v>
                </c:pt>
                <c:pt idx="6">
                  <c:v>30</c:v>
                </c:pt>
                <c:pt idx="7">
                  <c:v>40</c:v>
                </c:pt>
                <c:pt idx="8">
                  <c:v>50</c:v>
                </c:pt>
              </c:numCache>
            </c:numRef>
          </c:xVal>
          <c:yVal>
            <c:numRef>
              <c:f>'C7 - A - Zadatak 1'!$N$78:$V$78</c:f>
              <c:numCache>
                <c:formatCode>General</c:formatCode>
                <c:ptCount val="9"/>
                <c:pt idx="0">
                  <c:v>0</c:v>
                </c:pt>
                <c:pt idx="1">
                  <c:v>0.33999999999999997</c:v>
                </c:pt>
                <c:pt idx="2">
                  <c:v>0.67999999999999994</c:v>
                </c:pt>
                <c:pt idx="3">
                  <c:v>0.81999999999999984</c:v>
                </c:pt>
                <c:pt idx="4">
                  <c:v>1.0499999999999998</c:v>
                </c:pt>
                <c:pt idx="5">
                  <c:v>1.4000000000000004</c:v>
                </c:pt>
                <c:pt idx="6">
                  <c:v>1.7199999999999998</c:v>
                </c:pt>
                <c:pt idx="7">
                  <c:v>1.9500000000000002</c:v>
                </c:pt>
                <c:pt idx="8">
                  <c:v>1.9000000000000004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8EE-4FA1-A696-5C894753D9CA}"/>
            </c:ext>
          </c:extLst>
        </c:ser>
        <c:ser>
          <c:idx val="1"/>
          <c:order val="1"/>
          <c:tx>
            <c:v>Heeling arms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'C7 - A - Zadatak 1'!$O$111:$O$112</c:f>
              <c:numCache>
                <c:formatCode>General</c:formatCode>
                <c:ptCount val="2"/>
                <c:pt idx="0">
                  <c:v>0</c:v>
                </c:pt>
                <c:pt idx="1">
                  <c:v>40</c:v>
                </c:pt>
              </c:numCache>
            </c:numRef>
          </c:xVal>
          <c:yVal>
            <c:numRef>
              <c:f>'C7 - A - Zadatak 1'!$N$111:$N$112</c:f>
              <c:numCache>
                <c:formatCode>General</c:formatCode>
                <c:ptCount val="2"/>
                <c:pt idx="0">
                  <c:v>0.61</c:v>
                </c:pt>
                <c:pt idx="1">
                  <c:v>0.48799999999999999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A8EE-4FA1-A696-5C894753D9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164032"/>
        <c:axId val="92164608"/>
      </c:scatterChart>
      <c:valAx>
        <c:axId val="92164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164608"/>
        <c:crosses val="autoZero"/>
        <c:crossBetween val="midCat"/>
      </c:valAx>
      <c:valAx>
        <c:axId val="92164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1640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'C7 - A - Zadatak 1'!$M$78</c:f>
              <c:strCache>
                <c:ptCount val="1"/>
                <c:pt idx="0">
                  <c:v>GZ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'C7 - A - Zadatak 1'!$N$75:$V$75</c:f>
              <c:numCache>
                <c:formatCode>General</c:formatCode>
                <c:ptCount val="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12</c:v>
                </c:pt>
                <c:pt idx="4">
                  <c:v>15</c:v>
                </c:pt>
                <c:pt idx="5">
                  <c:v>20</c:v>
                </c:pt>
                <c:pt idx="6">
                  <c:v>30</c:v>
                </c:pt>
                <c:pt idx="7">
                  <c:v>40</c:v>
                </c:pt>
                <c:pt idx="8">
                  <c:v>50</c:v>
                </c:pt>
              </c:numCache>
            </c:numRef>
          </c:xVal>
          <c:yVal>
            <c:numRef>
              <c:f>'C7 - A - Zadatak 1'!$N$78:$V$78</c:f>
              <c:numCache>
                <c:formatCode>General</c:formatCode>
                <c:ptCount val="9"/>
                <c:pt idx="0">
                  <c:v>0</c:v>
                </c:pt>
                <c:pt idx="1">
                  <c:v>0.33999999999999997</c:v>
                </c:pt>
                <c:pt idx="2">
                  <c:v>0.67999999999999994</c:v>
                </c:pt>
                <c:pt idx="3">
                  <c:v>0.81999999999999984</c:v>
                </c:pt>
                <c:pt idx="4">
                  <c:v>1.0499999999999998</c:v>
                </c:pt>
                <c:pt idx="5">
                  <c:v>1.4000000000000004</c:v>
                </c:pt>
                <c:pt idx="6">
                  <c:v>1.7199999999999998</c:v>
                </c:pt>
                <c:pt idx="7">
                  <c:v>1.9500000000000002</c:v>
                </c:pt>
                <c:pt idx="8">
                  <c:v>1.9000000000000004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8EE-4FA1-A696-5C894753D9CA}"/>
            </c:ext>
          </c:extLst>
        </c:ser>
        <c:ser>
          <c:idx val="1"/>
          <c:order val="1"/>
          <c:tx>
            <c:v>Heeling arms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'C7 - A - Zadatak 1'!$O$111:$O$112</c:f>
              <c:numCache>
                <c:formatCode>General</c:formatCode>
                <c:ptCount val="2"/>
                <c:pt idx="0">
                  <c:v>0</c:v>
                </c:pt>
                <c:pt idx="1">
                  <c:v>40</c:v>
                </c:pt>
              </c:numCache>
            </c:numRef>
          </c:xVal>
          <c:yVal>
            <c:numRef>
              <c:f>'C7 - A - Zadatak 1'!$N$111:$N$112</c:f>
              <c:numCache>
                <c:formatCode>General</c:formatCode>
                <c:ptCount val="2"/>
                <c:pt idx="0">
                  <c:v>0.61</c:v>
                </c:pt>
                <c:pt idx="1">
                  <c:v>0.48799999999999999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A8EE-4FA1-A696-5C894753D9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164032"/>
        <c:axId val="92164608"/>
      </c:scatterChart>
      <c:valAx>
        <c:axId val="92164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164608"/>
        <c:crosses val="autoZero"/>
        <c:crossBetween val="midCat"/>
      </c:valAx>
      <c:valAx>
        <c:axId val="92164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1640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'C7 - A - Zadatak 1'!$M$78</c:f>
              <c:strCache>
                <c:ptCount val="1"/>
                <c:pt idx="0">
                  <c:v>GZ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'C7 - A - Zadatak 1'!$N$75:$V$75</c:f>
              <c:numCache>
                <c:formatCode>General</c:formatCode>
                <c:ptCount val="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12</c:v>
                </c:pt>
                <c:pt idx="4">
                  <c:v>15</c:v>
                </c:pt>
                <c:pt idx="5">
                  <c:v>20</c:v>
                </c:pt>
                <c:pt idx="6">
                  <c:v>30</c:v>
                </c:pt>
                <c:pt idx="7">
                  <c:v>40</c:v>
                </c:pt>
                <c:pt idx="8">
                  <c:v>50</c:v>
                </c:pt>
              </c:numCache>
            </c:numRef>
          </c:xVal>
          <c:yVal>
            <c:numRef>
              <c:f>'C7 - A - Zadatak 1'!$N$78:$V$78</c:f>
              <c:numCache>
                <c:formatCode>General</c:formatCode>
                <c:ptCount val="9"/>
                <c:pt idx="0">
                  <c:v>0</c:v>
                </c:pt>
                <c:pt idx="1">
                  <c:v>0.33999999999999997</c:v>
                </c:pt>
                <c:pt idx="2">
                  <c:v>0.67999999999999994</c:v>
                </c:pt>
                <c:pt idx="3">
                  <c:v>0.81999999999999984</c:v>
                </c:pt>
                <c:pt idx="4">
                  <c:v>1.0499999999999998</c:v>
                </c:pt>
                <c:pt idx="5">
                  <c:v>1.4000000000000004</c:v>
                </c:pt>
                <c:pt idx="6">
                  <c:v>1.7199999999999998</c:v>
                </c:pt>
                <c:pt idx="7">
                  <c:v>1.9500000000000002</c:v>
                </c:pt>
                <c:pt idx="8">
                  <c:v>1.9000000000000004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8EE-4FA1-A696-5C894753D9CA}"/>
            </c:ext>
          </c:extLst>
        </c:ser>
        <c:ser>
          <c:idx val="1"/>
          <c:order val="1"/>
          <c:tx>
            <c:v>Heeling arms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'C7 - A - Zadatak 1'!$O$111:$O$112</c:f>
              <c:numCache>
                <c:formatCode>General</c:formatCode>
                <c:ptCount val="2"/>
                <c:pt idx="0">
                  <c:v>0</c:v>
                </c:pt>
                <c:pt idx="1">
                  <c:v>40</c:v>
                </c:pt>
              </c:numCache>
            </c:numRef>
          </c:xVal>
          <c:yVal>
            <c:numRef>
              <c:f>'C7 - A - Zadatak 1'!$N$111:$N$112</c:f>
              <c:numCache>
                <c:formatCode>General</c:formatCode>
                <c:ptCount val="2"/>
                <c:pt idx="0">
                  <c:v>0.61</c:v>
                </c:pt>
                <c:pt idx="1">
                  <c:v>0.48799999999999999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A8EE-4FA1-A696-5C894753D9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166912"/>
        <c:axId val="92167488"/>
      </c:scatterChart>
      <c:valAx>
        <c:axId val="92166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167488"/>
        <c:crosses val="autoZero"/>
        <c:crossBetween val="midCat"/>
      </c:valAx>
      <c:valAx>
        <c:axId val="92167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1669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'C7 - A - Zadatak 1'!$M$78</c:f>
              <c:strCache>
                <c:ptCount val="1"/>
                <c:pt idx="0">
                  <c:v>GZ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'C7 - A - Zadatak 1'!$N$75:$V$75</c:f>
              <c:numCache>
                <c:formatCode>General</c:formatCode>
                <c:ptCount val="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12</c:v>
                </c:pt>
                <c:pt idx="4">
                  <c:v>15</c:v>
                </c:pt>
                <c:pt idx="5">
                  <c:v>20</c:v>
                </c:pt>
                <c:pt idx="6">
                  <c:v>30</c:v>
                </c:pt>
                <c:pt idx="7">
                  <c:v>40</c:v>
                </c:pt>
                <c:pt idx="8">
                  <c:v>50</c:v>
                </c:pt>
              </c:numCache>
            </c:numRef>
          </c:xVal>
          <c:yVal>
            <c:numRef>
              <c:f>'C7 - A - Zadatak 1'!$N$78:$V$78</c:f>
              <c:numCache>
                <c:formatCode>General</c:formatCode>
                <c:ptCount val="9"/>
                <c:pt idx="0">
                  <c:v>0</c:v>
                </c:pt>
                <c:pt idx="1">
                  <c:v>0.33999999999999997</c:v>
                </c:pt>
                <c:pt idx="2">
                  <c:v>0.67999999999999994</c:v>
                </c:pt>
                <c:pt idx="3">
                  <c:v>0.81999999999999984</c:v>
                </c:pt>
                <c:pt idx="4">
                  <c:v>1.0499999999999998</c:v>
                </c:pt>
                <c:pt idx="5">
                  <c:v>1.4000000000000004</c:v>
                </c:pt>
                <c:pt idx="6">
                  <c:v>1.7199999999999998</c:v>
                </c:pt>
                <c:pt idx="7">
                  <c:v>1.9500000000000002</c:v>
                </c:pt>
                <c:pt idx="8">
                  <c:v>1.9000000000000004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8EE-4FA1-A696-5C894753D9CA}"/>
            </c:ext>
          </c:extLst>
        </c:ser>
        <c:ser>
          <c:idx val="1"/>
          <c:order val="1"/>
          <c:tx>
            <c:v>Heeling arms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'C7 - A - Zadatak 1'!$O$111:$O$112</c:f>
              <c:numCache>
                <c:formatCode>General</c:formatCode>
                <c:ptCount val="2"/>
                <c:pt idx="0">
                  <c:v>0</c:v>
                </c:pt>
                <c:pt idx="1">
                  <c:v>40</c:v>
                </c:pt>
              </c:numCache>
            </c:numRef>
          </c:xVal>
          <c:yVal>
            <c:numRef>
              <c:f>'C7 - A - Zadatak 1'!$N$111:$N$112</c:f>
              <c:numCache>
                <c:formatCode>General</c:formatCode>
                <c:ptCount val="2"/>
                <c:pt idx="0">
                  <c:v>0.61</c:v>
                </c:pt>
                <c:pt idx="1">
                  <c:v>0.48799999999999999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A8EE-4FA1-A696-5C894753D9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166912"/>
        <c:axId val="92167488"/>
      </c:scatterChart>
      <c:valAx>
        <c:axId val="92166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167488"/>
        <c:crosses val="autoZero"/>
        <c:crossBetween val="midCat"/>
      </c:valAx>
      <c:valAx>
        <c:axId val="92167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1669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'C7 - A - Zadatak 1'!$M$78</c:f>
              <c:strCache>
                <c:ptCount val="1"/>
                <c:pt idx="0">
                  <c:v>GZ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'C7 - A - Zadatak 1'!$N$75:$V$75</c:f>
              <c:numCache>
                <c:formatCode>General</c:formatCode>
                <c:ptCount val="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12</c:v>
                </c:pt>
                <c:pt idx="4">
                  <c:v>15</c:v>
                </c:pt>
                <c:pt idx="5">
                  <c:v>20</c:v>
                </c:pt>
                <c:pt idx="6">
                  <c:v>30</c:v>
                </c:pt>
                <c:pt idx="7">
                  <c:v>40</c:v>
                </c:pt>
                <c:pt idx="8">
                  <c:v>50</c:v>
                </c:pt>
              </c:numCache>
            </c:numRef>
          </c:xVal>
          <c:yVal>
            <c:numRef>
              <c:f>'C7 - A - Zadatak 1'!$N$78:$V$78</c:f>
              <c:numCache>
                <c:formatCode>General</c:formatCode>
                <c:ptCount val="9"/>
                <c:pt idx="0">
                  <c:v>0</c:v>
                </c:pt>
                <c:pt idx="1">
                  <c:v>0.33999999999999997</c:v>
                </c:pt>
                <c:pt idx="2">
                  <c:v>0.67999999999999994</c:v>
                </c:pt>
                <c:pt idx="3">
                  <c:v>0.81999999999999984</c:v>
                </c:pt>
                <c:pt idx="4">
                  <c:v>1.0499999999999998</c:v>
                </c:pt>
                <c:pt idx="5">
                  <c:v>1.4000000000000004</c:v>
                </c:pt>
                <c:pt idx="6">
                  <c:v>1.7199999999999998</c:v>
                </c:pt>
                <c:pt idx="7">
                  <c:v>1.9500000000000002</c:v>
                </c:pt>
                <c:pt idx="8">
                  <c:v>1.9000000000000004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8EE-4FA1-A696-5C894753D9CA}"/>
            </c:ext>
          </c:extLst>
        </c:ser>
        <c:ser>
          <c:idx val="1"/>
          <c:order val="1"/>
          <c:tx>
            <c:v>Heeling arms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'C7 - A - Zadatak 1'!$O$111:$O$112</c:f>
              <c:numCache>
                <c:formatCode>General</c:formatCode>
                <c:ptCount val="2"/>
                <c:pt idx="0">
                  <c:v>0</c:v>
                </c:pt>
                <c:pt idx="1">
                  <c:v>40</c:v>
                </c:pt>
              </c:numCache>
            </c:numRef>
          </c:xVal>
          <c:yVal>
            <c:numRef>
              <c:f>'C7 - A - Zadatak 1'!$N$111:$N$112</c:f>
              <c:numCache>
                <c:formatCode>General</c:formatCode>
                <c:ptCount val="2"/>
                <c:pt idx="0">
                  <c:v>0.61</c:v>
                </c:pt>
                <c:pt idx="1">
                  <c:v>0.48799999999999999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A8EE-4FA1-A696-5C894753D9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194496"/>
        <c:axId val="92195072"/>
      </c:scatterChart>
      <c:valAx>
        <c:axId val="92194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195072"/>
        <c:crosses val="autoZero"/>
        <c:crossBetween val="midCat"/>
      </c:valAx>
      <c:valAx>
        <c:axId val="9219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1944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'C7 - A - Zadatak 1'!$M$78</c:f>
              <c:strCache>
                <c:ptCount val="1"/>
                <c:pt idx="0">
                  <c:v>GZ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'C7 - A - Zadatak 1'!$N$75:$V$75</c:f>
              <c:numCache>
                <c:formatCode>General</c:formatCode>
                <c:ptCount val="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12</c:v>
                </c:pt>
                <c:pt idx="4">
                  <c:v>15</c:v>
                </c:pt>
                <c:pt idx="5">
                  <c:v>20</c:v>
                </c:pt>
                <c:pt idx="6">
                  <c:v>30</c:v>
                </c:pt>
                <c:pt idx="7">
                  <c:v>40</c:v>
                </c:pt>
                <c:pt idx="8">
                  <c:v>50</c:v>
                </c:pt>
              </c:numCache>
            </c:numRef>
          </c:xVal>
          <c:yVal>
            <c:numRef>
              <c:f>'C7 - A - Zadatak 1'!$N$78:$V$78</c:f>
              <c:numCache>
                <c:formatCode>General</c:formatCode>
                <c:ptCount val="9"/>
                <c:pt idx="0">
                  <c:v>0</c:v>
                </c:pt>
                <c:pt idx="1">
                  <c:v>0.33999999999999997</c:v>
                </c:pt>
                <c:pt idx="2">
                  <c:v>0.67999999999999994</c:v>
                </c:pt>
                <c:pt idx="3">
                  <c:v>0.81999999999999984</c:v>
                </c:pt>
                <c:pt idx="4">
                  <c:v>1.0499999999999998</c:v>
                </c:pt>
                <c:pt idx="5">
                  <c:v>1.4000000000000004</c:v>
                </c:pt>
                <c:pt idx="6">
                  <c:v>1.7199999999999998</c:v>
                </c:pt>
                <c:pt idx="7">
                  <c:v>1.9500000000000002</c:v>
                </c:pt>
                <c:pt idx="8">
                  <c:v>1.9000000000000004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8EE-4FA1-A696-5C894753D9CA}"/>
            </c:ext>
          </c:extLst>
        </c:ser>
        <c:ser>
          <c:idx val="1"/>
          <c:order val="1"/>
          <c:tx>
            <c:v>Heeling arms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'C7 - A - Zadatak 1'!$O$111:$O$112</c:f>
              <c:numCache>
                <c:formatCode>General</c:formatCode>
                <c:ptCount val="2"/>
                <c:pt idx="0">
                  <c:v>0</c:v>
                </c:pt>
                <c:pt idx="1">
                  <c:v>40</c:v>
                </c:pt>
              </c:numCache>
            </c:numRef>
          </c:xVal>
          <c:yVal>
            <c:numRef>
              <c:f>'C7 - A - Zadatak 1'!$N$111:$N$112</c:f>
              <c:numCache>
                <c:formatCode>General</c:formatCode>
                <c:ptCount val="2"/>
                <c:pt idx="0">
                  <c:v>0.61</c:v>
                </c:pt>
                <c:pt idx="1">
                  <c:v>0.48799999999999999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A8EE-4FA1-A696-5C894753D9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197376"/>
        <c:axId val="92197952"/>
      </c:scatterChart>
      <c:valAx>
        <c:axId val="92197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197952"/>
        <c:crosses val="autoZero"/>
        <c:crossBetween val="midCat"/>
      </c:valAx>
      <c:valAx>
        <c:axId val="92197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1973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0.04507</cdr:x>
      <cdr:y>0.22588</cdr:y>
    </cdr:from>
    <cdr:to>
      <cdr:x>0.66261</cdr:x>
      <cdr:y>0.93421</cdr:y>
    </cdr:to>
    <cdr:grpSp>
      <cdr:nvGrpSpPr>
        <cdr:cNvPr id="5" name="Group 4">
          <a:extLst xmlns:a="http://schemas.openxmlformats.org/drawingml/2006/main">
            <a:ext uri="{FF2B5EF4-FFF2-40B4-BE49-F238E27FC236}">
              <a16:creationId xmlns:a16="http://schemas.microsoft.com/office/drawing/2014/main" id="{C3BDCD88-1F89-4F0F-8481-8D392680B665}"/>
            </a:ext>
          </a:extLst>
        </cdr:cNvPr>
        <cdr:cNvGrpSpPr/>
      </cdr:nvGrpSpPr>
      <cdr:grpSpPr>
        <a:xfrm xmlns:a="http://schemas.openxmlformats.org/drawingml/2006/main">
          <a:off x="341768" y="951357"/>
          <a:ext cx="4682840" cy="2983331"/>
          <a:chOff x="341746" y="951345"/>
          <a:chExt cx="4682836" cy="2983345"/>
        </a:xfrm>
      </cdr:grpSpPr>
      <cdr:sp macro="" textlink="">
        <cdr:nvSpPr>
          <cdr:cNvPr id="3" name="Freeform 2"/>
          <cdr:cNvSpPr/>
        </cdr:nvSpPr>
        <cdr:spPr>
          <a:xfrm xmlns:a="http://schemas.openxmlformats.org/drawingml/2006/main">
            <a:off x="341746" y="951345"/>
            <a:ext cx="4682836" cy="2983345"/>
          </a:xfrm>
          <a:custGeom xmlns:a="http://schemas.openxmlformats.org/drawingml/2006/main">
            <a:avLst/>
            <a:gdLst>
              <a:gd name="connsiteX0" fmla="*/ 4682836 w 4682836"/>
              <a:gd name="connsiteY0" fmla="*/ 2983345 h 2983345"/>
              <a:gd name="connsiteX1" fmla="*/ 4682836 w 4682836"/>
              <a:gd name="connsiteY1" fmla="*/ 0 h 2983345"/>
              <a:gd name="connsiteX2" fmla="*/ 3519054 w 4682836"/>
              <a:gd name="connsiteY2" fmla="*/ 369455 h 2983345"/>
              <a:gd name="connsiteX3" fmla="*/ 2327563 w 4682836"/>
              <a:gd name="connsiteY3" fmla="*/ 849745 h 2983345"/>
              <a:gd name="connsiteX4" fmla="*/ 1754909 w 4682836"/>
              <a:gd name="connsiteY4" fmla="*/ 1403927 h 2983345"/>
              <a:gd name="connsiteX5" fmla="*/ 1413163 w 4682836"/>
              <a:gd name="connsiteY5" fmla="*/ 1745673 h 2983345"/>
              <a:gd name="connsiteX6" fmla="*/ 1173018 w 4682836"/>
              <a:gd name="connsiteY6" fmla="*/ 1958109 h 2983345"/>
              <a:gd name="connsiteX7" fmla="*/ 600363 w 4682836"/>
              <a:gd name="connsiteY7" fmla="*/ 2447636 h 2983345"/>
              <a:gd name="connsiteX8" fmla="*/ 0 w 4682836"/>
              <a:gd name="connsiteY8" fmla="*/ 2983345 h 2983345"/>
              <a:gd name="connsiteX9" fmla="*/ 4682836 w 4682836"/>
              <a:gd name="connsiteY9" fmla="*/ 2983345 h 2983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82836" h="2983345">
                <a:moveTo>
                  <a:pt x="4682836" y="2983345"/>
                </a:moveTo>
                <a:lnTo>
                  <a:pt x="4682836" y="0"/>
                </a:lnTo>
                <a:lnTo>
                  <a:pt x="3519054" y="369455"/>
                </a:lnTo>
                <a:lnTo>
                  <a:pt x="2327563" y="849745"/>
                </a:lnTo>
                <a:lnTo>
                  <a:pt x="1754909" y="1403927"/>
                </a:lnTo>
                <a:lnTo>
                  <a:pt x="1413163" y="1745673"/>
                </a:lnTo>
                <a:lnTo>
                  <a:pt x="1173018" y="1958109"/>
                </a:lnTo>
                <a:lnTo>
                  <a:pt x="600363" y="2447636"/>
                </a:lnTo>
                <a:lnTo>
                  <a:pt x="0" y="2983345"/>
                </a:lnTo>
                <a:lnTo>
                  <a:pt x="4682836" y="2983345"/>
                </a:lnTo>
                <a:close/>
              </a:path>
            </a:pathLst>
          </a:custGeom>
          <a:solidFill xmlns:a="http://schemas.openxmlformats.org/drawingml/2006/main">
            <a:schemeClr val="accent5">
              <a:lumMod val="40000"/>
              <a:lumOff val="60000"/>
              <a:alpha val="60000"/>
            </a:schemeClr>
          </a:solidFill>
          <a:ln xmlns:a="http://schemas.openxmlformats.org/drawingml/2006/main">
            <a:solidFill>
              <a:schemeClr val="accent5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US" dirty="0"/>
          </a:p>
        </cdr:txBody>
      </cdr:sp>
      <cdr:sp macro="" textlink="">
        <cdr:nvSpPr>
          <cdr:cNvPr id="4" name="TextBox 3"/>
          <cdr:cNvSpPr txBox="1"/>
        </cdr:nvSpPr>
        <cdr:spPr>
          <a:xfrm xmlns:a="http://schemas.openxmlformats.org/drawingml/2006/main">
            <a:off x="3020291" y="2302625"/>
            <a:ext cx="1148080" cy="56896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r>
              <a:rPr lang="hr-HR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</a:t>
            </a:r>
            <a:endParaRPr lang="en-GB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0.04507</cdr:x>
      <cdr:y>0.22588</cdr:y>
    </cdr:from>
    <cdr:to>
      <cdr:x>0.66261</cdr:x>
      <cdr:y>0.93421</cdr:y>
    </cdr:to>
    <cdr:grpSp>
      <cdr:nvGrpSpPr>
        <cdr:cNvPr id="5" name="Group 4">
          <a:extLst xmlns:a="http://schemas.openxmlformats.org/drawingml/2006/main">
            <a:ext uri="{FF2B5EF4-FFF2-40B4-BE49-F238E27FC236}">
              <a16:creationId xmlns:a16="http://schemas.microsoft.com/office/drawing/2014/main" id="{C3BDCD88-1F89-4F0F-8481-8D392680B665}"/>
            </a:ext>
          </a:extLst>
        </cdr:cNvPr>
        <cdr:cNvGrpSpPr/>
      </cdr:nvGrpSpPr>
      <cdr:grpSpPr>
        <a:xfrm xmlns:a="http://schemas.openxmlformats.org/drawingml/2006/main">
          <a:off x="341768" y="951357"/>
          <a:ext cx="4682840" cy="2983331"/>
          <a:chOff x="341746" y="951345"/>
          <a:chExt cx="4682836" cy="2983345"/>
        </a:xfrm>
      </cdr:grpSpPr>
      <cdr:sp macro="" textlink="">
        <cdr:nvSpPr>
          <cdr:cNvPr id="3" name="Freeform 2"/>
          <cdr:cNvSpPr/>
        </cdr:nvSpPr>
        <cdr:spPr>
          <a:xfrm xmlns:a="http://schemas.openxmlformats.org/drawingml/2006/main">
            <a:off x="341746" y="951345"/>
            <a:ext cx="4682836" cy="2983345"/>
          </a:xfrm>
          <a:custGeom xmlns:a="http://schemas.openxmlformats.org/drawingml/2006/main">
            <a:avLst/>
            <a:gdLst>
              <a:gd name="connsiteX0" fmla="*/ 4682836 w 4682836"/>
              <a:gd name="connsiteY0" fmla="*/ 2983345 h 2983345"/>
              <a:gd name="connsiteX1" fmla="*/ 4682836 w 4682836"/>
              <a:gd name="connsiteY1" fmla="*/ 0 h 2983345"/>
              <a:gd name="connsiteX2" fmla="*/ 3519054 w 4682836"/>
              <a:gd name="connsiteY2" fmla="*/ 369455 h 2983345"/>
              <a:gd name="connsiteX3" fmla="*/ 2327563 w 4682836"/>
              <a:gd name="connsiteY3" fmla="*/ 849745 h 2983345"/>
              <a:gd name="connsiteX4" fmla="*/ 1754909 w 4682836"/>
              <a:gd name="connsiteY4" fmla="*/ 1403927 h 2983345"/>
              <a:gd name="connsiteX5" fmla="*/ 1413163 w 4682836"/>
              <a:gd name="connsiteY5" fmla="*/ 1745673 h 2983345"/>
              <a:gd name="connsiteX6" fmla="*/ 1173018 w 4682836"/>
              <a:gd name="connsiteY6" fmla="*/ 1958109 h 2983345"/>
              <a:gd name="connsiteX7" fmla="*/ 600363 w 4682836"/>
              <a:gd name="connsiteY7" fmla="*/ 2447636 h 2983345"/>
              <a:gd name="connsiteX8" fmla="*/ 0 w 4682836"/>
              <a:gd name="connsiteY8" fmla="*/ 2983345 h 2983345"/>
              <a:gd name="connsiteX9" fmla="*/ 4682836 w 4682836"/>
              <a:gd name="connsiteY9" fmla="*/ 2983345 h 2983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82836" h="2983345">
                <a:moveTo>
                  <a:pt x="4682836" y="2983345"/>
                </a:moveTo>
                <a:lnTo>
                  <a:pt x="4682836" y="0"/>
                </a:lnTo>
                <a:lnTo>
                  <a:pt x="3519054" y="369455"/>
                </a:lnTo>
                <a:lnTo>
                  <a:pt x="2327563" y="849745"/>
                </a:lnTo>
                <a:lnTo>
                  <a:pt x="1754909" y="1403927"/>
                </a:lnTo>
                <a:lnTo>
                  <a:pt x="1413163" y="1745673"/>
                </a:lnTo>
                <a:lnTo>
                  <a:pt x="1173018" y="1958109"/>
                </a:lnTo>
                <a:lnTo>
                  <a:pt x="600363" y="2447636"/>
                </a:lnTo>
                <a:lnTo>
                  <a:pt x="0" y="2983345"/>
                </a:lnTo>
                <a:lnTo>
                  <a:pt x="4682836" y="2983345"/>
                </a:lnTo>
                <a:close/>
              </a:path>
            </a:pathLst>
          </a:custGeom>
          <a:solidFill xmlns:a="http://schemas.openxmlformats.org/drawingml/2006/main">
            <a:schemeClr val="accent5">
              <a:lumMod val="40000"/>
              <a:lumOff val="60000"/>
              <a:alpha val="60000"/>
            </a:schemeClr>
          </a:solidFill>
          <a:ln xmlns:a="http://schemas.openxmlformats.org/drawingml/2006/main">
            <a:solidFill>
              <a:schemeClr val="accent5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US" dirty="0"/>
          </a:p>
        </cdr:txBody>
      </cdr:sp>
      <cdr:sp macro="" textlink="">
        <cdr:nvSpPr>
          <cdr:cNvPr id="4" name="TextBox 3"/>
          <cdr:cNvSpPr txBox="1"/>
        </cdr:nvSpPr>
        <cdr:spPr>
          <a:xfrm xmlns:a="http://schemas.openxmlformats.org/drawingml/2006/main">
            <a:off x="3020291" y="2302625"/>
            <a:ext cx="1148080" cy="56896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r>
              <a:rPr lang="hr-HR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</a:t>
            </a:r>
            <a:endParaRPr lang="en-GB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cdr:txBody>
      </cdr:sp>
    </cdr:grp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0.1754</cdr:x>
      <cdr:y>0.62281</cdr:y>
    </cdr:from>
    <cdr:to>
      <cdr:x>0.17661</cdr:x>
      <cdr:y>0.97588</cdr:y>
    </cdr:to>
    <cdr:cxnSp macro="">
      <cdr:nvCxnSpPr>
        <cdr:cNvPr id="6" name="Straight Connector 5">
          <a:extLst xmlns:a="http://schemas.openxmlformats.org/drawingml/2006/main">
            <a:ext uri="{FF2B5EF4-FFF2-40B4-BE49-F238E27FC236}">
              <a16:creationId xmlns:a16="http://schemas.microsoft.com/office/drawing/2014/main" id="{B9538A92-C98C-469A-80A9-62CF25514338}"/>
            </a:ext>
          </a:extLst>
        </cdr:cNvPr>
        <cdr:cNvCxnSpPr/>
      </cdr:nvCxnSpPr>
      <cdr:spPr>
        <a:xfrm xmlns:a="http://schemas.openxmlformats.org/drawingml/2006/main" flipH="1">
          <a:off x="1330037" y="2623127"/>
          <a:ext cx="9236" cy="148705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0.1754</cdr:x>
      <cdr:y>0.62281</cdr:y>
    </cdr:from>
    <cdr:to>
      <cdr:x>0.17661</cdr:x>
      <cdr:y>0.97588</cdr:y>
    </cdr:to>
    <cdr:cxnSp macro="">
      <cdr:nvCxnSpPr>
        <cdr:cNvPr id="6" name="Straight Connector 5">
          <a:extLst xmlns:a="http://schemas.openxmlformats.org/drawingml/2006/main">
            <a:ext uri="{FF2B5EF4-FFF2-40B4-BE49-F238E27FC236}">
              <a16:creationId xmlns:a16="http://schemas.microsoft.com/office/drawing/2014/main" id="{B9538A92-C98C-469A-80A9-62CF25514338}"/>
            </a:ext>
          </a:extLst>
        </cdr:cNvPr>
        <cdr:cNvCxnSpPr/>
      </cdr:nvCxnSpPr>
      <cdr:spPr>
        <a:xfrm xmlns:a="http://schemas.openxmlformats.org/drawingml/2006/main" flipH="1">
          <a:off x="1330037" y="2623127"/>
          <a:ext cx="9236" cy="148705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0.1754</cdr:x>
      <cdr:y>0.62281</cdr:y>
    </cdr:from>
    <cdr:to>
      <cdr:x>0.17661</cdr:x>
      <cdr:y>0.97588</cdr:y>
    </cdr:to>
    <cdr:cxnSp macro="">
      <cdr:nvCxnSpPr>
        <cdr:cNvPr id="6" name="Straight Connector 5">
          <a:extLst xmlns:a="http://schemas.openxmlformats.org/drawingml/2006/main">
            <a:ext uri="{FF2B5EF4-FFF2-40B4-BE49-F238E27FC236}">
              <a16:creationId xmlns:a16="http://schemas.microsoft.com/office/drawing/2014/main" id="{3377224B-EA4E-4788-A0BE-7A57CD9CAC9E}"/>
            </a:ext>
          </a:extLst>
        </cdr:cNvPr>
        <cdr:cNvCxnSpPr/>
      </cdr:nvCxnSpPr>
      <cdr:spPr>
        <a:xfrm xmlns:a="http://schemas.openxmlformats.org/drawingml/2006/main" flipH="1">
          <a:off x="1330037" y="2623127"/>
          <a:ext cx="9236" cy="148705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0.04507</cdr:x>
      <cdr:y>0.22588</cdr:y>
    </cdr:from>
    <cdr:to>
      <cdr:x>0.66261</cdr:x>
      <cdr:y>0.93421</cdr:y>
    </cdr:to>
    <cdr:grpSp>
      <cdr:nvGrpSpPr>
        <cdr:cNvPr id="5" name="Group 4">
          <a:extLst xmlns:a="http://schemas.openxmlformats.org/drawingml/2006/main">
            <a:ext uri="{FF2B5EF4-FFF2-40B4-BE49-F238E27FC236}">
              <a16:creationId xmlns:a16="http://schemas.microsoft.com/office/drawing/2014/main" id="{4378A299-306B-48E7-AECE-F308CAED20E6}"/>
            </a:ext>
          </a:extLst>
        </cdr:cNvPr>
        <cdr:cNvGrpSpPr/>
      </cdr:nvGrpSpPr>
      <cdr:grpSpPr>
        <a:xfrm xmlns:a="http://schemas.openxmlformats.org/drawingml/2006/main">
          <a:off x="341768" y="951357"/>
          <a:ext cx="4682840" cy="2983331"/>
          <a:chOff x="341746" y="951345"/>
          <a:chExt cx="4682836" cy="2983345"/>
        </a:xfrm>
      </cdr:grpSpPr>
      <cdr:sp macro="" textlink="">
        <cdr:nvSpPr>
          <cdr:cNvPr id="3" name="Freeform 2"/>
          <cdr:cNvSpPr/>
        </cdr:nvSpPr>
        <cdr:spPr>
          <a:xfrm xmlns:a="http://schemas.openxmlformats.org/drawingml/2006/main">
            <a:off x="341746" y="951345"/>
            <a:ext cx="4682836" cy="2983345"/>
          </a:xfrm>
          <a:custGeom xmlns:a="http://schemas.openxmlformats.org/drawingml/2006/main">
            <a:avLst/>
            <a:gdLst>
              <a:gd name="connsiteX0" fmla="*/ 4682836 w 4682836"/>
              <a:gd name="connsiteY0" fmla="*/ 2983345 h 2983345"/>
              <a:gd name="connsiteX1" fmla="*/ 4682836 w 4682836"/>
              <a:gd name="connsiteY1" fmla="*/ 0 h 2983345"/>
              <a:gd name="connsiteX2" fmla="*/ 3519054 w 4682836"/>
              <a:gd name="connsiteY2" fmla="*/ 369455 h 2983345"/>
              <a:gd name="connsiteX3" fmla="*/ 2327563 w 4682836"/>
              <a:gd name="connsiteY3" fmla="*/ 849745 h 2983345"/>
              <a:gd name="connsiteX4" fmla="*/ 1754909 w 4682836"/>
              <a:gd name="connsiteY4" fmla="*/ 1403927 h 2983345"/>
              <a:gd name="connsiteX5" fmla="*/ 1413163 w 4682836"/>
              <a:gd name="connsiteY5" fmla="*/ 1745673 h 2983345"/>
              <a:gd name="connsiteX6" fmla="*/ 1173018 w 4682836"/>
              <a:gd name="connsiteY6" fmla="*/ 1958109 h 2983345"/>
              <a:gd name="connsiteX7" fmla="*/ 600363 w 4682836"/>
              <a:gd name="connsiteY7" fmla="*/ 2447636 h 2983345"/>
              <a:gd name="connsiteX8" fmla="*/ 0 w 4682836"/>
              <a:gd name="connsiteY8" fmla="*/ 2983345 h 2983345"/>
              <a:gd name="connsiteX9" fmla="*/ 4682836 w 4682836"/>
              <a:gd name="connsiteY9" fmla="*/ 2983345 h 2983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82836" h="2983345">
                <a:moveTo>
                  <a:pt x="4682836" y="2983345"/>
                </a:moveTo>
                <a:lnTo>
                  <a:pt x="4682836" y="0"/>
                </a:lnTo>
                <a:lnTo>
                  <a:pt x="3519054" y="369455"/>
                </a:lnTo>
                <a:lnTo>
                  <a:pt x="2327563" y="849745"/>
                </a:lnTo>
                <a:lnTo>
                  <a:pt x="1754909" y="1403927"/>
                </a:lnTo>
                <a:lnTo>
                  <a:pt x="1413163" y="1745673"/>
                </a:lnTo>
                <a:lnTo>
                  <a:pt x="1173018" y="1958109"/>
                </a:lnTo>
                <a:lnTo>
                  <a:pt x="600363" y="2447636"/>
                </a:lnTo>
                <a:lnTo>
                  <a:pt x="0" y="2983345"/>
                </a:lnTo>
                <a:lnTo>
                  <a:pt x="4682836" y="2983345"/>
                </a:lnTo>
                <a:close/>
              </a:path>
            </a:pathLst>
          </a:custGeom>
          <a:solidFill xmlns:a="http://schemas.openxmlformats.org/drawingml/2006/main">
            <a:schemeClr val="accent5">
              <a:lumMod val="40000"/>
              <a:lumOff val="60000"/>
              <a:alpha val="60000"/>
            </a:schemeClr>
          </a:solidFill>
          <a:ln xmlns:a="http://schemas.openxmlformats.org/drawingml/2006/main">
            <a:solidFill>
              <a:schemeClr val="accent5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US" dirty="0"/>
          </a:p>
        </cdr:txBody>
      </cdr:sp>
      <cdr:sp macro="" textlink="">
        <cdr:nvSpPr>
          <cdr:cNvPr id="4" name="TextBox 3"/>
          <cdr:cNvSpPr txBox="1"/>
        </cdr:nvSpPr>
        <cdr:spPr>
          <a:xfrm xmlns:a="http://schemas.openxmlformats.org/drawingml/2006/main">
            <a:off x="3020291" y="2302625"/>
            <a:ext cx="1148080" cy="56896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r>
              <a:rPr lang="hr-HR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</a:t>
            </a:r>
            <a:endParaRPr lang="en-GB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EE561-FFFD-46C6-A20E-C830BFF4956A}" type="datetimeFigureOut">
              <a:rPr lang="hr-HR" smtClean="0"/>
              <a:t>26.4.2022.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15776-86C4-46F7-A30F-C9EA9BC697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0359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66905-F513-4877-B08A-7E9416ECD7B6}" type="datetimeFigureOut">
              <a:rPr lang="hr-HR" smtClean="0"/>
              <a:t>26.4.2022.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0EAD9-0EB2-41F3-B377-F18357740D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9148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For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application</a:t>
            </a:r>
            <a:r>
              <a:rPr lang="hr-HR" baseline="0" dirty="0"/>
              <a:t> </a:t>
            </a:r>
            <a:r>
              <a:rPr lang="hr-HR" baseline="0" dirty="0" err="1"/>
              <a:t>of</a:t>
            </a:r>
            <a:r>
              <a:rPr lang="hr-HR" baseline="0" dirty="0"/>
              <a:t> Simpson, </a:t>
            </a:r>
            <a:r>
              <a:rPr lang="hr-HR" baseline="0" dirty="0" err="1"/>
              <a:t>we</a:t>
            </a:r>
            <a:r>
              <a:rPr lang="hr-HR" baseline="0" dirty="0"/>
              <a:t> </a:t>
            </a:r>
            <a:r>
              <a:rPr lang="hr-HR" baseline="0" dirty="0" err="1"/>
              <a:t>have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following</a:t>
            </a:r>
            <a:r>
              <a:rPr lang="hr-HR" baseline="0" dirty="0"/>
              <a:t> </a:t>
            </a:r>
            <a:r>
              <a:rPr lang="hr-HR" baseline="0" dirty="0" err="1"/>
              <a:t>example</a:t>
            </a:r>
            <a:r>
              <a:rPr lang="hr-HR" baseline="0" dirty="0"/>
              <a:t> </a:t>
            </a:r>
            <a:r>
              <a:rPr lang="hr-HR" baseline="0" dirty="0" err="1"/>
              <a:t>of</a:t>
            </a:r>
            <a:r>
              <a:rPr lang="hr-HR" baseline="0" dirty="0"/>
              <a:t> a </a:t>
            </a:r>
            <a:r>
              <a:rPr lang="hr-HR" baseline="0" dirty="0" err="1"/>
              <a:t>vessel</a:t>
            </a:r>
            <a:r>
              <a:rPr lang="hr-HR" baseline="0" dirty="0"/>
              <a:t> </a:t>
            </a:r>
            <a:r>
              <a:rPr lang="hr-HR" baseline="0" dirty="0" err="1"/>
              <a:t>carrying</a:t>
            </a:r>
            <a:r>
              <a:rPr lang="hr-HR" baseline="0" dirty="0"/>
              <a:t> </a:t>
            </a:r>
            <a:r>
              <a:rPr lang="hr-HR" baseline="0" dirty="0" err="1"/>
              <a:t>grain</a:t>
            </a:r>
            <a:r>
              <a:rPr lang="hr-HR" baseline="0" dirty="0"/>
              <a:t> </a:t>
            </a:r>
            <a:r>
              <a:rPr lang="hr-HR" baseline="0" dirty="0" err="1"/>
              <a:t>cargo</a:t>
            </a:r>
            <a:r>
              <a:rPr lang="hr-HR" baseline="0" dirty="0"/>
              <a:t>, </a:t>
            </a:r>
            <a:r>
              <a:rPr lang="hr-HR" baseline="0" dirty="0" err="1"/>
              <a:t>and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Residual</a:t>
            </a:r>
            <a:r>
              <a:rPr lang="hr-HR" baseline="0" dirty="0"/>
              <a:t> </a:t>
            </a:r>
            <a:r>
              <a:rPr lang="hr-HR" baseline="0" dirty="0" err="1"/>
              <a:t>Dynamic</a:t>
            </a:r>
            <a:r>
              <a:rPr lang="hr-HR" baseline="0" dirty="0"/>
              <a:t> </a:t>
            </a:r>
            <a:r>
              <a:rPr lang="hr-HR" baseline="0" dirty="0" err="1"/>
              <a:t>Stability</a:t>
            </a:r>
            <a:r>
              <a:rPr lang="hr-HR" baseline="0" dirty="0"/>
              <a:t> </a:t>
            </a:r>
            <a:r>
              <a:rPr lang="hr-HR" baseline="0" dirty="0" err="1"/>
              <a:t>has</a:t>
            </a:r>
            <a:r>
              <a:rPr lang="hr-HR" baseline="0" dirty="0"/>
              <a:t> to </a:t>
            </a:r>
            <a:r>
              <a:rPr lang="hr-HR" baseline="0" dirty="0" err="1"/>
              <a:t>be</a:t>
            </a:r>
            <a:r>
              <a:rPr lang="hr-HR" baseline="0" dirty="0"/>
              <a:t> </a:t>
            </a:r>
            <a:r>
              <a:rPr lang="hr-HR" baseline="0" dirty="0" err="1"/>
              <a:t>calculated</a:t>
            </a:r>
            <a:r>
              <a:rPr lang="hr-HR" baseline="0" dirty="0"/>
              <a:t>.</a:t>
            </a:r>
          </a:p>
          <a:p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blue</a:t>
            </a:r>
            <a:r>
              <a:rPr lang="hr-HR" baseline="0" dirty="0"/>
              <a:t> line </a:t>
            </a:r>
            <a:r>
              <a:rPr lang="hr-HR" baseline="0" dirty="0" err="1"/>
              <a:t>indicates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Righting</a:t>
            </a:r>
            <a:r>
              <a:rPr lang="hr-HR" baseline="0" dirty="0"/>
              <a:t> </a:t>
            </a:r>
            <a:r>
              <a:rPr lang="hr-HR" baseline="0" dirty="0" err="1"/>
              <a:t>arms</a:t>
            </a:r>
            <a:r>
              <a:rPr lang="hr-HR" baseline="0" dirty="0"/>
              <a:t> </a:t>
            </a:r>
            <a:r>
              <a:rPr lang="hr-HR" baseline="0" dirty="0" err="1"/>
              <a:t>curve</a:t>
            </a:r>
            <a:r>
              <a:rPr lang="hr-HR" baseline="0" dirty="0"/>
              <a:t>, </a:t>
            </a:r>
            <a:r>
              <a:rPr lang="hr-HR" baseline="0" dirty="0" err="1"/>
              <a:t>and</a:t>
            </a:r>
            <a:r>
              <a:rPr lang="hr-HR" baseline="0" dirty="0"/>
              <a:t> </a:t>
            </a:r>
            <a:r>
              <a:rPr lang="hr-HR" baseline="0" dirty="0" err="1"/>
              <a:t>has</a:t>
            </a:r>
            <a:r>
              <a:rPr lang="hr-HR" baseline="0" dirty="0"/>
              <a:t> </a:t>
            </a:r>
            <a:r>
              <a:rPr lang="hr-HR" baseline="0" dirty="0" err="1"/>
              <a:t>been</a:t>
            </a:r>
            <a:r>
              <a:rPr lang="hr-HR" baseline="0" dirty="0"/>
              <a:t> </a:t>
            </a:r>
            <a:r>
              <a:rPr lang="hr-HR" baseline="0" dirty="0" err="1"/>
              <a:t>built</a:t>
            </a:r>
            <a:r>
              <a:rPr lang="hr-HR" baseline="0" dirty="0"/>
              <a:t> </a:t>
            </a:r>
            <a:r>
              <a:rPr lang="hr-HR" baseline="0" dirty="0" err="1"/>
              <a:t>with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data </a:t>
            </a:r>
            <a:r>
              <a:rPr lang="hr-HR" baseline="0" dirty="0" err="1"/>
              <a:t>provided</a:t>
            </a:r>
            <a:r>
              <a:rPr lang="hr-HR" baseline="0" dirty="0"/>
              <a:t> </a:t>
            </a:r>
            <a:r>
              <a:rPr lang="hr-HR" baseline="0" dirty="0" err="1"/>
              <a:t>in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blue</a:t>
            </a:r>
            <a:r>
              <a:rPr lang="hr-HR" baseline="0" dirty="0"/>
              <a:t> table.</a:t>
            </a:r>
          </a:p>
          <a:p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orange</a:t>
            </a:r>
            <a:r>
              <a:rPr lang="hr-HR" baseline="0" dirty="0"/>
              <a:t> line </a:t>
            </a:r>
            <a:r>
              <a:rPr lang="hr-HR" baseline="0" dirty="0" err="1"/>
              <a:t>indicates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Upsetting</a:t>
            </a:r>
            <a:r>
              <a:rPr lang="hr-HR" baseline="0" dirty="0"/>
              <a:t> </a:t>
            </a:r>
            <a:r>
              <a:rPr lang="hr-HR" baseline="0" dirty="0" err="1"/>
              <a:t>arms</a:t>
            </a:r>
            <a:r>
              <a:rPr lang="hr-HR" baseline="0" dirty="0"/>
              <a:t> line, </a:t>
            </a:r>
            <a:r>
              <a:rPr lang="hr-HR" baseline="0" dirty="0" err="1"/>
              <a:t>and</a:t>
            </a:r>
            <a:r>
              <a:rPr lang="hr-HR" baseline="0" dirty="0"/>
              <a:t> </a:t>
            </a:r>
            <a:r>
              <a:rPr lang="hr-HR" baseline="0" dirty="0" err="1"/>
              <a:t>has</a:t>
            </a:r>
            <a:r>
              <a:rPr lang="hr-HR" baseline="0" dirty="0"/>
              <a:t> </a:t>
            </a:r>
            <a:r>
              <a:rPr lang="hr-HR" baseline="0" dirty="0" err="1"/>
              <a:t>been</a:t>
            </a:r>
            <a:r>
              <a:rPr lang="hr-HR" baseline="0" dirty="0"/>
              <a:t> </a:t>
            </a:r>
            <a:r>
              <a:rPr lang="hr-HR" baseline="0" dirty="0" err="1"/>
              <a:t>built</a:t>
            </a:r>
            <a:r>
              <a:rPr lang="hr-HR" baseline="0" dirty="0"/>
              <a:t> </a:t>
            </a:r>
            <a:r>
              <a:rPr lang="hr-HR" baseline="0" dirty="0" err="1"/>
              <a:t>with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data </a:t>
            </a:r>
            <a:r>
              <a:rPr lang="hr-HR" baseline="0" dirty="0" err="1"/>
              <a:t>provided</a:t>
            </a:r>
            <a:r>
              <a:rPr lang="hr-HR" baseline="0" dirty="0"/>
              <a:t> </a:t>
            </a:r>
            <a:r>
              <a:rPr lang="hr-HR" baseline="0" dirty="0" err="1"/>
              <a:t>in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orange</a:t>
            </a:r>
            <a:r>
              <a:rPr lang="hr-HR" baseline="0" dirty="0"/>
              <a:t> table.</a:t>
            </a:r>
          </a:p>
          <a:p>
            <a:r>
              <a:rPr lang="hr-HR" baseline="0" dirty="0" err="1"/>
              <a:t>They</a:t>
            </a:r>
            <a:r>
              <a:rPr lang="hr-HR" baseline="0" dirty="0"/>
              <a:t> </a:t>
            </a:r>
            <a:r>
              <a:rPr lang="hr-HR" baseline="0" dirty="0" err="1"/>
              <a:t>interesect</a:t>
            </a:r>
            <a:r>
              <a:rPr lang="hr-HR" baseline="0" dirty="0"/>
              <a:t> </a:t>
            </a:r>
            <a:r>
              <a:rPr lang="hr-HR" baseline="0" dirty="0" err="1"/>
              <a:t>in</a:t>
            </a:r>
            <a:r>
              <a:rPr lang="hr-HR" baseline="0" dirty="0"/>
              <a:t> a </a:t>
            </a:r>
            <a:r>
              <a:rPr lang="hr-HR" baseline="0" dirty="0" err="1"/>
              <a:t>point</a:t>
            </a:r>
            <a:r>
              <a:rPr lang="hr-HR" baseline="0" dirty="0"/>
              <a:t>, </a:t>
            </a:r>
            <a:r>
              <a:rPr lang="hr-HR" baseline="0" dirty="0" err="1"/>
              <a:t>and</a:t>
            </a:r>
            <a:r>
              <a:rPr lang="hr-HR" baseline="0" dirty="0"/>
              <a:t> </a:t>
            </a:r>
            <a:r>
              <a:rPr lang="hr-HR" baseline="0" dirty="0" err="1"/>
              <a:t>by</a:t>
            </a:r>
            <a:r>
              <a:rPr lang="hr-HR" baseline="0" dirty="0"/>
              <a:t> </a:t>
            </a:r>
            <a:r>
              <a:rPr lang="hr-HR" baseline="0" dirty="0" err="1"/>
              <a:t>calculation</a:t>
            </a:r>
            <a:r>
              <a:rPr lang="hr-HR" baseline="0" dirty="0"/>
              <a:t>,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angle</a:t>
            </a:r>
            <a:r>
              <a:rPr lang="hr-HR" baseline="0" dirty="0"/>
              <a:t> </a:t>
            </a:r>
            <a:r>
              <a:rPr lang="hr-HR" baseline="0" dirty="0" err="1"/>
              <a:t>of</a:t>
            </a:r>
            <a:r>
              <a:rPr lang="hr-HR" baseline="0" dirty="0"/>
              <a:t> </a:t>
            </a:r>
            <a:r>
              <a:rPr lang="hr-HR" baseline="0" dirty="0" err="1"/>
              <a:t>intersection</a:t>
            </a:r>
            <a:r>
              <a:rPr lang="hr-HR" baseline="0" dirty="0"/>
              <a:t> </a:t>
            </a:r>
            <a:r>
              <a:rPr lang="hr-HR" baseline="0" dirty="0" err="1"/>
              <a:t>is</a:t>
            </a:r>
            <a:r>
              <a:rPr lang="hr-HR" baseline="0" dirty="0"/>
              <a:t> </a:t>
            </a:r>
            <a:r>
              <a:rPr lang="hr-HR" baseline="0" dirty="0" err="1"/>
              <a:t>deteremined</a:t>
            </a:r>
            <a:r>
              <a:rPr lang="hr-HR" baseline="0" dirty="0"/>
              <a:t> to </a:t>
            </a:r>
            <a:r>
              <a:rPr lang="hr-HR" baseline="0" dirty="0" err="1"/>
              <a:t>be</a:t>
            </a:r>
            <a:r>
              <a:rPr lang="hr-HR" baseline="0" dirty="0"/>
              <a:t> 9° </a:t>
            </a:r>
            <a:r>
              <a:rPr lang="hr-HR" baseline="0" dirty="0" err="1"/>
              <a:t>in</a:t>
            </a:r>
            <a:r>
              <a:rPr lang="hr-HR" baseline="0" dirty="0"/>
              <a:t> </a:t>
            </a:r>
            <a:r>
              <a:rPr lang="hr-HR" baseline="0" dirty="0" err="1"/>
              <a:t>this</a:t>
            </a:r>
            <a:r>
              <a:rPr lang="hr-HR" baseline="0" dirty="0"/>
              <a:t> </a:t>
            </a:r>
            <a:r>
              <a:rPr lang="hr-HR" baseline="0" dirty="0" err="1"/>
              <a:t>case</a:t>
            </a:r>
            <a:r>
              <a:rPr lang="hr-HR" baseline="0" dirty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EAD9-0EB2-41F3-B377-F18357740DED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80090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/>
              <a:t>Next</a:t>
            </a:r>
            <a:r>
              <a:rPr lang="hr-HR" dirty="0"/>
              <a:t>, </a:t>
            </a:r>
            <a:r>
              <a:rPr lang="hr-HR" dirty="0" err="1"/>
              <a:t>we</a:t>
            </a:r>
            <a:r>
              <a:rPr lang="hr-HR" dirty="0"/>
              <a:t> </a:t>
            </a:r>
            <a:r>
              <a:rPr lang="hr-HR" dirty="0" err="1"/>
              <a:t>need</a:t>
            </a:r>
            <a:r>
              <a:rPr lang="hr-HR" dirty="0"/>
              <a:t> to </a:t>
            </a:r>
            <a:r>
              <a:rPr lang="hr-HR" dirty="0" err="1"/>
              <a:t>calculate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area</a:t>
            </a:r>
            <a:r>
              <a:rPr lang="hr-HR" dirty="0"/>
              <a:t> B.</a:t>
            </a:r>
            <a:r>
              <a:rPr lang="hr-HR" baseline="0" dirty="0"/>
              <a:t> </a:t>
            </a:r>
            <a:r>
              <a:rPr lang="hr-HR" baseline="0" dirty="0" err="1"/>
              <a:t>Area</a:t>
            </a:r>
            <a:r>
              <a:rPr lang="hr-HR" baseline="0" dirty="0"/>
              <a:t> B </a:t>
            </a:r>
            <a:r>
              <a:rPr lang="hr-HR" baseline="0" dirty="0" err="1"/>
              <a:t>has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shape</a:t>
            </a:r>
            <a:r>
              <a:rPr lang="hr-HR" baseline="0" dirty="0"/>
              <a:t> </a:t>
            </a:r>
            <a:r>
              <a:rPr lang="hr-HR" baseline="0" dirty="0" err="1"/>
              <a:t>of</a:t>
            </a:r>
            <a:r>
              <a:rPr lang="hr-HR" baseline="0" dirty="0"/>
              <a:t> a </a:t>
            </a:r>
            <a:r>
              <a:rPr lang="hr-HR" baseline="0" dirty="0" err="1"/>
              <a:t>trapezium</a:t>
            </a:r>
            <a:r>
              <a:rPr lang="hr-HR" baseline="0" dirty="0"/>
              <a:t>. </a:t>
            </a:r>
            <a:r>
              <a:rPr lang="hr-HR" baseline="0" dirty="0" err="1"/>
              <a:t>Here</a:t>
            </a:r>
            <a:r>
              <a:rPr lang="hr-HR" baseline="0" dirty="0"/>
              <a:t>, </a:t>
            </a:r>
            <a:r>
              <a:rPr lang="hr-HR" baseline="0" dirty="0" err="1"/>
              <a:t>we</a:t>
            </a:r>
            <a:r>
              <a:rPr lang="hr-HR" baseline="0" dirty="0"/>
              <a:t> </a:t>
            </a:r>
            <a:r>
              <a:rPr lang="hr-HR" baseline="0" dirty="0" err="1"/>
              <a:t>have</a:t>
            </a:r>
            <a:r>
              <a:rPr lang="hr-HR" baseline="0" dirty="0"/>
              <a:t> a base, </a:t>
            </a:r>
            <a:r>
              <a:rPr lang="hr-HR" baseline="0" dirty="0" err="1"/>
              <a:t>that</a:t>
            </a:r>
            <a:r>
              <a:rPr lang="hr-HR" baseline="0" dirty="0"/>
              <a:t> </a:t>
            </a:r>
            <a:r>
              <a:rPr lang="hr-HR" baseline="0" dirty="0" err="1"/>
              <a:t>equals</a:t>
            </a:r>
            <a:r>
              <a:rPr lang="hr-HR" baseline="0" dirty="0"/>
              <a:t> 40 minus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angle</a:t>
            </a:r>
            <a:r>
              <a:rPr lang="hr-HR" baseline="0" dirty="0"/>
              <a:t> </a:t>
            </a:r>
            <a:r>
              <a:rPr lang="hr-HR" baseline="0" dirty="0" err="1"/>
              <a:t>phi</a:t>
            </a:r>
            <a:r>
              <a:rPr lang="hr-HR" baseline="0" dirty="0"/>
              <a:t>; </a:t>
            </a:r>
            <a:r>
              <a:rPr lang="hr-HR" baseline="0" dirty="0" err="1"/>
              <a:t>and</a:t>
            </a:r>
            <a:r>
              <a:rPr lang="hr-HR" baseline="0" dirty="0"/>
              <a:t> </a:t>
            </a:r>
            <a:r>
              <a:rPr lang="hr-HR" baseline="0" dirty="0" err="1"/>
              <a:t>two</a:t>
            </a:r>
            <a:r>
              <a:rPr lang="hr-HR" baseline="0" dirty="0"/>
              <a:t> </a:t>
            </a:r>
            <a:r>
              <a:rPr lang="hr-HR" baseline="0" dirty="0" err="1"/>
              <a:t>heights</a:t>
            </a:r>
            <a:r>
              <a:rPr lang="hr-HR" baseline="0" dirty="0"/>
              <a:t>: H1 </a:t>
            </a:r>
            <a:r>
              <a:rPr lang="hr-HR" baseline="0" dirty="0" err="1"/>
              <a:t>is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value</a:t>
            </a:r>
            <a:r>
              <a:rPr lang="hr-HR" baseline="0" dirty="0"/>
              <a:t> </a:t>
            </a:r>
            <a:r>
              <a:rPr lang="hr-HR" baseline="0" dirty="0" err="1"/>
              <a:t>of</a:t>
            </a:r>
            <a:r>
              <a:rPr lang="hr-HR" baseline="0" dirty="0"/>
              <a:t> </a:t>
            </a:r>
            <a:r>
              <a:rPr lang="hr-HR" baseline="0" dirty="0" err="1"/>
              <a:t>lambda</a:t>
            </a:r>
            <a:r>
              <a:rPr lang="hr-HR" baseline="0" dirty="0"/>
              <a:t> at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angle</a:t>
            </a:r>
            <a:r>
              <a:rPr lang="hr-HR" baseline="0" dirty="0"/>
              <a:t> </a:t>
            </a:r>
            <a:r>
              <a:rPr lang="hr-HR" baseline="0" dirty="0" err="1"/>
              <a:t>phi</a:t>
            </a:r>
            <a:r>
              <a:rPr lang="hr-HR" baseline="0" dirty="0"/>
              <a:t> (</a:t>
            </a:r>
            <a:r>
              <a:rPr lang="hr-HR" baseline="0" dirty="0" err="1"/>
              <a:t>calculated</a:t>
            </a:r>
            <a:r>
              <a:rPr lang="hr-HR" baseline="0" dirty="0"/>
              <a:t> </a:t>
            </a:r>
            <a:r>
              <a:rPr lang="hr-HR" baseline="0" dirty="0" err="1"/>
              <a:t>in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previous</a:t>
            </a:r>
            <a:r>
              <a:rPr lang="hr-HR" baseline="0" dirty="0"/>
              <a:t> </a:t>
            </a:r>
            <a:r>
              <a:rPr lang="hr-HR" baseline="0" dirty="0" err="1"/>
              <a:t>section</a:t>
            </a:r>
            <a:r>
              <a:rPr lang="hr-HR" baseline="0" dirty="0"/>
              <a:t>), </a:t>
            </a:r>
            <a:r>
              <a:rPr lang="hr-HR" baseline="0" dirty="0" err="1"/>
              <a:t>and</a:t>
            </a:r>
            <a:r>
              <a:rPr lang="hr-HR" baseline="0" dirty="0"/>
              <a:t> H2 </a:t>
            </a:r>
            <a:r>
              <a:rPr lang="hr-HR" baseline="0" dirty="0" err="1"/>
              <a:t>is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value</a:t>
            </a:r>
            <a:r>
              <a:rPr lang="hr-HR" baseline="0" dirty="0"/>
              <a:t> </a:t>
            </a:r>
            <a:r>
              <a:rPr lang="hr-HR" baseline="0" dirty="0" err="1"/>
              <a:t>of</a:t>
            </a:r>
            <a:r>
              <a:rPr lang="hr-HR" baseline="0" dirty="0"/>
              <a:t> </a:t>
            </a:r>
            <a:r>
              <a:rPr lang="hr-HR" baseline="0" dirty="0" err="1"/>
              <a:t>lambda</a:t>
            </a:r>
            <a:r>
              <a:rPr lang="hr-HR" baseline="0" dirty="0"/>
              <a:t> for 40°, </a:t>
            </a:r>
            <a:r>
              <a:rPr lang="hr-HR" baseline="0" dirty="0" err="1"/>
              <a:t>which</a:t>
            </a:r>
            <a:r>
              <a:rPr lang="hr-HR" baseline="0" dirty="0"/>
              <a:t> </a:t>
            </a:r>
            <a:r>
              <a:rPr lang="hr-HR" baseline="0" dirty="0" err="1"/>
              <a:t>is</a:t>
            </a:r>
            <a:r>
              <a:rPr lang="hr-HR" baseline="0" dirty="0"/>
              <a:t> </a:t>
            </a:r>
            <a:r>
              <a:rPr lang="hr-HR" baseline="0" dirty="0" err="1"/>
              <a:t>given</a:t>
            </a:r>
            <a:r>
              <a:rPr lang="hr-HR" baseline="0" dirty="0"/>
              <a:t> </a:t>
            </a:r>
            <a:r>
              <a:rPr lang="hr-HR" baseline="0" dirty="0" err="1"/>
              <a:t>in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table.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EAD9-0EB2-41F3-B377-F18357740DED}" type="slidenum">
              <a:rPr lang="hr-HR" smtClean="0"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3381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EAD9-0EB2-41F3-B377-F18357740DED}" type="slidenum">
              <a:rPr lang="hr-HR" smtClean="0"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5908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/>
              <a:t>We</a:t>
            </a:r>
            <a:r>
              <a:rPr lang="hr-HR" dirty="0"/>
              <a:t> </a:t>
            </a:r>
            <a:r>
              <a:rPr lang="hr-HR" dirty="0" err="1"/>
              <a:t>want</a:t>
            </a:r>
            <a:r>
              <a:rPr lang="hr-HR" dirty="0"/>
              <a:t> to </a:t>
            </a:r>
            <a:r>
              <a:rPr lang="hr-HR" dirty="0" err="1"/>
              <a:t>calculate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area</a:t>
            </a:r>
            <a:r>
              <a:rPr lang="hr-HR" baseline="0" dirty="0"/>
              <a:t> </a:t>
            </a:r>
            <a:r>
              <a:rPr lang="hr-HR" baseline="0" dirty="0" err="1"/>
              <a:t>below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GZ </a:t>
            </a:r>
            <a:r>
              <a:rPr lang="hr-HR" baseline="0" dirty="0" err="1"/>
              <a:t>curve</a:t>
            </a:r>
            <a:r>
              <a:rPr lang="hr-HR" baseline="0" dirty="0"/>
              <a:t> </a:t>
            </a:r>
            <a:r>
              <a:rPr lang="hr-HR" baseline="0" dirty="0" err="1"/>
              <a:t>and</a:t>
            </a:r>
            <a:r>
              <a:rPr lang="hr-HR" baseline="0" dirty="0"/>
              <a:t> </a:t>
            </a:r>
            <a:r>
              <a:rPr lang="hr-HR" baseline="0" dirty="0" err="1"/>
              <a:t>above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upsetting</a:t>
            </a:r>
            <a:r>
              <a:rPr lang="hr-HR" baseline="0" dirty="0"/>
              <a:t> </a:t>
            </a:r>
            <a:r>
              <a:rPr lang="hr-HR" baseline="0" dirty="0" err="1"/>
              <a:t>arms</a:t>
            </a:r>
            <a:r>
              <a:rPr lang="hr-HR" baseline="0" dirty="0"/>
              <a:t> line, </a:t>
            </a:r>
            <a:r>
              <a:rPr lang="hr-HR" baseline="0" dirty="0" err="1"/>
              <a:t>up</a:t>
            </a:r>
            <a:r>
              <a:rPr lang="hr-HR" baseline="0" dirty="0"/>
              <a:t> to 40°. For </a:t>
            </a:r>
            <a:r>
              <a:rPr lang="hr-HR" baseline="0" dirty="0" err="1"/>
              <a:t>doing</a:t>
            </a:r>
            <a:r>
              <a:rPr lang="hr-HR" baseline="0" dirty="0"/>
              <a:t> </a:t>
            </a:r>
            <a:r>
              <a:rPr lang="hr-HR" baseline="0" dirty="0" err="1"/>
              <a:t>so</a:t>
            </a:r>
            <a:r>
              <a:rPr lang="hr-HR" baseline="0" dirty="0"/>
              <a:t>, </a:t>
            </a:r>
            <a:r>
              <a:rPr lang="hr-HR" baseline="0" dirty="0" err="1"/>
              <a:t>we</a:t>
            </a:r>
            <a:r>
              <a:rPr lang="hr-HR" baseline="0" dirty="0"/>
              <a:t> </a:t>
            </a:r>
            <a:r>
              <a:rPr lang="hr-HR" baseline="0" dirty="0" err="1"/>
              <a:t>need</a:t>
            </a:r>
            <a:r>
              <a:rPr lang="hr-HR" baseline="0" dirty="0"/>
              <a:t> to </a:t>
            </a:r>
            <a:r>
              <a:rPr lang="hr-HR" baseline="0" dirty="0" err="1"/>
              <a:t>first</a:t>
            </a:r>
            <a:r>
              <a:rPr lang="hr-HR" baseline="0" dirty="0"/>
              <a:t> </a:t>
            </a:r>
            <a:r>
              <a:rPr lang="hr-HR" baseline="0" dirty="0" err="1"/>
              <a:t>calculate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area</a:t>
            </a:r>
            <a:r>
              <a:rPr lang="hr-HR" baseline="0" dirty="0"/>
              <a:t> </a:t>
            </a:r>
            <a:r>
              <a:rPr lang="hr-HR" baseline="0" dirty="0" err="1"/>
              <a:t>below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GZ </a:t>
            </a:r>
            <a:r>
              <a:rPr lang="hr-HR" baseline="0" dirty="0" err="1"/>
              <a:t>curve</a:t>
            </a:r>
            <a:r>
              <a:rPr lang="hr-HR" baseline="0" dirty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EAD9-0EB2-41F3-B377-F18357740DED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2876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err="1"/>
              <a:t>We</a:t>
            </a:r>
            <a:r>
              <a:rPr lang="hr-HR" dirty="0"/>
              <a:t> </a:t>
            </a:r>
            <a:r>
              <a:rPr lang="hr-HR" dirty="0" err="1"/>
              <a:t>call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area</a:t>
            </a:r>
            <a:r>
              <a:rPr lang="hr-HR" baseline="0" dirty="0"/>
              <a:t> </a:t>
            </a:r>
            <a:r>
              <a:rPr lang="hr-HR" baseline="0" dirty="0" err="1"/>
              <a:t>below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GZ </a:t>
            </a:r>
            <a:r>
              <a:rPr lang="hr-HR" baseline="0" dirty="0" err="1"/>
              <a:t>curve</a:t>
            </a:r>
            <a:r>
              <a:rPr lang="hr-HR" baseline="0" dirty="0"/>
              <a:t> „F”. For </a:t>
            </a:r>
            <a:r>
              <a:rPr lang="hr-HR" baseline="0" dirty="0" err="1"/>
              <a:t>calculating</a:t>
            </a:r>
            <a:r>
              <a:rPr lang="hr-HR" baseline="0" dirty="0"/>
              <a:t> </a:t>
            </a:r>
            <a:r>
              <a:rPr lang="hr-HR" baseline="0" dirty="0" err="1"/>
              <a:t>this</a:t>
            </a:r>
            <a:r>
              <a:rPr lang="hr-HR" baseline="0" dirty="0"/>
              <a:t> are, </a:t>
            </a:r>
            <a:r>
              <a:rPr lang="hr-HR" baseline="0" dirty="0" err="1"/>
              <a:t>we</a:t>
            </a:r>
            <a:r>
              <a:rPr lang="hr-HR" baseline="0" dirty="0"/>
              <a:t> </a:t>
            </a:r>
            <a:r>
              <a:rPr lang="hr-HR" baseline="0" dirty="0" err="1"/>
              <a:t>apply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Simpson </a:t>
            </a:r>
            <a:r>
              <a:rPr lang="hr-HR" baseline="0" dirty="0" err="1"/>
              <a:t>approximation</a:t>
            </a:r>
            <a:r>
              <a:rPr lang="hr-HR" baseline="0" dirty="0"/>
              <a:t>.  </a:t>
            </a:r>
            <a:r>
              <a:rPr lang="en-US" dirty="0"/>
              <a:t>Simpson's first rule is used when the number of intervals is divisible by 2.. </a:t>
            </a:r>
            <a:endParaRPr lang="hr-H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/>
              <a:t>First, </a:t>
            </a:r>
            <a:r>
              <a:rPr lang="hr-HR" dirty="0" err="1"/>
              <a:t>divide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required</a:t>
            </a:r>
            <a:r>
              <a:rPr lang="hr-HR" dirty="0"/>
              <a:t> </a:t>
            </a:r>
            <a:r>
              <a:rPr lang="hr-HR" dirty="0" err="1"/>
              <a:t>area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a </a:t>
            </a:r>
            <a:r>
              <a:rPr lang="hr-HR" dirty="0" err="1"/>
              <a:t>pair</a:t>
            </a:r>
            <a:r>
              <a:rPr lang="hr-HR" dirty="0"/>
              <a:t> </a:t>
            </a:r>
            <a:r>
              <a:rPr lang="hr-HR" dirty="0" err="1"/>
              <a:t>number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strips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equal</a:t>
            </a:r>
            <a:r>
              <a:rPr lang="hr-HR" dirty="0"/>
              <a:t> </a:t>
            </a:r>
            <a:r>
              <a:rPr lang="hr-HR" dirty="0" err="1"/>
              <a:t>width</a:t>
            </a:r>
            <a:r>
              <a:rPr lang="hr-HR" dirty="0"/>
              <a:t> (’’d’’). In </a:t>
            </a:r>
            <a:r>
              <a:rPr lang="hr-HR" dirty="0" err="1"/>
              <a:t>our</a:t>
            </a:r>
            <a:r>
              <a:rPr lang="hr-HR" dirty="0"/>
              <a:t> </a:t>
            </a:r>
            <a:r>
              <a:rPr lang="hr-HR" dirty="0" err="1"/>
              <a:t>case</a:t>
            </a:r>
            <a:r>
              <a:rPr lang="hr-HR" dirty="0"/>
              <a:t>, d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equal</a:t>
            </a:r>
            <a:r>
              <a:rPr lang="hr-HR" dirty="0"/>
              <a:t> to 10 </a:t>
            </a:r>
            <a:r>
              <a:rPr lang="hr-HR" dirty="0" err="1"/>
              <a:t>degrees</a:t>
            </a:r>
            <a:r>
              <a:rPr lang="hr-HR" dirty="0"/>
              <a:t>.</a:t>
            </a:r>
            <a:endParaRPr lang="en-US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EAD9-0EB2-41F3-B377-F18357740DED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8191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err="1"/>
              <a:t>Having</a:t>
            </a:r>
            <a:r>
              <a:rPr lang="hr-HR" dirty="0"/>
              <a:t> </a:t>
            </a:r>
            <a:r>
              <a:rPr lang="hr-HR" dirty="0" err="1"/>
              <a:t>four</a:t>
            </a:r>
            <a:r>
              <a:rPr lang="hr-HR" baseline="0" dirty="0"/>
              <a:t> </a:t>
            </a:r>
            <a:r>
              <a:rPr lang="hr-HR" baseline="0" dirty="0" err="1"/>
              <a:t>sections</a:t>
            </a:r>
            <a:r>
              <a:rPr lang="hr-HR" baseline="0" dirty="0"/>
              <a:t>, </a:t>
            </a:r>
            <a:r>
              <a:rPr lang="hr-HR" baseline="0" dirty="0" err="1"/>
              <a:t>there</a:t>
            </a:r>
            <a:r>
              <a:rPr lang="hr-HR" baseline="0" dirty="0"/>
              <a:t> are 5 </a:t>
            </a:r>
            <a:r>
              <a:rPr lang="hr-HR" baseline="0" dirty="0" err="1"/>
              <a:t>ordinals</a:t>
            </a:r>
            <a:r>
              <a:rPr lang="hr-HR" baseline="0" dirty="0"/>
              <a:t>, as </a:t>
            </a:r>
            <a:r>
              <a:rPr lang="hr-HR" baseline="0" dirty="0" err="1"/>
              <a:t>indicated</a:t>
            </a:r>
            <a:r>
              <a:rPr lang="hr-HR" baseline="0" dirty="0"/>
              <a:t> </a:t>
            </a:r>
            <a:r>
              <a:rPr lang="hr-HR" baseline="0" dirty="0" err="1"/>
              <a:t>in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table.</a:t>
            </a:r>
            <a:endParaRPr lang="hr-H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err="1"/>
              <a:t>Next</a:t>
            </a:r>
            <a:r>
              <a:rPr lang="hr-HR" dirty="0"/>
              <a:t>, </a:t>
            </a:r>
            <a:r>
              <a:rPr lang="hr-HR" dirty="0" err="1"/>
              <a:t>knowing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area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calculated</a:t>
            </a:r>
            <a:r>
              <a:rPr lang="hr-HR" baseline="0" dirty="0"/>
              <a:t> </a:t>
            </a:r>
            <a:r>
              <a:rPr lang="hr-HR" baseline="0" dirty="0" err="1"/>
              <a:t>by</a:t>
            </a:r>
            <a:r>
              <a:rPr lang="hr-HR" baseline="0" dirty="0"/>
              <a:t> </a:t>
            </a:r>
            <a:r>
              <a:rPr lang="hr-HR" baseline="0" dirty="0" err="1"/>
              <a:t>applying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factors</a:t>
            </a:r>
            <a:r>
              <a:rPr lang="hr-HR" baseline="0" dirty="0"/>
              <a:t> 1, 4, 2, 4, 1 to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consecutive</a:t>
            </a:r>
            <a:r>
              <a:rPr lang="hr-HR" baseline="0" dirty="0"/>
              <a:t> </a:t>
            </a:r>
            <a:r>
              <a:rPr lang="hr-HR" baseline="0" dirty="0" err="1"/>
              <a:t>ordinals</a:t>
            </a:r>
            <a:r>
              <a:rPr lang="hr-HR" baseline="0" dirty="0"/>
              <a:t>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EAD9-0EB2-41F3-B377-F18357740DED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9629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A table </a:t>
            </a:r>
            <a:r>
              <a:rPr lang="hr-HR" dirty="0" err="1"/>
              <a:t>is</a:t>
            </a:r>
            <a:r>
              <a:rPr lang="hr-HR" baseline="0" dirty="0"/>
              <a:t> </a:t>
            </a:r>
            <a:r>
              <a:rPr lang="hr-HR" baseline="0" dirty="0" err="1"/>
              <a:t>constructed</a:t>
            </a:r>
            <a:r>
              <a:rPr lang="hr-HR" baseline="0" dirty="0"/>
              <a:t>, </a:t>
            </a:r>
            <a:r>
              <a:rPr lang="hr-HR" baseline="0" dirty="0" err="1"/>
              <a:t>where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ordinates</a:t>
            </a:r>
            <a:r>
              <a:rPr lang="hr-HR" baseline="0" dirty="0"/>
              <a:t> </a:t>
            </a:r>
            <a:r>
              <a:rPr lang="hr-HR" baseline="0" dirty="0" err="1"/>
              <a:t>or</a:t>
            </a:r>
            <a:r>
              <a:rPr lang="hr-HR" baseline="0" dirty="0"/>
              <a:t> GZ </a:t>
            </a:r>
            <a:r>
              <a:rPr lang="hr-HR" baseline="0" dirty="0" err="1"/>
              <a:t>values</a:t>
            </a:r>
            <a:r>
              <a:rPr lang="hr-HR" baseline="0" dirty="0"/>
              <a:t> are </a:t>
            </a:r>
            <a:r>
              <a:rPr lang="hr-HR" baseline="0" dirty="0" err="1"/>
              <a:t>multiplied</a:t>
            </a:r>
            <a:r>
              <a:rPr lang="hr-HR" baseline="0" dirty="0"/>
              <a:t> </a:t>
            </a:r>
            <a:r>
              <a:rPr lang="hr-HR" baseline="0" dirty="0" err="1"/>
              <a:t>by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Simpson’s</a:t>
            </a:r>
            <a:r>
              <a:rPr lang="hr-HR" baseline="0" dirty="0"/>
              <a:t> </a:t>
            </a:r>
            <a:r>
              <a:rPr lang="hr-HR" baseline="0" dirty="0" err="1"/>
              <a:t>factors</a:t>
            </a:r>
            <a:r>
              <a:rPr lang="hr-HR" baseline="0" dirty="0"/>
              <a:t>, </a:t>
            </a:r>
            <a:r>
              <a:rPr lang="hr-HR" baseline="0" dirty="0" err="1"/>
              <a:t>and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corrected</a:t>
            </a:r>
            <a:r>
              <a:rPr lang="hr-HR" baseline="0" dirty="0"/>
              <a:t> </a:t>
            </a:r>
            <a:r>
              <a:rPr lang="hr-HR" baseline="0" dirty="0" err="1"/>
              <a:t>ordinates</a:t>
            </a:r>
            <a:r>
              <a:rPr lang="hr-HR" baseline="0" dirty="0"/>
              <a:t> are </a:t>
            </a:r>
            <a:r>
              <a:rPr lang="hr-HR" baseline="0" dirty="0" err="1"/>
              <a:t>obtained</a:t>
            </a:r>
            <a:r>
              <a:rPr lang="hr-HR" baseline="0" dirty="0"/>
              <a:t>. </a:t>
            </a:r>
            <a:r>
              <a:rPr lang="hr-HR" baseline="0" dirty="0" err="1"/>
              <a:t>These</a:t>
            </a:r>
            <a:r>
              <a:rPr lang="hr-HR" baseline="0" dirty="0"/>
              <a:t> </a:t>
            </a:r>
            <a:r>
              <a:rPr lang="hr-HR" baseline="0" dirty="0" err="1"/>
              <a:t>ordinates</a:t>
            </a:r>
            <a:r>
              <a:rPr lang="hr-HR" baseline="0" dirty="0"/>
              <a:t> are </a:t>
            </a:r>
            <a:r>
              <a:rPr lang="hr-HR" baseline="0" dirty="0" err="1"/>
              <a:t>summed</a:t>
            </a:r>
            <a:r>
              <a:rPr lang="hr-HR" baseline="0" dirty="0"/>
              <a:t> </a:t>
            </a:r>
            <a:r>
              <a:rPr lang="hr-HR" baseline="0" dirty="0" err="1"/>
              <a:t>up</a:t>
            </a:r>
            <a:r>
              <a:rPr lang="hr-HR" baseline="0" dirty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EAD9-0EB2-41F3-B377-F18357740DED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5895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In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end</a:t>
            </a:r>
            <a:r>
              <a:rPr lang="hr-HR" dirty="0"/>
              <a:t>, </a:t>
            </a:r>
            <a:r>
              <a:rPr lang="hr-HR" dirty="0" err="1"/>
              <a:t>knowing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area</a:t>
            </a:r>
            <a:r>
              <a:rPr lang="hr-HR" dirty="0"/>
              <a:t> F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equal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sum</a:t>
            </a:r>
            <a:r>
              <a:rPr lang="hr-HR" baseline="0" dirty="0"/>
              <a:t> </a:t>
            </a:r>
            <a:r>
              <a:rPr lang="hr-HR" baseline="0" dirty="0" err="1"/>
              <a:t>of</a:t>
            </a:r>
            <a:r>
              <a:rPr lang="hr-HR" baseline="0" dirty="0"/>
              <a:t> </a:t>
            </a:r>
            <a:r>
              <a:rPr lang="hr-HR" baseline="0" dirty="0" err="1"/>
              <a:t>corrected</a:t>
            </a:r>
            <a:r>
              <a:rPr lang="hr-HR" baseline="0" dirty="0"/>
              <a:t> </a:t>
            </a:r>
            <a:r>
              <a:rPr lang="hr-HR" baseline="0" dirty="0" err="1"/>
              <a:t>ordinates</a:t>
            </a:r>
            <a:r>
              <a:rPr lang="hr-HR" baseline="0" dirty="0"/>
              <a:t> </a:t>
            </a:r>
            <a:r>
              <a:rPr lang="hr-HR" baseline="0" dirty="0" err="1"/>
              <a:t>multiplied</a:t>
            </a:r>
            <a:r>
              <a:rPr lang="hr-HR" baseline="0" dirty="0"/>
              <a:t> </a:t>
            </a:r>
            <a:r>
              <a:rPr lang="hr-HR" baseline="0" dirty="0" err="1"/>
              <a:t>by</a:t>
            </a:r>
            <a:r>
              <a:rPr lang="hr-HR" baseline="0" dirty="0"/>
              <a:t> one </a:t>
            </a:r>
            <a:r>
              <a:rPr lang="hr-HR" baseline="0" dirty="0" err="1"/>
              <a:t>third</a:t>
            </a:r>
            <a:r>
              <a:rPr lang="hr-HR" baseline="0" dirty="0"/>
              <a:t> </a:t>
            </a:r>
            <a:r>
              <a:rPr lang="hr-HR" baseline="0" dirty="0" err="1"/>
              <a:t>of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common</a:t>
            </a:r>
            <a:r>
              <a:rPr lang="hr-HR" baseline="0" dirty="0"/>
              <a:t> interval,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area</a:t>
            </a:r>
            <a:r>
              <a:rPr lang="hr-HR" baseline="0" dirty="0"/>
              <a:t> </a:t>
            </a:r>
            <a:r>
              <a:rPr lang="hr-HR" baseline="0" dirty="0" err="1"/>
              <a:t>is</a:t>
            </a:r>
            <a:r>
              <a:rPr lang="hr-HR" baseline="0" dirty="0"/>
              <a:t> </a:t>
            </a:r>
            <a:r>
              <a:rPr lang="hr-HR" baseline="0" dirty="0" err="1"/>
              <a:t>calculated</a:t>
            </a:r>
            <a:r>
              <a:rPr lang="hr-HR" baseline="0" dirty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EAD9-0EB2-41F3-B377-F18357740DED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8031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To </a:t>
            </a:r>
            <a:r>
              <a:rPr lang="hr-HR" dirty="0" err="1"/>
              <a:t>continue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exercise</a:t>
            </a:r>
            <a:r>
              <a:rPr lang="hr-HR" dirty="0"/>
              <a:t>,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following</a:t>
            </a:r>
            <a:r>
              <a:rPr lang="hr-HR" baseline="0" dirty="0"/>
              <a:t> </a:t>
            </a:r>
            <a:r>
              <a:rPr lang="hr-HR" baseline="0" dirty="0" err="1"/>
              <a:t>Area</a:t>
            </a:r>
            <a:r>
              <a:rPr lang="hr-HR" baseline="0" dirty="0"/>
              <a:t> A </a:t>
            </a:r>
            <a:r>
              <a:rPr lang="hr-HR" baseline="0" dirty="0" err="1"/>
              <a:t>is</a:t>
            </a:r>
            <a:r>
              <a:rPr lang="hr-HR" baseline="0" dirty="0"/>
              <a:t> </a:t>
            </a:r>
            <a:r>
              <a:rPr lang="hr-HR" baseline="0" dirty="0" err="1"/>
              <a:t>calculated</a:t>
            </a:r>
            <a:r>
              <a:rPr lang="hr-HR" baseline="0" dirty="0"/>
              <a:t>. </a:t>
            </a:r>
            <a:r>
              <a:rPr lang="hr-HR" baseline="0" dirty="0" err="1"/>
              <a:t>Area</a:t>
            </a:r>
            <a:r>
              <a:rPr lang="hr-HR" baseline="0" dirty="0"/>
              <a:t> A </a:t>
            </a:r>
            <a:r>
              <a:rPr lang="hr-HR" baseline="0" dirty="0" err="1"/>
              <a:t>in</a:t>
            </a:r>
            <a:r>
              <a:rPr lang="hr-HR" baseline="0" dirty="0"/>
              <a:t> a triangle </a:t>
            </a:r>
            <a:r>
              <a:rPr lang="hr-HR" baseline="0" dirty="0" err="1"/>
              <a:t>below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GZ </a:t>
            </a:r>
            <a:r>
              <a:rPr lang="hr-HR" baseline="0" dirty="0" err="1"/>
              <a:t>curve</a:t>
            </a:r>
            <a:r>
              <a:rPr lang="hr-HR" baseline="0" dirty="0"/>
              <a:t>, </a:t>
            </a:r>
            <a:r>
              <a:rPr lang="hr-HR" baseline="0" dirty="0" err="1"/>
              <a:t>from</a:t>
            </a:r>
            <a:r>
              <a:rPr lang="hr-HR" baseline="0" dirty="0"/>
              <a:t> 0 </a:t>
            </a:r>
            <a:r>
              <a:rPr lang="hr-HR" baseline="0" dirty="0" err="1"/>
              <a:t>degrees</a:t>
            </a:r>
            <a:r>
              <a:rPr lang="hr-HR" baseline="0" dirty="0"/>
              <a:t> </a:t>
            </a:r>
            <a:r>
              <a:rPr lang="hr-HR" baseline="0" dirty="0" err="1"/>
              <a:t>up</a:t>
            </a:r>
            <a:r>
              <a:rPr lang="hr-HR" baseline="0" dirty="0"/>
              <a:t> to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angle</a:t>
            </a:r>
            <a:r>
              <a:rPr lang="hr-HR" baseline="0" dirty="0"/>
              <a:t> </a:t>
            </a:r>
            <a:r>
              <a:rPr lang="hr-HR" baseline="0" dirty="0" err="1"/>
              <a:t>of</a:t>
            </a:r>
            <a:r>
              <a:rPr lang="hr-HR" baseline="0" dirty="0"/>
              <a:t> </a:t>
            </a:r>
            <a:r>
              <a:rPr lang="hr-HR" baseline="0" dirty="0" err="1"/>
              <a:t>intersection</a:t>
            </a:r>
            <a:r>
              <a:rPr lang="hr-HR" baseline="0" dirty="0"/>
              <a:t>, </a:t>
            </a:r>
            <a:r>
              <a:rPr lang="hr-HR" baseline="0" dirty="0" err="1"/>
              <a:t>which</a:t>
            </a:r>
            <a:r>
              <a:rPr lang="hr-HR" baseline="0" dirty="0"/>
              <a:t> </a:t>
            </a:r>
            <a:r>
              <a:rPr lang="hr-HR" baseline="0" dirty="0" err="1"/>
              <a:t>was</a:t>
            </a:r>
            <a:r>
              <a:rPr lang="hr-HR" baseline="0" dirty="0"/>
              <a:t> </a:t>
            </a:r>
            <a:r>
              <a:rPr lang="hr-HR" baseline="0" dirty="0" err="1"/>
              <a:t>determined</a:t>
            </a:r>
            <a:r>
              <a:rPr lang="hr-HR" baseline="0" dirty="0"/>
              <a:t> to </a:t>
            </a:r>
            <a:r>
              <a:rPr lang="hr-HR" baseline="0" dirty="0" err="1"/>
              <a:t>be</a:t>
            </a:r>
            <a:r>
              <a:rPr lang="hr-HR" baseline="0" dirty="0"/>
              <a:t> 9° </a:t>
            </a:r>
            <a:r>
              <a:rPr lang="hr-HR" baseline="0" dirty="0" err="1"/>
              <a:t>in</a:t>
            </a:r>
            <a:r>
              <a:rPr lang="hr-HR" baseline="0" dirty="0"/>
              <a:t> </a:t>
            </a:r>
            <a:r>
              <a:rPr lang="hr-HR" baseline="0" dirty="0" err="1"/>
              <a:t>our</a:t>
            </a:r>
            <a:r>
              <a:rPr lang="hr-HR" baseline="0" dirty="0"/>
              <a:t> </a:t>
            </a:r>
            <a:r>
              <a:rPr lang="hr-HR" baseline="0" dirty="0" err="1"/>
              <a:t>example</a:t>
            </a:r>
            <a:r>
              <a:rPr lang="hr-HR" baseline="0" dirty="0"/>
              <a:t>.</a:t>
            </a:r>
          </a:p>
          <a:p>
            <a:r>
              <a:rPr lang="hr-HR" baseline="0" dirty="0" err="1"/>
              <a:t>The</a:t>
            </a:r>
            <a:r>
              <a:rPr lang="hr-HR" baseline="0" dirty="0"/>
              <a:t> base </a:t>
            </a:r>
            <a:r>
              <a:rPr lang="hr-HR" baseline="0" dirty="0" err="1"/>
              <a:t>equals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angle</a:t>
            </a:r>
            <a:r>
              <a:rPr lang="hr-HR" baseline="0" dirty="0"/>
              <a:t> 9°.</a:t>
            </a:r>
          </a:p>
          <a:p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height</a:t>
            </a:r>
            <a:r>
              <a:rPr lang="hr-HR" baseline="0" dirty="0"/>
              <a:t> </a:t>
            </a:r>
            <a:r>
              <a:rPr lang="hr-HR" baseline="0" dirty="0" err="1"/>
              <a:t>will</a:t>
            </a:r>
            <a:r>
              <a:rPr lang="hr-HR" baseline="0" dirty="0"/>
              <a:t> </a:t>
            </a:r>
            <a:r>
              <a:rPr lang="hr-HR" baseline="0" dirty="0" err="1"/>
              <a:t>be</a:t>
            </a:r>
            <a:r>
              <a:rPr lang="hr-HR" baseline="0" dirty="0"/>
              <a:t> </a:t>
            </a:r>
            <a:r>
              <a:rPr lang="hr-HR" baseline="0" dirty="0" err="1"/>
              <a:t>determined</a:t>
            </a:r>
            <a:r>
              <a:rPr lang="hr-HR" baseline="0" dirty="0"/>
              <a:t> to </a:t>
            </a:r>
            <a:r>
              <a:rPr lang="hr-HR" baseline="0" dirty="0" err="1"/>
              <a:t>be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Righting</a:t>
            </a:r>
            <a:r>
              <a:rPr lang="hr-HR" baseline="0" dirty="0"/>
              <a:t> </a:t>
            </a:r>
            <a:r>
              <a:rPr lang="hr-HR" baseline="0" dirty="0" err="1"/>
              <a:t>arm</a:t>
            </a:r>
            <a:r>
              <a:rPr lang="hr-HR" baseline="0" dirty="0"/>
              <a:t> </a:t>
            </a:r>
            <a:r>
              <a:rPr lang="hr-HR" baseline="0" dirty="0" err="1"/>
              <a:t>corresponding</a:t>
            </a:r>
            <a:r>
              <a:rPr lang="hr-HR" baseline="0" dirty="0"/>
              <a:t> to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angle</a:t>
            </a:r>
            <a:r>
              <a:rPr lang="hr-HR" baseline="0" dirty="0"/>
              <a:t> </a:t>
            </a:r>
            <a:r>
              <a:rPr lang="hr-HR" baseline="0" dirty="0" err="1"/>
              <a:t>phi</a:t>
            </a:r>
            <a:r>
              <a:rPr lang="hr-HR" baseline="0" dirty="0"/>
              <a:t>, </a:t>
            </a:r>
            <a:r>
              <a:rPr lang="hr-HR" baseline="0" dirty="0" err="1"/>
              <a:t>or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point</a:t>
            </a:r>
            <a:r>
              <a:rPr lang="hr-HR" baseline="0" dirty="0"/>
              <a:t> </a:t>
            </a:r>
            <a:r>
              <a:rPr lang="hr-HR" baseline="0" dirty="0" err="1"/>
              <a:t>in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straight</a:t>
            </a:r>
            <a:r>
              <a:rPr lang="hr-HR" baseline="0" dirty="0"/>
              <a:t> line (</a:t>
            </a:r>
            <a:r>
              <a:rPr lang="hr-HR" baseline="0" dirty="0" err="1"/>
              <a:t>lambda</a:t>
            </a:r>
            <a:r>
              <a:rPr lang="hr-HR" baseline="0" dirty="0"/>
              <a:t>), </a:t>
            </a:r>
            <a:r>
              <a:rPr lang="hr-HR" baseline="0" dirty="0" err="1"/>
              <a:t>corresponding</a:t>
            </a:r>
            <a:r>
              <a:rPr lang="hr-HR" baseline="0" dirty="0"/>
              <a:t> to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angle</a:t>
            </a:r>
            <a:r>
              <a:rPr lang="hr-HR" baseline="0" dirty="0"/>
              <a:t> </a:t>
            </a:r>
            <a:r>
              <a:rPr lang="hr-HR" baseline="0" dirty="0" err="1"/>
              <a:t>phi</a:t>
            </a:r>
            <a:r>
              <a:rPr lang="hr-HR" baseline="0" dirty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EAD9-0EB2-41F3-B377-F18357740DED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7675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straight</a:t>
            </a:r>
            <a:r>
              <a:rPr lang="hr-HR" baseline="0" dirty="0"/>
              <a:t> line for </a:t>
            </a:r>
            <a:r>
              <a:rPr lang="hr-HR" baseline="0" dirty="0" err="1"/>
              <a:t>upsetting</a:t>
            </a:r>
            <a:r>
              <a:rPr lang="hr-HR" baseline="0" dirty="0"/>
              <a:t> </a:t>
            </a:r>
            <a:r>
              <a:rPr lang="hr-HR" baseline="0" dirty="0" err="1"/>
              <a:t>moments</a:t>
            </a:r>
            <a:r>
              <a:rPr lang="hr-HR" baseline="0" dirty="0"/>
              <a:t> </a:t>
            </a:r>
            <a:r>
              <a:rPr lang="hr-HR" baseline="0" dirty="0" err="1"/>
              <a:t>was</a:t>
            </a:r>
            <a:r>
              <a:rPr lang="hr-HR" baseline="0" dirty="0"/>
              <a:t> </a:t>
            </a:r>
            <a:r>
              <a:rPr lang="hr-HR" baseline="0" dirty="0" err="1"/>
              <a:t>defined</a:t>
            </a:r>
            <a:r>
              <a:rPr lang="hr-HR" baseline="0" dirty="0"/>
              <a:t> </a:t>
            </a:r>
            <a:r>
              <a:rPr lang="hr-HR" baseline="0" dirty="0" err="1"/>
              <a:t>by</a:t>
            </a:r>
            <a:r>
              <a:rPr lang="hr-HR" baseline="0" dirty="0"/>
              <a:t> </a:t>
            </a:r>
            <a:r>
              <a:rPr lang="hr-HR" baseline="0" dirty="0" err="1"/>
              <a:t>using</a:t>
            </a:r>
            <a:r>
              <a:rPr lang="hr-HR" baseline="0" dirty="0"/>
              <a:t> </a:t>
            </a:r>
            <a:r>
              <a:rPr lang="hr-HR" baseline="0" dirty="0" err="1"/>
              <a:t>two</a:t>
            </a:r>
            <a:r>
              <a:rPr lang="hr-HR" baseline="0" dirty="0"/>
              <a:t> </a:t>
            </a:r>
            <a:r>
              <a:rPr lang="hr-HR" baseline="0" dirty="0" err="1"/>
              <a:t>points</a:t>
            </a:r>
            <a:r>
              <a:rPr lang="hr-HR" baseline="0" dirty="0"/>
              <a:t>, as </a:t>
            </a:r>
            <a:r>
              <a:rPr lang="hr-HR" baseline="0" dirty="0" err="1"/>
              <a:t>indicated</a:t>
            </a:r>
            <a:r>
              <a:rPr lang="hr-HR" baseline="0" dirty="0"/>
              <a:t> </a:t>
            </a:r>
            <a:r>
              <a:rPr lang="hr-HR" baseline="0" dirty="0" err="1"/>
              <a:t>in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table.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equation</a:t>
            </a:r>
            <a:r>
              <a:rPr lang="hr-HR" baseline="0" dirty="0"/>
              <a:t> </a:t>
            </a:r>
            <a:r>
              <a:rPr lang="hr-HR" baseline="0" dirty="0" err="1"/>
              <a:t>of</a:t>
            </a:r>
            <a:r>
              <a:rPr lang="hr-HR" baseline="0" dirty="0"/>
              <a:t> a </a:t>
            </a:r>
            <a:r>
              <a:rPr lang="hr-HR" baseline="0" dirty="0" err="1"/>
              <a:t>straight</a:t>
            </a:r>
            <a:r>
              <a:rPr lang="hr-HR" baseline="0" dirty="0"/>
              <a:t> line </a:t>
            </a:r>
            <a:r>
              <a:rPr lang="hr-HR" baseline="0" dirty="0" err="1"/>
              <a:t>is</a:t>
            </a:r>
            <a:r>
              <a:rPr lang="hr-HR" baseline="0" dirty="0"/>
              <a:t> </a:t>
            </a:r>
            <a:r>
              <a:rPr lang="hr-HR" baseline="0" dirty="0" err="1"/>
              <a:t>given</a:t>
            </a:r>
            <a:r>
              <a:rPr lang="hr-HR" baseline="0" dirty="0"/>
              <a:t> </a:t>
            </a:r>
            <a:r>
              <a:rPr lang="hr-HR" baseline="0" dirty="0" err="1"/>
              <a:t>by</a:t>
            </a:r>
            <a:r>
              <a:rPr lang="hr-HR" baseline="0" dirty="0"/>
              <a:t> y = </a:t>
            </a:r>
            <a:r>
              <a:rPr lang="hr-HR" baseline="0" dirty="0" err="1"/>
              <a:t>ax+b</a:t>
            </a:r>
            <a:r>
              <a:rPr lang="hr-HR" baseline="0" dirty="0"/>
              <a:t>.</a:t>
            </a:r>
          </a:p>
          <a:p>
            <a:r>
              <a:rPr lang="hr-HR" baseline="0" dirty="0" err="1"/>
              <a:t>When</a:t>
            </a:r>
            <a:r>
              <a:rPr lang="hr-HR" baseline="0" dirty="0"/>
              <a:t> x (</a:t>
            </a:r>
            <a:r>
              <a:rPr lang="hr-HR" baseline="0" dirty="0" err="1"/>
              <a:t>angle</a:t>
            </a:r>
            <a:r>
              <a:rPr lang="hr-HR" baseline="0" dirty="0"/>
              <a:t> ) </a:t>
            </a:r>
            <a:r>
              <a:rPr lang="hr-HR" baseline="0" dirty="0" err="1"/>
              <a:t>equals</a:t>
            </a:r>
            <a:r>
              <a:rPr lang="hr-HR" baseline="0" dirty="0"/>
              <a:t> zero, y (</a:t>
            </a:r>
            <a:r>
              <a:rPr lang="hr-HR" baseline="0" dirty="0" err="1"/>
              <a:t>lambda</a:t>
            </a:r>
            <a:r>
              <a:rPr lang="hr-HR" baseline="0" dirty="0"/>
              <a:t>) </a:t>
            </a:r>
            <a:r>
              <a:rPr lang="hr-HR" baseline="0" dirty="0" err="1"/>
              <a:t>equals</a:t>
            </a:r>
            <a:r>
              <a:rPr lang="hr-HR" baseline="0" dirty="0"/>
              <a:t> 0,61, </a:t>
            </a:r>
            <a:r>
              <a:rPr lang="hr-HR" baseline="0" dirty="0" err="1"/>
              <a:t>so</a:t>
            </a:r>
            <a:r>
              <a:rPr lang="hr-HR" baseline="0" dirty="0"/>
              <a:t> </a:t>
            </a:r>
            <a:r>
              <a:rPr lang="hr-HR" baseline="0" dirty="0" err="1"/>
              <a:t>from</a:t>
            </a:r>
            <a:r>
              <a:rPr lang="hr-HR" baseline="0" dirty="0"/>
              <a:t> </a:t>
            </a:r>
            <a:r>
              <a:rPr lang="hr-HR" baseline="0" dirty="0" err="1"/>
              <a:t>here</a:t>
            </a:r>
            <a:r>
              <a:rPr lang="hr-HR" baseline="0" dirty="0"/>
              <a:t> </a:t>
            </a:r>
            <a:r>
              <a:rPr lang="hr-HR" baseline="0" dirty="0" err="1"/>
              <a:t>we</a:t>
            </a:r>
            <a:r>
              <a:rPr lang="hr-HR" baseline="0" dirty="0"/>
              <a:t> </a:t>
            </a:r>
            <a:r>
              <a:rPr lang="hr-HR" baseline="0" dirty="0" err="1"/>
              <a:t>can</a:t>
            </a:r>
            <a:r>
              <a:rPr lang="hr-HR" baseline="0" dirty="0"/>
              <a:t> </a:t>
            </a:r>
            <a:r>
              <a:rPr lang="hr-HR" baseline="0" dirty="0" err="1"/>
              <a:t>obtain</a:t>
            </a:r>
            <a:r>
              <a:rPr lang="hr-HR" baseline="0" dirty="0"/>
              <a:t> </a:t>
            </a:r>
            <a:r>
              <a:rPr lang="hr-HR" baseline="0" dirty="0" err="1"/>
              <a:t>that</a:t>
            </a:r>
            <a:r>
              <a:rPr lang="hr-HR" baseline="0" dirty="0"/>
              <a:t> b = 0,61.</a:t>
            </a:r>
          </a:p>
          <a:p>
            <a:r>
              <a:rPr lang="hr-HR" baseline="0" dirty="0" err="1"/>
              <a:t>With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second</a:t>
            </a:r>
            <a:r>
              <a:rPr lang="hr-HR" baseline="0" dirty="0"/>
              <a:t> </a:t>
            </a:r>
            <a:r>
              <a:rPr lang="hr-HR" baseline="0" dirty="0" err="1"/>
              <a:t>point</a:t>
            </a:r>
            <a:r>
              <a:rPr lang="hr-HR" baseline="0" dirty="0"/>
              <a:t>, </a:t>
            </a:r>
            <a:r>
              <a:rPr lang="hr-HR" baseline="0" dirty="0" err="1"/>
              <a:t>when</a:t>
            </a:r>
            <a:r>
              <a:rPr lang="hr-HR" baseline="0" dirty="0"/>
              <a:t> x </a:t>
            </a:r>
            <a:r>
              <a:rPr lang="hr-HR" baseline="0" dirty="0" err="1"/>
              <a:t>is</a:t>
            </a:r>
            <a:r>
              <a:rPr lang="hr-HR" baseline="0" dirty="0"/>
              <a:t> 40 </a:t>
            </a:r>
            <a:r>
              <a:rPr lang="hr-HR" baseline="0" dirty="0" err="1"/>
              <a:t>degrees</a:t>
            </a:r>
            <a:r>
              <a:rPr lang="hr-HR" baseline="0" dirty="0"/>
              <a:t>, </a:t>
            </a:r>
            <a:r>
              <a:rPr lang="hr-HR" baseline="0" dirty="0" err="1"/>
              <a:t>then</a:t>
            </a:r>
            <a:r>
              <a:rPr lang="hr-HR" baseline="0" dirty="0"/>
              <a:t> y = 0.488 </a:t>
            </a:r>
            <a:r>
              <a:rPr lang="hr-HR" baseline="0" dirty="0" err="1"/>
              <a:t>metres</a:t>
            </a:r>
            <a:r>
              <a:rPr lang="hr-HR" baseline="0" dirty="0"/>
              <a:t>, </a:t>
            </a:r>
            <a:r>
              <a:rPr lang="hr-HR" baseline="0" dirty="0" err="1"/>
              <a:t>and</a:t>
            </a:r>
            <a:r>
              <a:rPr lang="hr-HR" baseline="0" dirty="0"/>
              <a:t> </a:t>
            </a:r>
            <a:r>
              <a:rPr lang="hr-HR" baseline="0" dirty="0" err="1"/>
              <a:t>from</a:t>
            </a:r>
            <a:r>
              <a:rPr lang="hr-HR" baseline="0" dirty="0"/>
              <a:t> </a:t>
            </a:r>
            <a:r>
              <a:rPr lang="hr-HR" baseline="0" dirty="0" err="1"/>
              <a:t>here</a:t>
            </a:r>
            <a:r>
              <a:rPr lang="hr-HR" baseline="0" dirty="0"/>
              <a:t> </a:t>
            </a:r>
            <a:r>
              <a:rPr lang="hr-HR" baseline="0" dirty="0" err="1"/>
              <a:t>we</a:t>
            </a:r>
            <a:r>
              <a:rPr lang="hr-HR" baseline="0" dirty="0"/>
              <a:t> </a:t>
            </a:r>
            <a:r>
              <a:rPr lang="hr-HR" baseline="0" dirty="0" err="1"/>
              <a:t>can</a:t>
            </a:r>
            <a:r>
              <a:rPr lang="hr-HR" baseline="0" dirty="0"/>
              <a:t> </a:t>
            </a:r>
            <a:r>
              <a:rPr lang="hr-HR" baseline="0" dirty="0" err="1"/>
              <a:t>obtain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value</a:t>
            </a:r>
            <a:r>
              <a:rPr lang="hr-HR" baseline="0" dirty="0"/>
              <a:t> a.</a:t>
            </a:r>
          </a:p>
          <a:p>
            <a:endParaRPr lang="hr-HR" baseline="0" dirty="0"/>
          </a:p>
          <a:p>
            <a:r>
              <a:rPr lang="hr-HR" baseline="0" dirty="0" err="1"/>
              <a:t>With</a:t>
            </a:r>
            <a:r>
              <a:rPr lang="hr-HR" baseline="0" dirty="0"/>
              <a:t> </a:t>
            </a:r>
            <a:r>
              <a:rPr lang="hr-HR" baseline="0" dirty="0" err="1"/>
              <a:t>this</a:t>
            </a:r>
            <a:r>
              <a:rPr lang="hr-HR" baseline="0" dirty="0"/>
              <a:t> </a:t>
            </a:r>
            <a:r>
              <a:rPr lang="hr-HR" baseline="0" dirty="0" err="1"/>
              <a:t>equation</a:t>
            </a:r>
            <a:r>
              <a:rPr lang="hr-HR" baseline="0" dirty="0"/>
              <a:t>, </a:t>
            </a:r>
            <a:r>
              <a:rPr lang="hr-HR" baseline="0" dirty="0" err="1"/>
              <a:t>we</a:t>
            </a:r>
            <a:r>
              <a:rPr lang="hr-HR" baseline="0" dirty="0"/>
              <a:t> </a:t>
            </a:r>
            <a:r>
              <a:rPr lang="hr-HR" baseline="0" dirty="0" err="1"/>
              <a:t>can</a:t>
            </a:r>
            <a:r>
              <a:rPr lang="hr-HR" baseline="0" dirty="0"/>
              <a:t> </a:t>
            </a:r>
            <a:r>
              <a:rPr lang="hr-HR" baseline="0" dirty="0" err="1"/>
              <a:t>now</a:t>
            </a:r>
            <a:r>
              <a:rPr lang="hr-HR" baseline="0" dirty="0"/>
              <a:t> </a:t>
            </a:r>
            <a:r>
              <a:rPr lang="hr-HR" baseline="0" dirty="0" err="1"/>
              <a:t>obtain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ordinate </a:t>
            </a:r>
            <a:r>
              <a:rPr lang="hr-HR" baseline="0" dirty="0" err="1"/>
              <a:t>value</a:t>
            </a:r>
            <a:r>
              <a:rPr lang="hr-HR" baseline="0" dirty="0"/>
              <a:t> for </a:t>
            </a:r>
            <a:r>
              <a:rPr lang="hr-HR" baseline="0" dirty="0" err="1"/>
              <a:t>whatever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angle</a:t>
            </a:r>
            <a:r>
              <a:rPr lang="hr-HR" baseline="0" dirty="0"/>
              <a:t>. In </a:t>
            </a:r>
            <a:r>
              <a:rPr lang="hr-HR" baseline="0" dirty="0" err="1"/>
              <a:t>this</a:t>
            </a:r>
            <a:r>
              <a:rPr lang="hr-HR" baseline="0" dirty="0"/>
              <a:t> </a:t>
            </a:r>
            <a:r>
              <a:rPr lang="hr-HR" baseline="0" dirty="0" err="1"/>
              <a:t>case</a:t>
            </a:r>
            <a:r>
              <a:rPr lang="hr-HR" baseline="0" dirty="0"/>
              <a:t>, for </a:t>
            </a:r>
            <a:r>
              <a:rPr lang="hr-HR" baseline="0" dirty="0" err="1"/>
              <a:t>an</a:t>
            </a:r>
            <a:r>
              <a:rPr lang="hr-HR" baseline="0" dirty="0"/>
              <a:t> </a:t>
            </a:r>
            <a:r>
              <a:rPr lang="hr-HR" baseline="0" dirty="0" err="1"/>
              <a:t>angle</a:t>
            </a:r>
            <a:r>
              <a:rPr lang="hr-HR" baseline="0" dirty="0"/>
              <a:t> </a:t>
            </a:r>
            <a:r>
              <a:rPr lang="hr-HR" baseline="0" dirty="0" err="1"/>
              <a:t>of</a:t>
            </a:r>
            <a:r>
              <a:rPr lang="hr-HR" baseline="0" dirty="0"/>
              <a:t> 9°, </a:t>
            </a:r>
            <a:r>
              <a:rPr lang="hr-HR" baseline="0" dirty="0" err="1"/>
              <a:t>the</a:t>
            </a:r>
            <a:r>
              <a:rPr lang="hr-HR" baseline="0" dirty="0"/>
              <a:t> ordinate </a:t>
            </a:r>
            <a:r>
              <a:rPr lang="hr-HR" baseline="0" dirty="0" err="1"/>
              <a:t>is</a:t>
            </a:r>
            <a:r>
              <a:rPr lang="hr-HR" baseline="0" dirty="0"/>
              <a:t> 0.58255 </a:t>
            </a:r>
            <a:r>
              <a:rPr lang="hr-HR" baseline="0" dirty="0" err="1"/>
              <a:t>metres</a:t>
            </a:r>
            <a:r>
              <a:rPr lang="hr-HR" baseline="0" dirty="0"/>
              <a:t>, </a:t>
            </a:r>
            <a:r>
              <a:rPr lang="hr-HR" baseline="0" dirty="0" err="1"/>
              <a:t>which</a:t>
            </a:r>
            <a:r>
              <a:rPr lang="hr-HR" baseline="0" dirty="0"/>
              <a:t> </a:t>
            </a:r>
            <a:r>
              <a:rPr lang="hr-HR" baseline="0" dirty="0" err="1"/>
              <a:t>corresponds</a:t>
            </a:r>
            <a:r>
              <a:rPr lang="hr-HR" baseline="0" dirty="0"/>
              <a:t> to </a:t>
            </a:r>
            <a:r>
              <a:rPr lang="hr-HR" baseline="0" dirty="0" err="1"/>
              <a:t>the</a:t>
            </a:r>
            <a:r>
              <a:rPr lang="hr-HR" baseline="0" dirty="0"/>
              <a:t> </a:t>
            </a:r>
            <a:r>
              <a:rPr lang="hr-HR" baseline="0" dirty="0" err="1"/>
              <a:t>height</a:t>
            </a:r>
            <a:r>
              <a:rPr lang="hr-HR" baseline="0" dirty="0"/>
              <a:t> </a:t>
            </a:r>
            <a:r>
              <a:rPr lang="hr-HR" baseline="0" dirty="0" err="1"/>
              <a:t>of</a:t>
            </a:r>
            <a:r>
              <a:rPr lang="hr-HR" baseline="0" dirty="0"/>
              <a:t> </a:t>
            </a:r>
            <a:r>
              <a:rPr lang="hr-HR" baseline="0" dirty="0" err="1"/>
              <a:t>the</a:t>
            </a:r>
            <a:r>
              <a:rPr lang="hr-HR" baseline="0" dirty="0"/>
              <a:t> triangle.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EAD9-0EB2-41F3-B377-F18357740DED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4380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/>
              <a:t>Now</a:t>
            </a:r>
            <a:r>
              <a:rPr lang="hr-HR" dirty="0"/>
              <a:t> </a:t>
            </a:r>
            <a:r>
              <a:rPr lang="hr-HR" dirty="0" err="1"/>
              <a:t>we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necessary</a:t>
            </a:r>
            <a:r>
              <a:rPr lang="hr-HR" dirty="0"/>
              <a:t> </a:t>
            </a:r>
            <a:r>
              <a:rPr lang="hr-HR" dirty="0" err="1"/>
              <a:t>items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area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calculated</a:t>
            </a:r>
            <a:r>
              <a:rPr lang="hr-H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EAD9-0EB2-41F3-B377-F18357740DED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044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FE026C5-8334-4920-B2DF-155A33EDE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3945342"/>
          </a:xfrm>
        </p:spPr>
        <p:txBody>
          <a:bodyPr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7" name="Naslov 6">
            <a:extLst>
              <a:ext uri="{FF2B5EF4-FFF2-40B4-BE49-F238E27FC236}">
                <a16:creationId xmlns:a16="http://schemas.microsoft.com/office/drawing/2014/main" id="{BB8E5873-90FF-45CB-97BF-76941EC17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9585"/>
            <a:ext cx="10515600" cy="85110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 dirty="0"/>
              <a:t>Kliknite da biste uredili stil naslova matrice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7E4BB0-3664-4F41-8628-C1A93AAAB6C0}"/>
              </a:ext>
            </a:extLst>
          </p:cNvPr>
          <p:cNvSpPr/>
          <p:nvPr userDrawn="1"/>
        </p:nvSpPr>
        <p:spPr>
          <a:xfrm>
            <a:off x="838201" y="6550099"/>
            <a:ext cx="104945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400" i="1" dirty="0" err="1">
                <a:solidFill>
                  <a:srgbClr val="032659"/>
                </a:solidFill>
              </a:rPr>
              <a:t>MareMathics</a:t>
            </a:r>
            <a:r>
              <a:rPr lang="hr-HR" sz="1400" i="1" dirty="0">
                <a:solidFill>
                  <a:srgbClr val="032659"/>
                </a:solidFill>
              </a:rPr>
              <a:t> </a:t>
            </a:r>
            <a:r>
              <a:rPr lang="en-US" sz="1400" i="1" dirty="0">
                <a:solidFill>
                  <a:srgbClr val="032659"/>
                </a:solidFill>
              </a:rPr>
              <a:t>Teachers’ Meeting</a:t>
            </a:r>
            <a:r>
              <a:rPr lang="hr-HR" sz="1400" i="1" dirty="0">
                <a:solidFill>
                  <a:srgbClr val="032659"/>
                </a:solidFill>
              </a:rPr>
              <a:t>– </a:t>
            </a:r>
            <a:r>
              <a:rPr lang="en-US" sz="1400" i="1" dirty="0" err="1">
                <a:solidFill>
                  <a:srgbClr val="032659"/>
                </a:solidFill>
              </a:rPr>
              <a:t>Tallin</a:t>
            </a:r>
            <a:r>
              <a:rPr lang="hr-HR" sz="1400" i="1" dirty="0">
                <a:solidFill>
                  <a:srgbClr val="032659"/>
                </a:solidFill>
              </a:rPr>
              <a:t> 202</a:t>
            </a:r>
            <a:r>
              <a:rPr lang="en-US" sz="1400" i="1" dirty="0">
                <a:solidFill>
                  <a:srgbClr val="032659"/>
                </a:solidFill>
              </a:rPr>
              <a:t>2</a:t>
            </a:r>
            <a:r>
              <a:rPr lang="hr-HR" sz="1400" i="1" dirty="0">
                <a:solidFill>
                  <a:srgbClr val="032659"/>
                </a:solidFill>
              </a:rPr>
              <a:t>, 2</a:t>
            </a:r>
            <a:r>
              <a:rPr lang="en-US" sz="1400" i="1" dirty="0">
                <a:solidFill>
                  <a:srgbClr val="032659"/>
                </a:solidFill>
              </a:rPr>
              <a:t>6</a:t>
            </a:r>
            <a:r>
              <a:rPr lang="hr-HR" sz="1400" i="1" dirty="0">
                <a:solidFill>
                  <a:srgbClr val="032659"/>
                </a:solidFill>
              </a:rPr>
              <a:t> – 2</a:t>
            </a:r>
            <a:r>
              <a:rPr lang="en-US" sz="1400" i="1" dirty="0">
                <a:solidFill>
                  <a:srgbClr val="032659"/>
                </a:solidFill>
              </a:rPr>
              <a:t>7</a:t>
            </a:r>
            <a:r>
              <a:rPr lang="hr-HR" sz="1400" i="1" dirty="0">
                <a:solidFill>
                  <a:srgbClr val="032659"/>
                </a:solidFill>
              </a:rPr>
              <a:t> </a:t>
            </a:r>
            <a:r>
              <a:rPr lang="en-US" sz="1400" i="1" dirty="0">
                <a:solidFill>
                  <a:srgbClr val="032659"/>
                </a:solidFill>
              </a:rPr>
              <a:t>April</a:t>
            </a:r>
            <a:endParaRPr lang="hr-HR" sz="1400" i="1" dirty="0">
              <a:solidFill>
                <a:srgbClr val="0326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5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356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6">
            <a:extLst>
              <a:ext uri="{FF2B5EF4-FFF2-40B4-BE49-F238E27FC236}">
                <a16:creationId xmlns:a16="http://schemas.microsoft.com/office/drawing/2014/main" id="{D70C136F-4C14-4322-A508-DAA7A819C768}"/>
              </a:ext>
            </a:extLst>
          </p:cNvPr>
          <p:cNvSpPr txBox="1">
            <a:spLocks/>
          </p:cNvSpPr>
          <p:nvPr userDrawn="1"/>
        </p:nvSpPr>
        <p:spPr>
          <a:xfrm>
            <a:off x="838200" y="839585"/>
            <a:ext cx="10515600" cy="851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33469C-96AA-40D5-B817-81CB3041B416}"/>
              </a:ext>
            </a:extLst>
          </p:cNvPr>
          <p:cNvSpPr/>
          <p:nvPr userDrawn="1"/>
        </p:nvSpPr>
        <p:spPr>
          <a:xfrm>
            <a:off x="838201" y="6550099"/>
            <a:ext cx="104945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400" i="1" dirty="0" err="1">
                <a:solidFill>
                  <a:srgbClr val="032659"/>
                </a:solidFill>
              </a:rPr>
              <a:t>MareMathics</a:t>
            </a:r>
            <a:r>
              <a:rPr lang="hr-HR" sz="1400" i="1" dirty="0">
                <a:solidFill>
                  <a:srgbClr val="032659"/>
                </a:solidFill>
              </a:rPr>
              <a:t> </a:t>
            </a:r>
            <a:r>
              <a:rPr lang="en-US" sz="1400" i="1" dirty="0">
                <a:solidFill>
                  <a:srgbClr val="032659"/>
                </a:solidFill>
              </a:rPr>
              <a:t>Teachers’ Meeting</a:t>
            </a:r>
            <a:r>
              <a:rPr lang="hr-HR" sz="1400" i="1" dirty="0">
                <a:solidFill>
                  <a:srgbClr val="032659"/>
                </a:solidFill>
              </a:rPr>
              <a:t>– </a:t>
            </a:r>
            <a:r>
              <a:rPr lang="en-US" sz="1400" i="1" dirty="0" err="1">
                <a:solidFill>
                  <a:srgbClr val="032659"/>
                </a:solidFill>
              </a:rPr>
              <a:t>Tallin</a:t>
            </a:r>
            <a:r>
              <a:rPr lang="hr-HR" sz="1400" i="1" dirty="0">
                <a:solidFill>
                  <a:srgbClr val="032659"/>
                </a:solidFill>
              </a:rPr>
              <a:t> 202</a:t>
            </a:r>
            <a:r>
              <a:rPr lang="en-US" sz="1400" i="1" dirty="0">
                <a:solidFill>
                  <a:srgbClr val="032659"/>
                </a:solidFill>
              </a:rPr>
              <a:t>2</a:t>
            </a:r>
            <a:r>
              <a:rPr lang="hr-HR" sz="1400" i="1" dirty="0">
                <a:solidFill>
                  <a:srgbClr val="032659"/>
                </a:solidFill>
              </a:rPr>
              <a:t>, 2</a:t>
            </a:r>
            <a:r>
              <a:rPr lang="en-US" sz="1400" i="1" dirty="0">
                <a:solidFill>
                  <a:srgbClr val="032659"/>
                </a:solidFill>
              </a:rPr>
              <a:t>6</a:t>
            </a:r>
            <a:r>
              <a:rPr lang="hr-HR" sz="1400" i="1" dirty="0">
                <a:solidFill>
                  <a:srgbClr val="032659"/>
                </a:solidFill>
              </a:rPr>
              <a:t> – 2</a:t>
            </a:r>
            <a:r>
              <a:rPr lang="en-US" sz="1400" i="1" dirty="0">
                <a:solidFill>
                  <a:srgbClr val="032659"/>
                </a:solidFill>
              </a:rPr>
              <a:t>7</a:t>
            </a:r>
            <a:r>
              <a:rPr lang="hr-HR" sz="1400" i="1" dirty="0">
                <a:solidFill>
                  <a:srgbClr val="032659"/>
                </a:solidFill>
              </a:rPr>
              <a:t> </a:t>
            </a:r>
            <a:r>
              <a:rPr lang="en-US" sz="1400" i="1" dirty="0">
                <a:solidFill>
                  <a:srgbClr val="032659"/>
                </a:solidFill>
              </a:rPr>
              <a:t>April</a:t>
            </a:r>
            <a:endParaRPr lang="hr-HR" sz="1400" i="1" dirty="0">
              <a:solidFill>
                <a:srgbClr val="0326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1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5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07165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00CB95-DDCC-4ED7-AB37-B40EEBE16D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052" name="Picture 3">
            <a:extLst>
              <a:ext uri="{FF2B5EF4-FFF2-40B4-BE49-F238E27FC236}">
                <a16:creationId xmlns:a16="http://schemas.microsoft.com/office/drawing/2014/main" id="{007974F5-B6B8-420D-AB2A-1E1CA29333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15" y="224931"/>
            <a:ext cx="1388871" cy="44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20FF617-A0AE-41A7-A076-A862804B48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8200" y="272088"/>
            <a:ext cx="10515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Innovative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Approach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in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Mathematical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Education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for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Maritime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Students</a:t>
            </a:r>
            <a:endParaRPr kumimoji="0" lang="hr-HR" altLang="sr-Latn-RS" sz="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hr-HR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2019-1-HR01-KA203-061000</a:t>
            </a:r>
            <a:endParaRPr kumimoji="0" lang="hr-HR" altLang="sr-Latn-R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11" name="Picture 1">
            <a:extLst>
              <a:ext uri="{FF2B5EF4-FFF2-40B4-BE49-F238E27FC236}">
                <a16:creationId xmlns:a16="http://schemas.microsoft.com/office/drawing/2014/main" id="{7344FDDF-17E4-4C47-A350-CD010E6C13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r="60072"/>
          <a:stretch/>
        </p:blipFill>
        <p:spPr>
          <a:xfrm>
            <a:off x="838200" y="5673672"/>
            <a:ext cx="3929841" cy="103031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238FC2E-BB11-4FC0-AE11-C40725EE27CA}"/>
              </a:ext>
            </a:extLst>
          </p:cNvPr>
          <p:cNvSpPr/>
          <p:nvPr userDrawn="1"/>
        </p:nvSpPr>
        <p:spPr>
          <a:xfrm>
            <a:off x="838201" y="6550099"/>
            <a:ext cx="104945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400" i="1" dirty="0" err="1">
                <a:solidFill>
                  <a:srgbClr val="032659"/>
                </a:solidFill>
              </a:rPr>
              <a:t>MareMathics</a:t>
            </a:r>
            <a:r>
              <a:rPr lang="hr-HR" sz="1400" i="1" dirty="0">
                <a:solidFill>
                  <a:srgbClr val="032659"/>
                </a:solidFill>
              </a:rPr>
              <a:t> </a:t>
            </a:r>
            <a:r>
              <a:rPr lang="en-US" sz="1400" i="1" dirty="0">
                <a:solidFill>
                  <a:srgbClr val="032659"/>
                </a:solidFill>
              </a:rPr>
              <a:t>Teachers’ Meeting</a:t>
            </a:r>
            <a:r>
              <a:rPr lang="hr-HR" sz="1400" i="1" dirty="0">
                <a:solidFill>
                  <a:srgbClr val="032659"/>
                </a:solidFill>
              </a:rPr>
              <a:t>– </a:t>
            </a:r>
            <a:r>
              <a:rPr lang="en-US" sz="1400" i="1" dirty="0" err="1">
                <a:solidFill>
                  <a:srgbClr val="032659"/>
                </a:solidFill>
              </a:rPr>
              <a:t>Tallin</a:t>
            </a:r>
            <a:r>
              <a:rPr lang="hr-HR" sz="1400" i="1" dirty="0">
                <a:solidFill>
                  <a:srgbClr val="032659"/>
                </a:solidFill>
              </a:rPr>
              <a:t> 202</a:t>
            </a:r>
            <a:r>
              <a:rPr lang="en-US" sz="1400" i="1" dirty="0">
                <a:solidFill>
                  <a:srgbClr val="032659"/>
                </a:solidFill>
              </a:rPr>
              <a:t>2</a:t>
            </a:r>
            <a:r>
              <a:rPr lang="hr-HR" sz="1400" i="1" dirty="0">
                <a:solidFill>
                  <a:srgbClr val="032659"/>
                </a:solidFill>
              </a:rPr>
              <a:t>, 2</a:t>
            </a:r>
            <a:r>
              <a:rPr lang="en-US" sz="1400" i="1" dirty="0">
                <a:solidFill>
                  <a:srgbClr val="032659"/>
                </a:solidFill>
              </a:rPr>
              <a:t>6</a:t>
            </a:r>
            <a:r>
              <a:rPr lang="hr-HR" sz="1400" i="1" dirty="0">
                <a:solidFill>
                  <a:srgbClr val="032659"/>
                </a:solidFill>
              </a:rPr>
              <a:t> – 2</a:t>
            </a:r>
            <a:r>
              <a:rPr lang="en-US" sz="1400" i="1" dirty="0">
                <a:solidFill>
                  <a:srgbClr val="032659"/>
                </a:solidFill>
              </a:rPr>
              <a:t>7</a:t>
            </a:r>
            <a:r>
              <a:rPr lang="hr-HR" sz="1400" i="1" dirty="0">
                <a:solidFill>
                  <a:srgbClr val="032659"/>
                </a:solidFill>
              </a:rPr>
              <a:t> </a:t>
            </a:r>
            <a:r>
              <a:rPr lang="en-US" sz="1400" i="1" dirty="0">
                <a:solidFill>
                  <a:srgbClr val="032659"/>
                </a:solidFill>
              </a:rPr>
              <a:t>April</a:t>
            </a:r>
            <a:endParaRPr lang="hr-HR" sz="1400" i="1" dirty="0">
              <a:solidFill>
                <a:srgbClr val="0326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8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3" r:id="rId3"/>
    <p:sldLayoutId id="2147483654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microsoft.com/office/2007/relationships/hdphoto" Target="../media/hdphoto1.wdp"/><Relationship Id="rId5" Type="http://schemas.openxmlformats.org/officeDocument/2006/relationships/image" Target="../media/image15.png"/><Relationship Id="rId4" Type="http://schemas.openxmlformats.org/officeDocument/2006/relationships/hyperlink" Target="https://maremathics.pfst.hr/wp-content/uploads/2021/09/IO2-5-Functions-5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m/kpqxvtty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maremathics.pfst.hr/index.php/2021/09/02/5-functio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1828799" y="1036817"/>
            <a:ext cx="82777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MareMathics</a:t>
            </a:r>
            <a:endParaRPr lang="en-US" sz="4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/>
            <a:endParaRPr lang="en-US" sz="4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1828799" y="1713925"/>
            <a:ext cx="86306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cs typeface="Arial" panose="020B0604020202020204" pitchFamily="34" charset="0"/>
              </a:rPr>
              <a:t>Teachers’ Training - Tallinn</a:t>
            </a:r>
          </a:p>
          <a:p>
            <a:pPr algn="ctr"/>
            <a:endParaRPr lang="hr-HR" sz="2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AF96112-59ED-4FDC-A97D-E606596384F2}"/>
              </a:ext>
            </a:extLst>
          </p:cNvPr>
          <p:cNvSpPr/>
          <p:nvPr/>
        </p:nvSpPr>
        <p:spPr>
          <a:xfrm>
            <a:off x="3048000" y="2820363"/>
            <a:ext cx="60960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cs typeface="Arial" panose="020B0604020202020204" pitchFamily="34" charset="0"/>
              </a:rPr>
              <a:t>prof. Rino Bošnjak,</a:t>
            </a:r>
            <a:r>
              <a:rPr lang="hr-HR" sz="3200" dirty="0"/>
              <a:t> </a:t>
            </a:r>
            <a:r>
              <a:rPr lang="hr-HR" sz="3200" b="1" dirty="0" err="1">
                <a:solidFill>
                  <a:srgbClr val="0070C0"/>
                </a:solidFill>
                <a:cs typeface="Arial" panose="020B0604020202020204" pitchFamily="34" charset="0"/>
              </a:rPr>
              <a:t>PhD</a:t>
            </a:r>
            <a:endParaRPr lang="hr-HR" sz="32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/>
            <a:r>
              <a:rPr lang="en-US" sz="3200" b="1" dirty="0">
                <a:solidFill>
                  <a:srgbClr val="0070C0"/>
                </a:solidFill>
                <a:cs typeface="Arial" panose="020B0604020202020204" pitchFamily="34" charset="0"/>
              </a:rPr>
              <a:t>prof. </a:t>
            </a:r>
            <a:r>
              <a:rPr lang="fr-FR" sz="3200" b="1" dirty="0">
                <a:solidFill>
                  <a:srgbClr val="0070C0"/>
                </a:solidFill>
                <a:cs typeface="Arial" panose="020B0604020202020204" pitchFamily="34" charset="0"/>
              </a:rPr>
              <a:t>Zaloa Sanchez Varela, </a:t>
            </a:r>
            <a:r>
              <a:rPr lang="hr-HR" sz="3200" b="1" dirty="0" err="1">
                <a:solidFill>
                  <a:srgbClr val="0070C0"/>
                </a:solidFill>
                <a:cs typeface="Arial" panose="020B0604020202020204" pitchFamily="34" charset="0"/>
              </a:rPr>
              <a:t>PhD</a:t>
            </a:r>
            <a:endParaRPr lang="fr-FR" sz="32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/>
            <a:endParaRPr lang="fr-FR" sz="28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/>
            <a:r>
              <a:rPr lang="fr-FR" sz="2800" b="1" dirty="0" err="1">
                <a:solidFill>
                  <a:srgbClr val="0070C0"/>
                </a:solidFill>
                <a:cs typeface="Arial" panose="020B0604020202020204" pitchFamily="34" charset="0"/>
              </a:rPr>
              <a:t>University</a:t>
            </a:r>
            <a:r>
              <a:rPr lang="fr-FR" sz="2800" b="1" dirty="0">
                <a:solidFill>
                  <a:srgbClr val="0070C0"/>
                </a:solidFill>
                <a:cs typeface="Arial" panose="020B0604020202020204" pitchFamily="34" charset="0"/>
              </a:rPr>
              <a:t> of Split</a:t>
            </a:r>
          </a:p>
          <a:p>
            <a:pPr algn="ctr"/>
            <a:r>
              <a:rPr lang="fr-FR" sz="2800" b="1" dirty="0" err="1">
                <a:solidFill>
                  <a:srgbClr val="0070C0"/>
                </a:solidFill>
                <a:cs typeface="Arial" panose="020B0604020202020204" pitchFamily="34" charset="0"/>
              </a:rPr>
              <a:t>Faculty</a:t>
            </a:r>
            <a:r>
              <a:rPr lang="fr-FR" sz="2800" b="1" dirty="0">
                <a:solidFill>
                  <a:srgbClr val="0070C0"/>
                </a:solidFill>
                <a:cs typeface="Arial" panose="020B0604020202020204" pitchFamily="34" charset="0"/>
              </a:rPr>
              <a:t> of Maritime </a:t>
            </a:r>
            <a:r>
              <a:rPr lang="fr-FR" sz="2800" b="1" dirty="0" err="1">
                <a:solidFill>
                  <a:srgbClr val="0070C0"/>
                </a:solidFill>
                <a:cs typeface="Arial" panose="020B0604020202020204" pitchFamily="34" charset="0"/>
              </a:rPr>
              <a:t>Studies</a:t>
            </a:r>
            <a:endParaRPr lang="hr-HR" sz="2800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653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71945"/>
          </a:xfrm>
        </p:spPr>
        <p:txBody>
          <a:bodyPr>
            <a:noAutofit/>
          </a:bodyPr>
          <a:lstStyle/>
          <a:p>
            <a:r>
              <a:rPr lang="hr-HR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Simpson</a:t>
            </a:r>
            <a:endParaRPr lang="en-GB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/>
          </p:cNvGraphicFramePr>
          <p:nvPr/>
        </p:nvGraphicFramePr>
        <p:xfrm>
          <a:off x="2262909" y="1588655"/>
          <a:ext cx="7583055" cy="4211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087049"/>
              </p:ext>
            </p:extLst>
          </p:nvPr>
        </p:nvGraphicFramePr>
        <p:xfrm>
          <a:off x="5757042" y="819807"/>
          <a:ext cx="5678216" cy="1020611"/>
        </p:xfrm>
        <a:graphic>
          <a:graphicData uri="http://schemas.openxmlformats.org/drawingml/2006/table">
            <a:tbl>
              <a:tblPr firstRow="1" firstCol="1">
                <a:tableStyleId>{7DF18680-E054-41AD-8BC1-D1AEF772440D}</a:tableStyleId>
              </a:tblPr>
              <a:tblGrid>
                <a:gridCol w="925569">
                  <a:extLst>
                    <a:ext uri="{9D8B030D-6E8A-4147-A177-3AD203B41FA5}">
                      <a16:colId xmlns:a16="http://schemas.microsoft.com/office/drawing/2014/main" val="1247028559"/>
                    </a:ext>
                  </a:extLst>
                </a:gridCol>
                <a:gridCol w="686378">
                  <a:extLst>
                    <a:ext uri="{9D8B030D-6E8A-4147-A177-3AD203B41FA5}">
                      <a16:colId xmlns:a16="http://schemas.microsoft.com/office/drawing/2014/main" val="3819171753"/>
                    </a:ext>
                  </a:extLst>
                </a:gridCol>
                <a:gridCol w="571981">
                  <a:extLst>
                    <a:ext uri="{9D8B030D-6E8A-4147-A177-3AD203B41FA5}">
                      <a16:colId xmlns:a16="http://schemas.microsoft.com/office/drawing/2014/main" val="4233543223"/>
                    </a:ext>
                  </a:extLst>
                </a:gridCol>
                <a:gridCol w="499184">
                  <a:extLst>
                    <a:ext uri="{9D8B030D-6E8A-4147-A177-3AD203B41FA5}">
                      <a16:colId xmlns:a16="http://schemas.microsoft.com/office/drawing/2014/main" val="2254885210"/>
                    </a:ext>
                  </a:extLst>
                </a:gridCol>
                <a:gridCol w="499184">
                  <a:extLst>
                    <a:ext uri="{9D8B030D-6E8A-4147-A177-3AD203B41FA5}">
                      <a16:colId xmlns:a16="http://schemas.microsoft.com/office/drawing/2014/main" val="3646814678"/>
                    </a:ext>
                  </a:extLst>
                </a:gridCol>
                <a:gridCol w="499184">
                  <a:extLst>
                    <a:ext uri="{9D8B030D-6E8A-4147-A177-3AD203B41FA5}">
                      <a16:colId xmlns:a16="http://schemas.microsoft.com/office/drawing/2014/main" val="1226656874"/>
                    </a:ext>
                  </a:extLst>
                </a:gridCol>
                <a:gridCol w="499184">
                  <a:extLst>
                    <a:ext uri="{9D8B030D-6E8A-4147-A177-3AD203B41FA5}">
                      <a16:colId xmlns:a16="http://schemas.microsoft.com/office/drawing/2014/main" val="2643391634"/>
                    </a:ext>
                  </a:extLst>
                </a:gridCol>
                <a:gridCol w="499184">
                  <a:extLst>
                    <a:ext uri="{9D8B030D-6E8A-4147-A177-3AD203B41FA5}">
                      <a16:colId xmlns:a16="http://schemas.microsoft.com/office/drawing/2014/main" val="1293273203"/>
                    </a:ext>
                  </a:extLst>
                </a:gridCol>
                <a:gridCol w="499184">
                  <a:extLst>
                    <a:ext uri="{9D8B030D-6E8A-4147-A177-3AD203B41FA5}">
                      <a16:colId xmlns:a16="http://schemas.microsoft.com/office/drawing/2014/main" val="476746773"/>
                    </a:ext>
                  </a:extLst>
                </a:gridCol>
                <a:gridCol w="499184">
                  <a:extLst>
                    <a:ext uri="{9D8B030D-6E8A-4147-A177-3AD203B41FA5}">
                      <a16:colId xmlns:a16="http://schemas.microsoft.com/office/drawing/2014/main" val="3849007779"/>
                    </a:ext>
                  </a:extLst>
                </a:gridCol>
              </a:tblGrid>
              <a:tr h="48252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ANGLE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20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30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40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50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57460251"/>
                  </a:ext>
                </a:extLst>
              </a:tr>
              <a:tr h="53808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G</a:t>
                      </a:r>
                      <a:r>
                        <a:rPr lang="hr-HR" sz="1600" u="none" strike="noStrike" dirty="0">
                          <a:effectLst/>
                        </a:rPr>
                        <a:t>Z</a:t>
                      </a:r>
                      <a:endParaRPr lang="en-GB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</a:t>
                      </a:r>
                      <a:endParaRPr lang="en-GB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0.34</a:t>
                      </a:r>
                      <a:endParaRPr lang="en-GB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0.68</a:t>
                      </a:r>
                      <a:endParaRPr lang="en-GB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0.82</a:t>
                      </a:r>
                      <a:endParaRPr lang="en-GB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1.05</a:t>
                      </a:r>
                      <a:endParaRPr lang="en-GB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1.4</a:t>
                      </a:r>
                      <a:r>
                        <a:rPr lang="hr-HR" sz="1600" u="none" strike="noStrike" dirty="0">
                          <a:effectLst/>
                        </a:rPr>
                        <a:t>0</a:t>
                      </a:r>
                      <a:endParaRPr lang="en-GB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1.72</a:t>
                      </a:r>
                      <a:endParaRPr lang="en-GB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1.95</a:t>
                      </a:r>
                      <a:endParaRPr lang="en-GB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1.9</a:t>
                      </a:r>
                      <a:r>
                        <a:rPr lang="hr-HR" sz="1600" u="none" strike="noStrike" dirty="0">
                          <a:effectLst/>
                        </a:rPr>
                        <a:t>0</a:t>
                      </a:r>
                      <a:endParaRPr lang="en-GB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7578134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518409" y="5800436"/>
            <a:ext cx="2900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 dirty="0" err="1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Angle</a:t>
            </a:r>
            <a:r>
              <a:rPr lang="hr-HR" sz="1200" i="1" dirty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hr-HR" sz="1200" i="1" dirty="0" err="1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of</a:t>
            </a:r>
            <a:r>
              <a:rPr lang="hr-HR" sz="1200" i="1" dirty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hr-HR" sz="1200" i="1" dirty="0" err="1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heel</a:t>
            </a:r>
            <a:r>
              <a:rPr lang="hr-HR" sz="1200" i="1" dirty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 (</a:t>
            </a:r>
            <a:r>
              <a:rPr lang="hr-HR" sz="1200" i="1" dirty="0" err="1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degrees</a:t>
            </a:r>
            <a:r>
              <a:rPr lang="hr-HR" sz="1200" i="1" dirty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468188" y="3009939"/>
            <a:ext cx="2900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 dirty="0" err="1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Righting</a:t>
            </a:r>
            <a:r>
              <a:rPr lang="hr-HR" sz="1200" i="1" dirty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hr-HR" sz="1200" i="1" dirty="0" err="1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and</a:t>
            </a:r>
            <a:r>
              <a:rPr lang="hr-HR" sz="1200" i="1" dirty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hr-HR" sz="1200" i="1" dirty="0" err="1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upsetting</a:t>
            </a:r>
            <a:r>
              <a:rPr lang="hr-HR" sz="1200" i="1" dirty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hr-HR" sz="1200" i="1" dirty="0" err="1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arms</a:t>
            </a:r>
            <a:r>
              <a:rPr lang="hr-HR" sz="1200" i="1" dirty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 (</a:t>
            </a:r>
            <a:r>
              <a:rPr lang="hr-HR" sz="1200" i="1" dirty="0" err="1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metres</a:t>
            </a:r>
            <a:r>
              <a:rPr lang="hr-HR" sz="1200" i="1" dirty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889036"/>
              </p:ext>
            </p:extLst>
          </p:nvPr>
        </p:nvGraphicFramePr>
        <p:xfrm>
          <a:off x="9672146" y="2289510"/>
          <a:ext cx="2111131" cy="1020611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925569">
                  <a:extLst>
                    <a:ext uri="{9D8B030D-6E8A-4147-A177-3AD203B41FA5}">
                      <a16:colId xmlns:a16="http://schemas.microsoft.com/office/drawing/2014/main" val="1247028559"/>
                    </a:ext>
                  </a:extLst>
                </a:gridCol>
                <a:gridCol w="686378">
                  <a:extLst>
                    <a:ext uri="{9D8B030D-6E8A-4147-A177-3AD203B41FA5}">
                      <a16:colId xmlns:a16="http://schemas.microsoft.com/office/drawing/2014/main" val="3819171753"/>
                    </a:ext>
                  </a:extLst>
                </a:gridCol>
                <a:gridCol w="499184">
                  <a:extLst>
                    <a:ext uri="{9D8B030D-6E8A-4147-A177-3AD203B41FA5}">
                      <a16:colId xmlns:a16="http://schemas.microsoft.com/office/drawing/2014/main" val="476746773"/>
                    </a:ext>
                  </a:extLst>
                </a:gridCol>
              </a:tblGrid>
              <a:tr h="48252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ANGLE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40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57460251"/>
                  </a:ext>
                </a:extLst>
              </a:tr>
              <a:tr h="53808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u="none" strike="noStrike" dirty="0">
                          <a:effectLst/>
                        </a:rPr>
                        <a:t>λ</a:t>
                      </a:r>
                      <a:endParaRPr lang="en-GB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0</a:t>
                      </a:r>
                      <a:r>
                        <a:rPr lang="hr-HR" sz="1600" u="none" strike="noStrike" dirty="0">
                          <a:effectLst/>
                        </a:rPr>
                        <a:t>.61</a:t>
                      </a:r>
                      <a:endParaRPr lang="en-GB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</a:rPr>
                        <a:t>0.488</a:t>
                      </a:r>
                      <a:endParaRPr lang="en-GB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7578134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43815" y="5411554"/>
            <a:ext cx="420414" cy="367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9°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614458" y="4197017"/>
            <a:ext cx="0" cy="1603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16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6600"/>
          </a:xfrm>
        </p:spPr>
        <p:txBody>
          <a:bodyPr/>
          <a:lstStyle/>
          <a:p>
            <a:r>
              <a:rPr lang="hr-HR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Residual</a:t>
            </a:r>
            <a:r>
              <a:rPr lang="hr-HR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r-HR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Dynamic</a:t>
            </a:r>
            <a:r>
              <a:rPr lang="hr-HR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r-HR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Stability</a:t>
            </a:r>
            <a:endParaRPr lang="en-GB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/>
          </p:cNvGraphicFramePr>
          <p:nvPr/>
        </p:nvGraphicFramePr>
        <p:xfrm>
          <a:off x="2262909" y="1588655"/>
          <a:ext cx="7583055" cy="4211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3629891" y="2540001"/>
            <a:ext cx="3648364" cy="2235200"/>
            <a:chOff x="3629891" y="2540001"/>
            <a:chExt cx="3648364" cy="2235200"/>
          </a:xfrm>
        </p:grpSpPr>
        <p:sp>
          <p:nvSpPr>
            <p:cNvPr id="5" name="Freeform 4"/>
            <p:cNvSpPr/>
            <p:nvPr/>
          </p:nvSpPr>
          <p:spPr>
            <a:xfrm>
              <a:off x="3629891" y="2540001"/>
              <a:ext cx="3648364" cy="2235200"/>
            </a:xfrm>
            <a:custGeom>
              <a:avLst/>
              <a:gdLst>
                <a:gd name="connsiteX0" fmla="*/ 0 w 3676073"/>
                <a:gd name="connsiteY0" fmla="*/ 2087418 h 2198255"/>
                <a:gd name="connsiteX1" fmla="*/ 157018 w 3676073"/>
                <a:gd name="connsiteY1" fmla="*/ 1930400 h 2198255"/>
                <a:gd name="connsiteX2" fmla="*/ 360218 w 3676073"/>
                <a:gd name="connsiteY2" fmla="*/ 1717964 h 2198255"/>
                <a:gd name="connsiteX3" fmla="*/ 720436 w 3676073"/>
                <a:gd name="connsiteY3" fmla="*/ 1385455 h 2198255"/>
                <a:gd name="connsiteX4" fmla="*/ 1302327 w 3676073"/>
                <a:gd name="connsiteY4" fmla="*/ 822036 h 2198255"/>
                <a:gd name="connsiteX5" fmla="*/ 2493818 w 3676073"/>
                <a:gd name="connsiteY5" fmla="*/ 360218 h 2198255"/>
                <a:gd name="connsiteX6" fmla="*/ 3648364 w 3676073"/>
                <a:gd name="connsiteY6" fmla="*/ 0 h 2198255"/>
                <a:gd name="connsiteX7" fmla="*/ 3676073 w 3676073"/>
                <a:gd name="connsiteY7" fmla="*/ 2198255 h 2198255"/>
                <a:gd name="connsiteX8" fmla="*/ 0 w 3676073"/>
                <a:gd name="connsiteY8" fmla="*/ 2087418 h 2198255"/>
                <a:gd name="connsiteX0" fmla="*/ 0 w 3676073"/>
                <a:gd name="connsiteY0" fmla="*/ 2087418 h 2198255"/>
                <a:gd name="connsiteX1" fmla="*/ 157018 w 3676073"/>
                <a:gd name="connsiteY1" fmla="*/ 1930400 h 2198255"/>
                <a:gd name="connsiteX2" fmla="*/ 360218 w 3676073"/>
                <a:gd name="connsiteY2" fmla="*/ 1717964 h 2198255"/>
                <a:gd name="connsiteX3" fmla="*/ 720436 w 3676073"/>
                <a:gd name="connsiteY3" fmla="*/ 1385455 h 2198255"/>
                <a:gd name="connsiteX4" fmla="*/ 1302327 w 3676073"/>
                <a:gd name="connsiteY4" fmla="*/ 822036 h 2198255"/>
                <a:gd name="connsiteX5" fmla="*/ 2493818 w 3676073"/>
                <a:gd name="connsiteY5" fmla="*/ 360218 h 2198255"/>
                <a:gd name="connsiteX6" fmla="*/ 3648364 w 3676073"/>
                <a:gd name="connsiteY6" fmla="*/ 0 h 2198255"/>
                <a:gd name="connsiteX7" fmla="*/ 3676073 w 3676073"/>
                <a:gd name="connsiteY7" fmla="*/ 2198255 h 2198255"/>
                <a:gd name="connsiteX8" fmla="*/ 0 w 3676073"/>
                <a:gd name="connsiteY8" fmla="*/ 2087418 h 2198255"/>
                <a:gd name="connsiteX0" fmla="*/ 0 w 3648364"/>
                <a:gd name="connsiteY0" fmla="*/ 2087418 h 2235200"/>
                <a:gd name="connsiteX1" fmla="*/ 157018 w 3648364"/>
                <a:gd name="connsiteY1" fmla="*/ 1930400 h 2235200"/>
                <a:gd name="connsiteX2" fmla="*/ 360218 w 3648364"/>
                <a:gd name="connsiteY2" fmla="*/ 1717964 h 2235200"/>
                <a:gd name="connsiteX3" fmla="*/ 720436 w 3648364"/>
                <a:gd name="connsiteY3" fmla="*/ 1385455 h 2235200"/>
                <a:gd name="connsiteX4" fmla="*/ 1302327 w 3648364"/>
                <a:gd name="connsiteY4" fmla="*/ 822036 h 2235200"/>
                <a:gd name="connsiteX5" fmla="*/ 2493818 w 3648364"/>
                <a:gd name="connsiteY5" fmla="*/ 360218 h 2235200"/>
                <a:gd name="connsiteX6" fmla="*/ 3648364 w 3648364"/>
                <a:gd name="connsiteY6" fmla="*/ 0 h 2235200"/>
                <a:gd name="connsiteX7" fmla="*/ 3648364 w 3648364"/>
                <a:gd name="connsiteY7" fmla="*/ 2235200 h 2235200"/>
                <a:gd name="connsiteX8" fmla="*/ 0 w 3648364"/>
                <a:gd name="connsiteY8" fmla="*/ 2087418 h 223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48364" h="2235200">
                  <a:moveTo>
                    <a:pt x="0" y="2087418"/>
                  </a:moveTo>
                  <a:lnTo>
                    <a:pt x="157018" y="1930400"/>
                  </a:lnTo>
                  <a:lnTo>
                    <a:pt x="360218" y="1717964"/>
                  </a:lnTo>
                  <a:lnTo>
                    <a:pt x="720436" y="1385455"/>
                  </a:lnTo>
                  <a:lnTo>
                    <a:pt x="1302327" y="822036"/>
                  </a:lnTo>
                  <a:lnTo>
                    <a:pt x="2493818" y="360218"/>
                  </a:lnTo>
                  <a:lnTo>
                    <a:pt x="3648364" y="0"/>
                  </a:lnTo>
                  <a:lnTo>
                    <a:pt x="3648364" y="2235200"/>
                  </a:lnTo>
                  <a:lnTo>
                    <a:pt x="0" y="208741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61527" y="3694545"/>
              <a:ext cx="15701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40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RDS</a:t>
              </a:r>
              <a:endParaRPr lang="en-GB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923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6600"/>
          </a:xfrm>
        </p:spPr>
        <p:txBody>
          <a:bodyPr/>
          <a:lstStyle/>
          <a:p>
            <a:r>
              <a:rPr lang="hr-HR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Area</a:t>
            </a:r>
            <a:r>
              <a:rPr lang="hr-HR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r-HR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below</a:t>
            </a:r>
            <a:r>
              <a:rPr lang="hr-HR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r-HR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Righting</a:t>
            </a:r>
            <a:r>
              <a:rPr lang="hr-HR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r-HR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arms</a:t>
            </a:r>
            <a:r>
              <a:rPr lang="hr-HR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r-HR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curve</a:t>
            </a:r>
            <a:endParaRPr lang="en-GB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/>
          </p:cNvGraphicFramePr>
          <p:nvPr/>
        </p:nvGraphicFramePr>
        <p:xfrm>
          <a:off x="2262909" y="1588655"/>
          <a:ext cx="7583055" cy="4211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88477" y="1588655"/>
            <a:ext cx="3925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err="1">
                <a:ea typeface="Times New Roman"/>
              </a:rPr>
              <a:t>Applying</a:t>
            </a:r>
            <a:r>
              <a:rPr lang="hr-HR" sz="2000" dirty="0">
                <a:ea typeface="Times New Roman"/>
              </a:rPr>
              <a:t> </a:t>
            </a:r>
            <a:r>
              <a:rPr lang="hr-HR" sz="2000" dirty="0" err="1">
                <a:ea typeface="Times New Roman"/>
              </a:rPr>
              <a:t>Simpson’s</a:t>
            </a:r>
            <a:r>
              <a:rPr lang="hr-HR" sz="2000" dirty="0">
                <a:ea typeface="Times New Roman"/>
              </a:rPr>
              <a:t> 1st </a:t>
            </a:r>
            <a:r>
              <a:rPr lang="hr-HR" sz="2000" dirty="0" err="1">
                <a:ea typeface="Times New Roman"/>
              </a:rPr>
              <a:t>rule</a:t>
            </a:r>
            <a:endParaRPr lang="en-GB" sz="2000" dirty="0"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93269" y="2259724"/>
            <a:ext cx="28377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First, </a:t>
            </a:r>
            <a:r>
              <a:rPr lang="hr-HR" dirty="0" err="1"/>
              <a:t>divide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required</a:t>
            </a:r>
            <a:r>
              <a:rPr lang="hr-HR" dirty="0"/>
              <a:t> </a:t>
            </a:r>
            <a:r>
              <a:rPr lang="hr-HR" dirty="0" err="1"/>
              <a:t>area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a </a:t>
            </a:r>
            <a:r>
              <a:rPr lang="hr-HR" dirty="0" err="1"/>
              <a:t>pair</a:t>
            </a:r>
            <a:r>
              <a:rPr lang="hr-HR" dirty="0"/>
              <a:t> </a:t>
            </a:r>
            <a:r>
              <a:rPr lang="hr-HR" dirty="0" err="1"/>
              <a:t>number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strips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equal</a:t>
            </a:r>
            <a:r>
              <a:rPr lang="hr-HR" dirty="0"/>
              <a:t> </a:t>
            </a:r>
            <a:r>
              <a:rPr lang="hr-HR" dirty="0" err="1"/>
              <a:t>width</a:t>
            </a:r>
            <a:r>
              <a:rPr lang="hr-HR" dirty="0"/>
              <a:t> (’’d’’)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773214" y="2596055"/>
            <a:ext cx="2352088" cy="2932386"/>
            <a:chOff x="3773214" y="2596055"/>
            <a:chExt cx="2352088" cy="2932386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3773214" y="4183117"/>
              <a:ext cx="0" cy="1334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4939862" y="3183054"/>
              <a:ext cx="10510" cy="23453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6125302" y="2596055"/>
              <a:ext cx="0" cy="2921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2593826" y="5800436"/>
            <a:ext cx="4710864" cy="3981"/>
            <a:chOff x="2593826" y="5800436"/>
            <a:chExt cx="4710864" cy="3981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125302" y="5800436"/>
              <a:ext cx="1179388" cy="0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950372" y="5804417"/>
              <a:ext cx="1179388" cy="0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773214" y="5800436"/>
              <a:ext cx="1179388" cy="0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593826" y="5800436"/>
              <a:ext cx="1179388" cy="0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8563383" y="3454013"/>
            <a:ext cx="2175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accent4">
                    <a:lumMod val="75000"/>
                  </a:schemeClr>
                </a:solidFill>
              </a:rPr>
              <a:t>d = 10 </a:t>
            </a:r>
            <a:r>
              <a:rPr lang="hr-HR" b="1" dirty="0" err="1">
                <a:solidFill>
                  <a:schemeClr val="accent4">
                    <a:lumMod val="75000"/>
                  </a:schemeClr>
                </a:solidFill>
              </a:rPr>
              <a:t>degrees</a:t>
            </a:r>
            <a:endParaRPr lang="hr-HR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59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6600"/>
          </a:xfrm>
        </p:spPr>
        <p:txBody>
          <a:bodyPr/>
          <a:lstStyle/>
          <a:p>
            <a:r>
              <a:rPr lang="hr-HR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Area</a:t>
            </a:r>
            <a:r>
              <a:rPr lang="hr-HR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r-HR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below</a:t>
            </a:r>
            <a:r>
              <a:rPr lang="hr-HR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r-HR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Righting</a:t>
            </a:r>
            <a:r>
              <a:rPr lang="hr-HR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r-HR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arms</a:t>
            </a:r>
            <a:r>
              <a:rPr lang="hr-HR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r-HR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curve</a:t>
            </a:r>
            <a:endParaRPr lang="en-GB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/>
          </p:cNvGraphicFramePr>
          <p:nvPr/>
        </p:nvGraphicFramePr>
        <p:xfrm>
          <a:off x="2262909" y="1588655"/>
          <a:ext cx="7583055" cy="4211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56331" y="1742546"/>
            <a:ext cx="2837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There</a:t>
            </a:r>
            <a:r>
              <a:rPr lang="hr-HR" dirty="0"/>
              <a:t> are 5 </a:t>
            </a:r>
            <a:r>
              <a:rPr lang="hr-HR" dirty="0" err="1"/>
              <a:t>ordinals</a:t>
            </a:r>
            <a:r>
              <a:rPr lang="hr-HR" dirty="0"/>
              <a:t>, as </a:t>
            </a:r>
            <a:r>
              <a:rPr lang="hr-HR" dirty="0" err="1"/>
              <a:t>indicated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table.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773214" y="2596055"/>
            <a:ext cx="2352088" cy="2932386"/>
            <a:chOff x="3773214" y="2596055"/>
            <a:chExt cx="2352088" cy="2932386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3773214" y="4183117"/>
              <a:ext cx="0" cy="1334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4939862" y="3183054"/>
              <a:ext cx="10510" cy="23453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6125302" y="2596055"/>
              <a:ext cx="0" cy="2921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2593826" y="5800436"/>
            <a:ext cx="4710864" cy="3981"/>
            <a:chOff x="2593826" y="5800436"/>
            <a:chExt cx="4710864" cy="3981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125302" y="5800436"/>
              <a:ext cx="1179388" cy="0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950372" y="5804417"/>
              <a:ext cx="1179388" cy="0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773214" y="5800436"/>
              <a:ext cx="1179388" cy="0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593826" y="5800436"/>
              <a:ext cx="1179388" cy="0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9845964" y="1373214"/>
            <a:ext cx="2175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accent4">
                    <a:lumMod val="75000"/>
                  </a:schemeClr>
                </a:solidFill>
              </a:rPr>
              <a:t>d = 10 </a:t>
            </a:r>
            <a:r>
              <a:rPr lang="hr-HR" b="1" dirty="0" err="1">
                <a:solidFill>
                  <a:schemeClr val="accent4">
                    <a:lumMod val="75000"/>
                  </a:schemeClr>
                </a:solidFill>
              </a:rPr>
              <a:t>degrees</a:t>
            </a:r>
            <a:endParaRPr lang="hr-H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207584"/>
              </p:ext>
            </p:extLst>
          </p:nvPr>
        </p:nvGraphicFramePr>
        <p:xfrm>
          <a:off x="8097611" y="2795752"/>
          <a:ext cx="3608683" cy="1020611"/>
        </p:xfrm>
        <a:graphic>
          <a:graphicData uri="http://schemas.openxmlformats.org/drawingml/2006/table">
            <a:tbl>
              <a:tblPr firstRow="1" firstCol="1">
                <a:tableStyleId>{7DF18680-E054-41AD-8BC1-D1AEF772440D}</a:tableStyleId>
              </a:tblPr>
              <a:tblGrid>
                <a:gridCol w="925569">
                  <a:extLst>
                    <a:ext uri="{9D8B030D-6E8A-4147-A177-3AD203B41FA5}">
                      <a16:colId xmlns:a16="http://schemas.microsoft.com/office/drawing/2014/main" val="1247028559"/>
                    </a:ext>
                  </a:extLst>
                </a:gridCol>
                <a:gridCol w="686378">
                  <a:extLst>
                    <a:ext uri="{9D8B030D-6E8A-4147-A177-3AD203B41FA5}">
                      <a16:colId xmlns:a16="http://schemas.microsoft.com/office/drawing/2014/main" val="3819171753"/>
                    </a:ext>
                  </a:extLst>
                </a:gridCol>
                <a:gridCol w="499184">
                  <a:extLst>
                    <a:ext uri="{9D8B030D-6E8A-4147-A177-3AD203B41FA5}">
                      <a16:colId xmlns:a16="http://schemas.microsoft.com/office/drawing/2014/main" val="2254885210"/>
                    </a:ext>
                  </a:extLst>
                </a:gridCol>
                <a:gridCol w="499184">
                  <a:extLst>
                    <a:ext uri="{9D8B030D-6E8A-4147-A177-3AD203B41FA5}">
                      <a16:colId xmlns:a16="http://schemas.microsoft.com/office/drawing/2014/main" val="2643391634"/>
                    </a:ext>
                  </a:extLst>
                </a:gridCol>
                <a:gridCol w="499184">
                  <a:extLst>
                    <a:ext uri="{9D8B030D-6E8A-4147-A177-3AD203B41FA5}">
                      <a16:colId xmlns:a16="http://schemas.microsoft.com/office/drawing/2014/main" val="1293273203"/>
                    </a:ext>
                  </a:extLst>
                </a:gridCol>
                <a:gridCol w="499184">
                  <a:extLst>
                    <a:ext uri="{9D8B030D-6E8A-4147-A177-3AD203B41FA5}">
                      <a16:colId xmlns:a16="http://schemas.microsoft.com/office/drawing/2014/main" val="476746773"/>
                    </a:ext>
                  </a:extLst>
                </a:gridCol>
              </a:tblGrid>
              <a:tr h="48252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ANGLE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20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30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40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57460251"/>
                  </a:ext>
                </a:extLst>
              </a:tr>
              <a:tr h="53808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G</a:t>
                      </a:r>
                      <a:r>
                        <a:rPr lang="hr-HR" sz="1600" u="none" strike="noStrike" dirty="0">
                          <a:effectLst/>
                        </a:rPr>
                        <a:t>Z</a:t>
                      </a:r>
                      <a:endParaRPr lang="en-GB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</a:t>
                      </a:r>
                      <a:endParaRPr lang="en-GB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0.68</a:t>
                      </a:r>
                      <a:endParaRPr lang="en-GB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1.4</a:t>
                      </a:r>
                      <a:r>
                        <a:rPr lang="hr-HR" sz="1600" u="none" strike="noStrike" dirty="0">
                          <a:effectLst/>
                        </a:rPr>
                        <a:t>0</a:t>
                      </a:r>
                      <a:endParaRPr lang="en-GB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1.72</a:t>
                      </a:r>
                      <a:endParaRPr lang="en-GB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1.95</a:t>
                      </a:r>
                      <a:endParaRPr lang="en-GB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75781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076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6600"/>
          </a:xfrm>
        </p:spPr>
        <p:txBody>
          <a:bodyPr/>
          <a:lstStyle/>
          <a:p>
            <a:r>
              <a:rPr lang="hr-H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hr-H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below</a:t>
            </a:r>
            <a:r>
              <a:rPr lang="hr-H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Righting</a:t>
            </a:r>
            <a:r>
              <a:rPr lang="hr-H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arms</a:t>
            </a:r>
            <a:r>
              <a:rPr lang="hr-H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curve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644965"/>
              </p:ext>
            </p:extLst>
          </p:nvPr>
        </p:nvGraphicFramePr>
        <p:xfrm>
          <a:off x="1371600" y="1708729"/>
          <a:ext cx="8140262" cy="2604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4916">
                  <a:extLst>
                    <a:ext uri="{9D8B030D-6E8A-4147-A177-3AD203B41FA5}">
                      <a16:colId xmlns:a16="http://schemas.microsoft.com/office/drawing/2014/main" val="30957618"/>
                    </a:ext>
                  </a:extLst>
                </a:gridCol>
                <a:gridCol w="2664098">
                  <a:extLst>
                    <a:ext uri="{9D8B030D-6E8A-4147-A177-3AD203B41FA5}">
                      <a16:colId xmlns:a16="http://schemas.microsoft.com/office/drawing/2014/main" val="3720114107"/>
                    </a:ext>
                  </a:extLst>
                </a:gridCol>
                <a:gridCol w="1602078">
                  <a:extLst>
                    <a:ext uri="{9D8B030D-6E8A-4147-A177-3AD203B41FA5}">
                      <a16:colId xmlns:a16="http://schemas.microsoft.com/office/drawing/2014/main" val="2551791351"/>
                    </a:ext>
                  </a:extLst>
                </a:gridCol>
                <a:gridCol w="1939170">
                  <a:extLst>
                    <a:ext uri="{9D8B030D-6E8A-4147-A177-3AD203B41FA5}">
                      <a16:colId xmlns:a16="http://schemas.microsoft.com/office/drawing/2014/main" val="339526904"/>
                    </a:ext>
                  </a:extLst>
                </a:gridCol>
              </a:tblGrid>
              <a:tr h="330076"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u="none" strike="noStrike" dirty="0" err="1">
                          <a:effectLst/>
                        </a:rPr>
                        <a:t>angle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u="none" strike="noStrike" dirty="0">
                          <a:effectLst/>
                        </a:rPr>
                        <a:t>Ordinate -</a:t>
                      </a:r>
                      <a:r>
                        <a:rPr lang="en-GB" sz="2400" u="none" strike="noStrike" dirty="0">
                          <a:effectLst/>
                        </a:rPr>
                        <a:t>GZ</a:t>
                      </a:r>
                      <a:r>
                        <a:rPr lang="hr-HR" sz="2400" u="none" strike="noStrike" dirty="0">
                          <a:effectLst/>
                        </a:rPr>
                        <a:t> (m)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u="none" strike="noStrike" dirty="0">
                          <a:effectLst/>
                        </a:rPr>
                        <a:t>S</a:t>
                      </a:r>
                      <a:r>
                        <a:rPr lang="en-GB" sz="2400" u="none" strike="noStrike" dirty="0" err="1">
                          <a:effectLst/>
                        </a:rPr>
                        <a:t>impson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u="none" strike="noStrike" dirty="0" err="1">
                          <a:effectLst/>
                        </a:rPr>
                        <a:t>Ordinates</a:t>
                      </a:r>
                      <a:r>
                        <a:rPr lang="hr-HR" sz="2400" u="none" strike="noStrike" dirty="0">
                          <a:effectLst/>
                        </a:rPr>
                        <a:t> (m)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11093740"/>
                  </a:ext>
                </a:extLst>
              </a:tr>
              <a:tr h="3300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1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15243099"/>
                  </a:ext>
                </a:extLst>
              </a:tr>
              <a:tr h="3300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10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0.68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4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2.72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3654748"/>
                  </a:ext>
                </a:extLst>
              </a:tr>
              <a:tr h="3300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20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1.05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2.1</a:t>
                      </a:r>
                      <a:r>
                        <a:rPr lang="hr-HR" sz="2400" u="none" strike="noStrike" dirty="0">
                          <a:effectLst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24196798"/>
                  </a:ext>
                </a:extLst>
              </a:tr>
              <a:tr h="3300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30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1.4</a:t>
                      </a:r>
                      <a:r>
                        <a:rPr lang="hr-HR" sz="2400" u="none" strike="noStrike" dirty="0">
                          <a:effectLst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4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5.6</a:t>
                      </a:r>
                      <a:r>
                        <a:rPr lang="hr-HR" sz="2400" u="none" strike="noStrike" dirty="0">
                          <a:effectLst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67196537"/>
                  </a:ext>
                </a:extLst>
              </a:tr>
              <a:tr h="3300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40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1.72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1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1.72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8945548"/>
                  </a:ext>
                </a:extLst>
              </a:tr>
              <a:tr h="330076">
                <a:tc>
                  <a:txBody>
                    <a:bodyPr/>
                    <a:lstStyle/>
                    <a:p>
                      <a:pPr algn="ctr" fontAlgn="b"/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SUM=</a:t>
                      </a:r>
                      <a:endParaRPr lang="en-GB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12.14</a:t>
                      </a:r>
                      <a:endParaRPr lang="en-GB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38732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669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6600"/>
          </a:xfrm>
        </p:spPr>
        <p:txBody>
          <a:bodyPr/>
          <a:lstStyle/>
          <a:p>
            <a:r>
              <a:rPr lang="hr-H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hr-H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below</a:t>
            </a:r>
            <a:r>
              <a:rPr lang="hr-H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Righting</a:t>
            </a:r>
            <a:r>
              <a:rPr lang="hr-H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arms</a:t>
            </a:r>
            <a:r>
              <a:rPr lang="hr-H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curve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71600" y="3004923"/>
                <a:ext cx="8970579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dirty="0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hr-HR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hr-HR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dirty="0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hr-HR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hr-HR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b="0" i="1" dirty="0" smtClean="0">
                          <a:latin typeface="Cambria Math" panose="02040503050406030204" pitchFamily="18" charset="0"/>
                        </a:rPr>
                        <m:t>𝑆𝑢𝑚</m:t>
                      </m:r>
                      <m:r>
                        <a:rPr lang="hr-HR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b="0" i="1" dirty="0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hr-HR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b="0" i="1" dirty="0" smtClean="0">
                          <a:latin typeface="Cambria Math" panose="02040503050406030204" pitchFamily="18" charset="0"/>
                        </a:rPr>
                        <m:t>𝑜𝑟𝑑𝑖𝑛𝑎𝑡𝑒𝑠</m:t>
                      </m:r>
                      <m:r>
                        <a:rPr lang="hr-HR" b="0" i="1" dirty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hr-HR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dirty="0" smtClean="0">
                              <a:latin typeface="Cambria Math" panose="02040503050406030204" pitchFamily="18" charset="0"/>
                            </a:rPr>
                            <m:t>10°</m:t>
                          </m:r>
                        </m:num>
                        <m:den>
                          <m:r>
                            <a:rPr lang="hr-HR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hr-H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∙12.14 </m:t>
                      </m:r>
                      <m:r>
                        <a:rPr lang="hr-H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hr-H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=40.47 </m:t>
                      </m:r>
                      <m:r>
                        <a:rPr lang="hr-H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hr-H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r-H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𝑑𝑒𝑔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004923"/>
                <a:ext cx="8970579" cy="6182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371600" y="1635724"/>
            <a:ext cx="2175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accent4">
                    <a:lumMod val="75000"/>
                  </a:schemeClr>
                </a:solidFill>
              </a:rPr>
              <a:t>d = 10 </a:t>
            </a:r>
            <a:r>
              <a:rPr lang="hr-HR" b="1" dirty="0" err="1">
                <a:solidFill>
                  <a:schemeClr val="accent4">
                    <a:lumMod val="75000"/>
                  </a:schemeClr>
                </a:solidFill>
              </a:rPr>
              <a:t>degrees</a:t>
            </a:r>
            <a:endParaRPr lang="hr-H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517958"/>
              </p:ext>
            </p:extLst>
          </p:nvPr>
        </p:nvGraphicFramePr>
        <p:xfrm>
          <a:off x="1206062" y="2218380"/>
          <a:ext cx="3246958" cy="372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2078">
                  <a:extLst>
                    <a:ext uri="{9D8B030D-6E8A-4147-A177-3AD203B41FA5}">
                      <a16:colId xmlns:a16="http://schemas.microsoft.com/office/drawing/2014/main" val="398637628"/>
                    </a:ext>
                  </a:extLst>
                </a:gridCol>
                <a:gridCol w="1644880">
                  <a:extLst>
                    <a:ext uri="{9D8B030D-6E8A-4147-A177-3AD203B41FA5}">
                      <a16:colId xmlns:a16="http://schemas.microsoft.com/office/drawing/2014/main" val="3912825855"/>
                    </a:ext>
                  </a:extLst>
                </a:gridCol>
              </a:tblGrid>
              <a:tr h="330076"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SUM=</a:t>
                      </a:r>
                      <a:endParaRPr lang="en-GB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12.14</a:t>
                      </a:r>
                      <a:r>
                        <a:rPr lang="hr-HR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m</a:t>
                      </a:r>
                      <a:endParaRPr lang="en-GB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04379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03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6600"/>
          </a:xfrm>
        </p:spPr>
        <p:txBody>
          <a:bodyPr/>
          <a:lstStyle/>
          <a:p>
            <a:r>
              <a:rPr lang="hr-H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hr-H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endParaRPr lang="en-GB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/>
          </p:cNvGraphicFramePr>
          <p:nvPr/>
        </p:nvGraphicFramePr>
        <p:xfrm>
          <a:off x="2262909" y="1588655"/>
          <a:ext cx="7583055" cy="4211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63637" y="5781964"/>
            <a:ext cx="452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2604655" y="4627418"/>
            <a:ext cx="988290" cy="896019"/>
            <a:chOff x="2604655" y="4627418"/>
            <a:chExt cx="988290" cy="896019"/>
          </a:xfrm>
        </p:grpSpPr>
        <p:sp>
          <p:nvSpPr>
            <p:cNvPr id="6" name="Freeform 5"/>
            <p:cNvSpPr/>
            <p:nvPr/>
          </p:nvSpPr>
          <p:spPr>
            <a:xfrm>
              <a:off x="2604655" y="4627418"/>
              <a:ext cx="988290" cy="886691"/>
            </a:xfrm>
            <a:custGeom>
              <a:avLst/>
              <a:gdLst>
                <a:gd name="connsiteX0" fmla="*/ 988290 w 988290"/>
                <a:gd name="connsiteY0" fmla="*/ 886691 h 886691"/>
                <a:gd name="connsiteX1" fmla="*/ 988290 w 988290"/>
                <a:gd name="connsiteY1" fmla="*/ 0 h 886691"/>
                <a:gd name="connsiteX2" fmla="*/ 0 w 988290"/>
                <a:gd name="connsiteY2" fmla="*/ 886691 h 886691"/>
                <a:gd name="connsiteX3" fmla="*/ 988290 w 988290"/>
                <a:gd name="connsiteY3" fmla="*/ 886691 h 88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8290" h="886691">
                  <a:moveTo>
                    <a:pt x="988290" y="886691"/>
                  </a:moveTo>
                  <a:lnTo>
                    <a:pt x="988290" y="0"/>
                  </a:lnTo>
                  <a:lnTo>
                    <a:pt x="0" y="886691"/>
                  </a:lnTo>
                  <a:lnTo>
                    <a:pt x="988290" y="88669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98800" y="5061772"/>
              <a:ext cx="4064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4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A</a:t>
              </a:r>
              <a:endParaRPr lang="en-GB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680034" y="1320862"/>
            <a:ext cx="3934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Area</a:t>
            </a:r>
            <a:r>
              <a:rPr lang="hr-HR" dirty="0"/>
              <a:t> A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calculated</a:t>
            </a:r>
            <a:r>
              <a:rPr lang="hr-HR" dirty="0"/>
              <a:t> as a triangle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640618" y="2655762"/>
            <a:ext cx="2974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Base =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err="1">
                <a:cs typeface="Times New Roman" panose="02020603050405020304" pitchFamily="18" charset="0"/>
              </a:rPr>
              <a:t>Height</a:t>
            </a:r>
            <a:r>
              <a:rPr lang="hr-HR" dirty="0">
                <a:cs typeface="Times New Roman" panose="02020603050405020304" pitchFamily="18" charset="0"/>
              </a:rPr>
              <a:t> = GZ za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>
                <a:cs typeface="Times New Roman" panose="02020603050405020304" pitchFamily="18" charset="0"/>
              </a:rPr>
              <a:t>za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0012215" y="1988312"/>
            <a:ext cx="784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 </a:t>
            </a:r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9°</a:t>
            </a:r>
            <a:endParaRPr lang="hr-HR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58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6600"/>
          </a:xfrm>
        </p:spPr>
        <p:txBody>
          <a:bodyPr/>
          <a:lstStyle/>
          <a:p>
            <a:r>
              <a:rPr lang="hr-H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Equation</a:t>
            </a:r>
            <a:r>
              <a:rPr lang="hr-H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hr-H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hr-H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straight</a:t>
            </a:r>
            <a:r>
              <a:rPr lang="hr-H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line</a:t>
            </a:r>
            <a:endParaRPr lang="en-GB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8656" y="2410691"/>
            <a:ext cx="1293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y = ax +b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278909" y="2041236"/>
            <a:ext cx="3482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x = 0 –&gt; y = 0.61 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78909" y="2964687"/>
            <a:ext cx="3482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x = 40 –&gt; y = 0.488 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5375563" y="2059647"/>
            <a:ext cx="3149599" cy="387934"/>
            <a:chOff x="5375563" y="2059647"/>
            <a:chExt cx="3149599" cy="387934"/>
          </a:xfrm>
        </p:grpSpPr>
        <p:sp>
          <p:nvSpPr>
            <p:cNvPr id="13" name="Right Arrow 12"/>
            <p:cNvSpPr/>
            <p:nvPr/>
          </p:nvSpPr>
          <p:spPr>
            <a:xfrm>
              <a:off x="5375563" y="2078126"/>
              <a:ext cx="655782" cy="36945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38453" y="2059647"/>
              <a:ext cx="21867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/>
                <a:t>0.61 = b</a:t>
              </a:r>
              <a:endParaRPr lang="en-GB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588657" y="4703935"/>
                <a:ext cx="45073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dirty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hr-HR" sz="2000" dirty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m:t> = −0.00305∙9+0.61=0.58255 </m:t>
                      </m:r>
                      <m:r>
                        <a:rPr lang="hr-HR" sz="2000" dirty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m:t>𝑚</m:t>
                      </m:r>
                    </m:oMath>
                  </m:oMathPara>
                </a14:m>
                <a:endParaRPr lang="en-GB" sz="20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657" y="4703935"/>
                <a:ext cx="4507344" cy="400110"/>
              </a:xfrm>
              <a:prstGeom prst="rect">
                <a:avLst/>
              </a:prstGeom>
              <a:blipFill>
                <a:blip r:embed="rId3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974024"/>
              </p:ext>
            </p:extLst>
          </p:nvPr>
        </p:nvGraphicFramePr>
        <p:xfrm>
          <a:off x="316034" y="1324784"/>
          <a:ext cx="2111131" cy="1020611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925569">
                  <a:extLst>
                    <a:ext uri="{9D8B030D-6E8A-4147-A177-3AD203B41FA5}">
                      <a16:colId xmlns:a16="http://schemas.microsoft.com/office/drawing/2014/main" val="1247028559"/>
                    </a:ext>
                  </a:extLst>
                </a:gridCol>
                <a:gridCol w="686378">
                  <a:extLst>
                    <a:ext uri="{9D8B030D-6E8A-4147-A177-3AD203B41FA5}">
                      <a16:colId xmlns:a16="http://schemas.microsoft.com/office/drawing/2014/main" val="3819171753"/>
                    </a:ext>
                  </a:extLst>
                </a:gridCol>
                <a:gridCol w="499184">
                  <a:extLst>
                    <a:ext uri="{9D8B030D-6E8A-4147-A177-3AD203B41FA5}">
                      <a16:colId xmlns:a16="http://schemas.microsoft.com/office/drawing/2014/main" val="476746773"/>
                    </a:ext>
                  </a:extLst>
                </a:gridCol>
              </a:tblGrid>
              <a:tr h="48252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ANGLE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40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57460251"/>
                  </a:ext>
                </a:extLst>
              </a:tr>
              <a:tr h="53808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u="none" strike="noStrike" dirty="0">
                          <a:effectLst/>
                        </a:rPr>
                        <a:t>λ</a:t>
                      </a:r>
                      <a:endParaRPr lang="en-GB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0</a:t>
                      </a:r>
                      <a:r>
                        <a:rPr lang="hr-HR" sz="1600" u="none" strike="noStrike" dirty="0">
                          <a:effectLst/>
                        </a:rPr>
                        <a:t>.61</a:t>
                      </a:r>
                      <a:endParaRPr lang="en-GB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</a:rPr>
                        <a:t>0.488</a:t>
                      </a:r>
                      <a:endParaRPr lang="en-GB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75781346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5527963" y="2946085"/>
            <a:ext cx="6128330" cy="905163"/>
            <a:chOff x="5527963" y="2946085"/>
            <a:chExt cx="6128330" cy="905163"/>
          </a:xfrm>
        </p:grpSpPr>
        <p:sp>
          <p:nvSpPr>
            <p:cNvPr id="15" name="Right Arrow 14"/>
            <p:cNvSpPr/>
            <p:nvPr/>
          </p:nvSpPr>
          <p:spPr>
            <a:xfrm>
              <a:off x="5527963" y="2960197"/>
              <a:ext cx="655782" cy="36945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472380" y="2946085"/>
              <a:ext cx="5183913" cy="905163"/>
              <a:chOff x="6472380" y="2946085"/>
              <a:chExt cx="5183913" cy="905163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6472380" y="2946085"/>
                <a:ext cx="21867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dirty="0"/>
                  <a:t>0.488 = 40a + 0.61</a:t>
                </a:r>
                <a:endParaRPr lang="en-GB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72384" y="3481793"/>
                <a:ext cx="21867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dirty="0"/>
                  <a:t>0.488 – 0.61 = 40a</a:t>
                </a:r>
                <a:endParaRPr lang="en-GB" dirty="0"/>
              </a:p>
            </p:txBody>
          </p:sp>
          <p:grpSp>
            <p:nvGrpSpPr>
              <p:cNvPr id="4" name="Group 3"/>
              <p:cNvGrpSpPr/>
              <p:nvPr/>
            </p:nvGrpSpPr>
            <p:grpSpPr>
              <a:xfrm>
                <a:off x="8659089" y="3481793"/>
                <a:ext cx="2997204" cy="369455"/>
                <a:chOff x="8659089" y="3481793"/>
                <a:chExt cx="2997204" cy="369455"/>
              </a:xfrm>
            </p:grpSpPr>
            <p:sp>
              <p:nvSpPr>
                <p:cNvPr id="17" name="Right Arrow 16"/>
                <p:cNvSpPr/>
                <p:nvPr/>
              </p:nvSpPr>
              <p:spPr>
                <a:xfrm>
                  <a:off x="8659089" y="3481793"/>
                  <a:ext cx="655782" cy="369455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9469584" y="3481793"/>
                  <a:ext cx="218670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r-HR" dirty="0"/>
                    <a:t>a = -0.00305</a:t>
                  </a:r>
                  <a:endParaRPr lang="en-GB" dirty="0"/>
                </a:p>
              </p:txBody>
            </p:sp>
          </p:grpSp>
        </p:grpSp>
      </p:grpSp>
      <p:sp>
        <p:nvSpPr>
          <p:cNvPr id="26" name="TextBox 25"/>
          <p:cNvSpPr txBox="1"/>
          <p:nvPr/>
        </p:nvSpPr>
        <p:spPr>
          <a:xfrm>
            <a:off x="1588656" y="4032651"/>
            <a:ext cx="2499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solidFill>
                  <a:schemeClr val="accent6">
                    <a:lumMod val="50000"/>
                  </a:schemeClr>
                </a:solidFill>
              </a:rPr>
              <a:t>y = -0.00305x +0.61</a:t>
            </a:r>
            <a:endParaRPr lang="en-GB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Picture 7">
            <a:hlinkClick r:id="rId4"/>
            <a:extLst>
              <a:ext uri="{FF2B5EF4-FFF2-40B4-BE49-F238E27FC236}">
                <a16:creationId xmlns:a16="http://schemas.microsoft.com/office/drawing/2014/main" id="{4377D96D-208F-4343-BF7C-4D16DFBD79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34709" y="4132278"/>
            <a:ext cx="4507344" cy="19435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00D5528-9CDF-4C9F-A80C-43EBED73105F}"/>
              </a:ext>
            </a:extLst>
          </p:cNvPr>
          <p:cNvSpPr txBox="1"/>
          <p:nvPr/>
        </p:nvSpPr>
        <p:spPr>
          <a:xfrm>
            <a:off x="8851900" y="5892800"/>
            <a:ext cx="142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MareMathics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5897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0" grpId="0"/>
      <p:bldP spid="26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6600"/>
          </a:xfrm>
        </p:spPr>
        <p:txBody>
          <a:bodyPr/>
          <a:lstStyle/>
          <a:p>
            <a:r>
              <a:rPr lang="hr-H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hr-H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endParaRPr lang="en-GB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/>
          </p:cNvGraphicFramePr>
          <p:nvPr/>
        </p:nvGraphicFramePr>
        <p:xfrm>
          <a:off x="2262909" y="1588655"/>
          <a:ext cx="7583055" cy="4211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63637" y="5781964"/>
            <a:ext cx="452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2604655" y="4627418"/>
            <a:ext cx="988290" cy="896019"/>
            <a:chOff x="2604655" y="4627418"/>
            <a:chExt cx="988290" cy="896019"/>
          </a:xfrm>
        </p:grpSpPr>
        <p:sp>
          <p:nvSpPr>
            <p:cNvPr id="6" name="Freeform 5"/>
            <p:cNvSpPr/>
            <p:nvPr/>
          </p:nvSpPr>
          <p:spPr>
            <a:xfrm>
              <a:off x="2604655" y="4627418"/>
              <a:ext cx="988290" cy="886691"/>
            </a:xfrm>
            <a:custGeom>
              <a:avLst/>
              <a:gdLst>
                <a:gd name="connsiteX0" fmla="*/ 988290 w 988290"/>
                <a:gd name="connsiteY0" fmla="*/ 886691 h 886691"/>
                <a:gd name="connsiteX1" fmla="*/ 988290 w 988290"/>
                <a:gd name="connsiteY1" fmla="*/ 0 h 886691"/>
                <a:gd name="connsiteX2" fmla="*/ 0 w 988290"/>
                <a:gd name="connsiteY2" fmla="*/ 886691 h 886691"/>
                <a:gd name="connsiteX3" fmla="*/ 988290 w 988290"/>
                <a:gd name="connsiteY3" fmla="*/ 886691 h 88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8290" h="886691">
                  <a:moveTo>
                    <a:pt x="988290" y="886691"/>
                  </a:moveTo>
                  <a:lnTo>
                    <a:pt x="988290" y="0"/>
                  </a:lnTo>
                  <a:lnTo>
                    <a:pt x="0" y="886691"/>
                  </a:lnTo>
                  <a:lnTo>
                    <a:pt x="988290" y="88669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98800" y="5061772"/>
              <a:ext cx="4064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4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A</a:t>
              </a:r>
              <a:endParaRPr lang="en-GB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680034" y="1320862"/>
            <a:ext cx="3934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Area</a:t>
            </a:r>
            <a:r>
              <a:rPr lang="hr-HR" dirty="0"/>
              <a:t> A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calculated</a:t>
            </a:r>
            <a:r>
              <a:rPr lang="hr-HR" dirty="0"/>
              <a:t> as a triangle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503983" y="1863591"/>
            <a:ext cx="2974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Base =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>
                <a:cs typeface="Times New Roman" panose="02020603050405020304" pitchFamily="18" charset="0"/>
              </a:rPr>
              <a:t>= 9°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err="1">
                <a:cs typeface="Times New Roman" panose="02020603050405020304" pitchFamily="18" charset="0"/>
              </a:rPr>
              <a:t>Height</a:t>
            </a:r>
            <a:r>
              <a:rPr lang="hr-HR" dirty="0">
                <a:cs typeface="Times New Roman" panose="02020603050405020304" pitchFamily="18" charset="0"/>
              </a:rPr>
              <a:t> =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>
                <a:cs typeface="Times New Roman" panose="02020603050405020304" pitchFamily="18" charset="0"/>
              </a:rPr>
              <a:t>za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>
                <a:cs typeface="Times New Roman" panose="02020603050405020304" pitchFamily="18" charset="0"/>
              </a:rPr>
              <a:t>= 0.58255m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" y="1549162"/>
                <a:ext cx="7714194" cy="61651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𝑟𝑒𝑎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𝑡𝑟𝑖𝑎𝑛𝑔𝑙𝑒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𝐵𝑎𝑠𝑒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 ∙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𝐻𝑒𝑖𝑔h𝑡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9° 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∙0.58255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=2.62 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𝑑𝑒𝑔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1549162"/>
                <a:ext cx="7714194" cy="6165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200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6600"/>
          </a:xfrm>
        </p:spPr>
        <p:txBody>
          <a:bodyPr/>
          <a:lstStyle/>
          <a:p>
            <a:r>
              <a:rPr lang="hr-H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hr-H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endParaRPr lang="en-G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/>
          </p:cNvGraphicFramePr>
          <p:nvPr/>
        </p:nvGraphicFramePr>
        <p:xfrm>
          <a:off x="2262909" y="1588655"/>
          <a:ext cx="7583055" cy="4211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91166" y="1186995"/>
            <a:ext cx="3934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Area</a:t>
            </a:r>
            <a:r>
              <a:rPr lang="hr-HR" dirty="0"/>
              <a:t> B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calculated</a:t>
            </a:r>
            <a:r>
              <a:rPr lang="hr-HR" dirty="0"/>
              <a:t> as a </a:t>
            </a:r>
            <a:r>
              <a:rPr lang="hr-HR" dirty="0" err="1"/>
              <a:t>trapezium</a:t>
            </a: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3602182" y="4636655"/>
            <a:ext cx="3703782" cy="895927"/>
            <a:chOff x="3602182" y="4636655"/>
            <a:chExt cx="3703782" cy="895927"/>
          </a:xfrm>
        </p:grpSpPr>
        <p:sp>
          <p:nvSpPr>
            <p:cNvPr id="5" name="Freeform 4"/>
            <p:cNvSpPr/>
            <p:nvPr/>
          </p:nvSpPr>
          <p:spPr>
            <a:xfrm>
              <a:off x="3602182" y="4636655"/>
              <a:ext cx="3703782" cy="895927"/>
            </a:xfrm>
            <a:custGeom>
              <a:avLst/>
              <a:gdLst>
                <a:gd name="connsiteX0" fmla="*/ 0 w 3703782"/>
                <a:gd name="connsiteY0" fmla="*/ 0 h 895927"/>
                <a:gd name="connsiteX1" fmla="*/ 3703782 w 3703782"/>
                <a:gd name="connsiteY1" fmla="*/ 138545 h 895927"/>
                <a:gd name="connsiteX2" fmla="*/ 3694545 w 3703782"/>
                <a:gd name="connsiteY2" fmla="*/ 895927 h 895927"/>
                <a:gd name="connsiteX3" fmla="*/ 0 w 3703782"/>
                <a:gd name="connsiteY3" fmla="*/ 895927 h 895927"/>
                <a:gd name="connsiteX4" fmla="*/ 0 w 3703782"/>
                <a:gd name="connsiteY4" fmla="*/ 0 h 895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3782" h="895927">
                  <a:moveTo>
                    <a:pt x="0" y="0"/>
                  </a:moveTo>
                  <a:lnTo>
                    <a:pt x="3703782" y="138545"/>
                  </a:lnTo>
                  <a:lnTo>
                    <a:pt x="3694545" y="895927"/>
                  </a:lnTo>
                  <a:lnTo>
                    <a:pt x="0" y="895927"/>
                  </a:lnTo>
                  <a:cubicBezTo>
                    <a:pt x="3079" y="603442"/>
                    <a:pt x="6157" y="310957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58512" y="4849337"/>
              <a:ext cx="4064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4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B</a:t>
              </a:r>
              <a:endParaRPr lang="en-GB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624874" y="5726560"/>
            <a:ext cx="225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= (40 –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31°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210087" y="5260239"/>
            <a:ext cx="784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 </a:t>
            </a:r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9°</a:t>
            </a:r>
            <a:endParaRPr lang="hr-H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99697" y="3509879"/>
            <a:ext cx="3402484" cy="1570290"/>
            <a:chOff x="199697" y="3509879"/>
            <a:chExt cx="3402484" cy="1570290"/>
          </a:xfrm>
        </p:grpSpPr>
        <p:sp>
          <p:nvSpPr>
            <p:cNvPr id="9" name="TextBox 8"/>
            <p:cNvSpPr txBox="1"/>
            <p:nvPr/>
          </p:nvSpPr>
          <p:spPr>
            <a:xfrm>
              <a:off x="199697" y="3509879"/>
              <a:ext cx="25485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/>
                <a:t>H1 = </a:t>
              </a:r>
              <a:r>
                <a:rPr lang="el-G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λ</a:t>
              </a:r>
              <a:r>
                <a:rPr lang="hr-HR" dirty="0"/>
                <a:t> za </a:t>
              </a:r>
              <a:r>
                <a:rPr lang="el-G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φ</a:t>
              </a:r>
              <a:r>
                <a:rPr lang="hr-H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0.58255m</a:t>
              </a:r>
              <a:endParaRPr lang="en-GB" dirty="0"/>
            </a:p>
          </p:txBody>
        </p:sp>
        <p:cxnSp>
          <p:nvCxnSpPr>
            <p:cNvPr id="14" name="Straight Arrow Connector 13"/>
            <p:cNvCxnSpPr>
              <a:stCxn id="9" idx="2"/>
            </p:cNvCxnSpPr>
            <p:nvPr/>
          </p:nvCxnSpPr>
          <p:spPr>
            <a:xfrm>
              <a:off x="1473996" y="3879211"/>
              <a:ext cx="2128185" cy="1200958"/>
            </a:xfrm>
            <a:prstGeom prst="straightConnector1">
              <a:avLst/>
            </a:prstGeom>
            <a:ln w="19050">
              <a:solidFill>
                <a:schemeClr val="accent4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7305964" y="3509879"/>
            <a:ext cx="3328913" cy="1661211"/>
            <a:chOff x="7305964" y="3509879"/>
            <a:chExt cx="3328913" cy="1661211"/>
          </a:xfrm>
        </p:grpSpPr>
        <p:sp>
          <p:nvSpPr>
            <p:cNvPr id="11" name="TextBox 10"/>
            <p:cNvSpPr txBox="1"/>
            <p:nvPr/>
          </p:nvSpPr>
          <p:spPr>
            <a:xfrm>
              <a:off x="7958402" y="3509879"/>
              <a:ext cx="267647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hr-H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H2 = </a:t>
              </a:r>
              <a:r>
                <a:rPr lang="el-G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λ</a:t>
              </a:r>
              <a:r>
                <a:rPr lang="hr-H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za 40° = 0.488m </a:t>
              </a:r>
              <a:endParaRPr lang="en-GB" dirty="0"/>
            </a:p>
          </p:txBody>
        </p:sp>
        <p:cxnSp>
          <p:nvCxnSpPr>
            <p:cNvPr id="16" name="Straight Arrow Connector 15"/>
            <p:cNvCxnSpPr>
              <a:stCxn id="11" idx="2"/>
            </p:cNvCxnSpPr>
            <p:nvPr/>
          </p:nvCxnSpPr>
          <p:spPr>
            <a:xfrm flipH="1">
              <a:off x="7305964" y="3879211"/>
              <a:ext cx="1990676" cy="1291879"/>
            </a:xfrm>
            <a:prstGeom prst="straightConnector1">
              <a:avLst/>
            </a:prstGeom>
            <a:ln w="19050">
              <a:solidFill>
                <a:schemeClr val="accent4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356387" y="1644194"/>
                <a:ext cx="7396098" cy="63478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dirty="0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hr-HR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i="1" dirty="0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hr-HR" i="1" dirty="0" smtClean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hr-HR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hr-HR" b="0" i="1" dirty="0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hr-HR" b="0" i="1" dirty="0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hr-HR" b="0" i="1" dirty="0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hr-HR" b="0" i="1" dirty="0" smtClean="0">
                              <a:latin typeface="Cambria Math" panose="02040503050406030204" pitchFamily="18" charset="0"/>
                            </a:rPr>
                            <m:t>2)</m:t>
                          </m:r>
                        </m:num>
                        <m:den>
                          <m:r>
                            <a:rPr lang="hr-HR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hr-H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r-H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𝐵𝑎𝑠𝑒</m:t>
                      </m:r>
                      <m:r>
                        <a:rPr lang="hr-H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(0.58255+0.488)</m:t>
                          </m:r>
                        </m:num>
                        <m:den>
                          <m:r>
                            <a:rPr lang="hr-HR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hr-H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∙31°=16.59 </m:t>
                      </m:r>
                      <m:r>
                        <a:rPr lang="hr-H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hr-H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r-H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𝑑𝑒𝑔</m:t>
                      </m:r>
                      <m:r>
                        <a:rPr lang="hr-H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387" y="1644194"/>
                <a:ext cx="7396098" cy="6347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133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BE46F1C-258F-4F95-9C01-9ED7835E2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Nautical</a:t>
            </a:r>
            <a:r>
              <a:rPr lang="hr-HR" dirty="0"/>
              <a:t> </a:t>
            </a:r>
            <a:r>
              <a:rPr lang="hr-HR" dirty="0" err="1"/>
              <a:t>Engineering</a:t>
            </a:r>
            <a:r>
              <a:rPr lang="hr-HR" dirty="0"/>
              <a:t> program</a:t>
            </a:r>
          </a:p>
          <a:p>
            <a:r>
              <a:rPr lang="hr-HR" dirty="0"/>
              <a:t>Rino Bošnjak, </a:t>
            </a:r>
            <a:r>
              <a:rPr lang="hr-HR" dirty="0" err="1"/>
              <a:t>PhD</a:t>
            </a:r>
            <a:endParaRPr lang="hr-HR" dirty="0"/>
          </a:p>
          <a:p>
            <a:r>
              <a:rPr lang="hr-HR" dirty="0"/>
              <a:t>Zaloa Sanchez Varela, </a:t>
            </a:r>
            <a:r>
              <a:rPr lang="hr-HR" dirty="0" err="1"/>
              <a:t>PhD</a:t>
            </a:r>
            <a:endParaRPr lang="hr-HR" dirty="0"/>
          </a:p>
          <a:p>
            <a:endParaRPr lang="hr-HR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5400" dirty="0" err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Cargo</a:t>
            </a:r>
            <a:r>
              <a:rPr lang="hr-HR" sz="54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r-HR" sz="5400" dirty="0" err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Handling</a:t>
            </a:r>
            <a:endParaRPr lang="hr-HR" sz="54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416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6600"/>
          </a:xfrm>
        </p:spPr>
        <p:txBody>
          <a:bodyPr/>
          <a:lstStyle/>
          <a:p>
            <a:r>
              <a:rPr lang="hr-H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Residual</a:t>
            </a:r>
            <a:r>
              <a:rPr lang="hr-H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Dynamic</a:t>
            </a:r>
            <a:r>
              <a:rPr lang="hr-H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Stability</a:t>
            </a:r>
            <a:endParaRPr lang="en-G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/>
          </p:cNvGraphicFramePr>
          <p:nvPr/>
        </p:nvGraphicFramePr>
        <p:xfrm>
          <a:off x="2262909" y="1588655"/>
          <a:ext cx="7583055" cy="4211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604655" y="4627418"/>
            <a:ext cx="988290" cy="896019"/>
            <a:chOff x="2604655" y="4627418"/>
            <a:chExt cx="988290" cy="896019"/>
          </a:xfrm>
        </p:grpSpPr>
        <p:sp>
          <p:nvSpPr>
            <p:cNvPr id="6" name="Freeform 5"/>
            <p:cNvSpPr/>
            <p:nvPr/>
          </p:nvSpPr>
          <p:spPr>
            <a:xfrm>
              <a:off x="2604655" y="4627418"/>
              <a:ext cx="988290" cy="886691"/>
            </a:xfrm>
            <a:custGeom>
              <a:avLst/>
              <a:gdLst>
                <a:gd name="connsiteX0" fmla="*/ 988290 w 988290"/>
                <a:gd name="connsiteY0" fmla="*/ 886691 h 886691"/>
                <a:gd name="connsiteX1" fmla="*/ 988290 w 988290"/>
                <a:gd name="connsiteY1" fmla="*/ 0 h 886691"/>
                <a:gd name="connsiteX2" fmla="*/ 0 w 988290"/>
                <a:gd name="connsiteY2" fmla="*/ 886691 h 886691"/>
                <a:gd name="connsiteX3" fmla="*/ 988290 w 988290"/>
                <a:gd name="connsiteY3" fmla="*/ 886691 h 88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8290" h="886691">
                  <a:moveTo>
                    <a:pt x="988290" y="886691"/>
                  </a:moveTo>
                  <a:lnTo>
                    <a:pt x="988290" y="0"/>
                  </a:lnTo>
                  <a:lnTo>
                    <a:pt x="0" y="886691"/>
                  </a:lnTo>
                  <a:lnTo>
                    <a:pt x="988290" y="88669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98800" y="5061772"/>
              <a:ext cx="4064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4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A</a:t>
              </a:r>
              <a:endParaRPr lang="en-GB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602182" y="4636655"/>
            <a:ext cx="3703782" cy="895927"/>
            <a:chOff x="3602182" y="4636655"/>
            <a:chExt cx="3703782" cy="895927"/>
          </a:xfrm>
        </p:grpSpPr>
        <p:sp>
          <p:nvSpPr>
            <p:cNvPr id="9" name="Freeform 8"/>
            <p:cNvSpPr/>
            <p:nvPr/>
          </p:nvSpPr>
          <p:spPr>
            <a:xfrm>
              <a:off x="3602182" y="4636655"/>
              <a:ext cx="3703782" cy="895927"/>
            </a:xfrm>
            <a:custGeom>
              <a:avLst/>
              <a:gdLst>
                <a:gd name="connsiteX0" fmla="*/ 0 w 3703782"/>
                <a:gd name="connsiteY0" fmla="*/ 0 h 895927"/>
                <a:gd name="connsiteX1" fmla="*/ 3703782 w 3703782"/>
                <a:gd name="connsiteY1" fmla="*/ 138545 h 895927"/>
                <a:gd name="connsiteX2" fmla="*/ 3694545 w 3703782"/>
                <a:gd name="connsiteY2" fmla="*/ 895927 h 895927"/>
                <a:gd name="connsiteX3" fmla="*/ 0 w 3703782"/>
                <a:gd name="connsiteY3" fmla="*/ 895927 h 895927"/>
                <a:gd name="connsiteX4" fmla="*/ 0 w 3703782"/>
                <a:gd name="connsiteY4" fmla="*/ 0 h 895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3782" h="895927">
                  <a:moveTo>
                    <a:pt x="0" y="0"/>
                  </a:moveTo>
                  <a:lnTo>
                    <a:pt x="3703782" y="138545"/>
                  </a:lnTo>
                  <a:lnTo>
                    <a:pt x="3694545" y="895927"/>
                  </a:lnTo>
                  <a:lnTo>
                    <a:pt x="0" y="895927"/>
                  </a:lnTo>
                  <a:cubicBezTo>
                    <a:pt x="3079" y="603442"/>
                    <a:pt x="6157" y="310957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58512" y="4849337"/>
              <a:ext cx="4064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4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B</a:t>
              </a:r>
              <a:endParaRPr lang="en-GB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629891" y="2540001"/>
            <a:ext cx="3648364" cy="2235200"/>
            <a:chOff x="3629891" y="2540001"/>
            <a:chExt cx="3648364" cy="2235200"/>
          </a:xfrm>
        </p:grpSpPr>
        <p:sp>
          <p:nvSpPr>
            <p:cNvPr id="12" name="Freeform 11"/>
            <p:cNvSpPr/>
            <p:nvPr/>
          </p:nvSpPr>
          <p:spPr>
            <a:xfrm>
              <a:off x="3629891" y="2540001"/>
              <a:ext cx="3648364" cy="2235200"/>
            </a:xfrm>
            <a:custGeom>
              <a:avLst/>
              <a:gdLst>
                <a:gd name="connsiteX0" fmla="*/ 0 w 3676073"/>
                <a:gd name="connsiteY0" fmla="*/ 2087418 h 2198255"/>
                <a:gd name="connsiteX1" fmla="*/ 157018 w 3676073"/>
                <a:gd name="connsiteY1" fmla="*/ 1930400 h 2198255"/>
                <a:gd name="connsiteX2" fmla="*/ 360218 w 3676073"/>
                <a:gd name="connsiteY2" fmla="*/ 1717964 h 2198255"/>
                <a:gd name="connsiteX3" fmla="*/ 720436 w 3676073"/>
                <a:gd name="connsiteY3" fmla="*/ 1385455 h 2198255"/>
                <a:gd name="connsiteX4" fmla="*/ 1302327 w 3676073"/>
                <a:gd name="connsiteY4" fmla="*/ 822036 h 2198255"/>
                <a:gd name="connsiteX5" fmla="*/ 2493818 w 3676073"/>
                <a:gd name="connsiteY5" fmla="*/ 360218 h 2198255"/>
                <a:gd name="connsiteX6" fmla="*/ 3648364 w 3676073"/>
                <a:gd name="connsiteY6" fmla="*/ 0 h 2198255"/>
                <a:gd name="connsiteX7" fmla="*/ 3676073 w 3676073"/>
                <a:gd name="connsiteY7" fmla="*/ 2198255 h 2198255"/>
                <a:gd name="connsiteX8" fmla="*/ 0 w 3676073"/>
                <a:gd name="connsiteY8" fmla="*/ 2087418 h 2198255"/>
                <a:gd name="connsiteX0" fmla="*/ 0 w 3676073"/>
                <a:gd name="connsiteY0" fmla="*/ 2087418 h 2198255"/>
                <a:gd name="connsiteX1" fmla="*/ 157018 w 3676073"/>
                <a:gd name="connsiteY1" fmla="*/ 1930400 h 2198255"/>
                <a:gd name="connsiteX2" fmla="*/ 360218 w 3676073"/>
                <a:gd name="connsiteY2" fmla="*/ 1717964 h 2198255"/>
                <a:gd name="connsiteX3" fmla="*/ 720436 w 3676073"/>
                <a:gd name="connsiteY3" fmla="*/ 1385455 h 2198255"/>
                <a:gd name="connsiteX4" fmla="*/ 1302327 w 3676073"/>
                <a:gd name="connsiteY4" fmla="*/ 822036 h 2198255"/>
                <a:gd name="connsiteX5" fmla="*/ 2493818 w 3676073"/>
                <a:gd name="connsiteY5" fmla="*/ 360218 h 2198255"/>
                <a:gd name="connsiteX6" fmla="*/ 3648364 w 3676073"/>
                <a:gd name="connsiteY6" fmla="*/ 0 h 2198255"/>
                <a:gd name="connsiteX7" fmla="*/ 3676073 w 3676073"/>
                <a:gd name="connsiteY7" fmla="*/ 2198255 h 2198255"/>
                <a:gd name="connsiteX8" fmla="*/ 0 w 3676073"/>
                <a:gd name="connsiteY8" fmla="*/ 2087418 h 2198255"/>
                <a:gd name="connsiteX0" fmla="*/ 0 w 3648364"/>
                <a:gd name="connsiteY0" fmla="*/ 2087418 h 2235200"/>
                <a:gd name="connsiteX1" fmla="*/ 157018 w 3648364"/>
                <a:gd name="connsiteY1" fmla="*/ 1930400 h 2235200"/>
                <a:gd name="connsiteX2" fmla="*/ 360218 w 3648364"/>
                <a:gd name="connsiteY2" fmla="*/ 1717964 h 2235200"/>
                <a:gd name="connsiteX3" fmla="*/ 720436 w 3648364"/>
                <a:gd name="connsiteY3" fmla="*/ 1385455 h 2235200"/>
                <a:gd name="connsiteX4" fmla="*/ 1302327 w 3648364"/>
                <a:gd name="connsiteY4" fmla="*/ 822036 h 2235200"/>
                <a:gd name="connsiteX5" fmla="*/ 2493818 w 3648364"/>
                <a:gd name="connsiteY5" fmla="*/ 360218 h 2235200"/>
                <a:gd name="connsiteX6" fmla="*/ 3648364 w 3648364"/>
                <a:gd name="connsiteY6" fmla="*/ 0 h 2235200"/>
                <a:gd name="connsiteX7" fmla="*/ 3648364 w 3648364"/>
                <a:gd name="connsiteY7" fmla="*/ 2235200 h 2235200"/>
                <a:gd name="connsiteX8" fmla="*/ 0 w 3648364"/>
                <a:gd name="connsiteY8" fmla="*/ 2087418 h 223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48364" h="2235200">
                  <a:moveTo>
                    <a:pt x="0" y="2087418"/>
                  </a:moveTo>
                  <a:lnTo>
                    <a:pt x="157018" y="1930400"/>
                  </a:lnTo>
                  <a:lnTo>
                    <a:pt x="360218" y="1717964"/>
                  </a:lnTo>
                  <a:lnTo>
                    <a:pt x="720436" y="1385455"/>
                  </a:lnTo>
                  <a:lnTo>
                    <a:pt x="1302327" y="822036"/>
                  </a:lnTo>
                  <a:lnTo>
                    <a:pt x="2493818" y="360218"/>
                  </a:lnTo>
                  <a:lnTo>
                    <a:pt x="3648364" y="0"/>
                  </a:lnTo>
                  <a:lnTo>
                    <a:pt x="3648364" y="2235200"/>
                  </a:lnTo>
                  <a:lnTo>
                    <a:pt x="0" y="208741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61527" y="3694545"/>
              <a:ext cx="15701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40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RDS</a:t>
              </a:r>
              <a:endParaRPr lang="en-GB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149599" y="1579738"/>
            <a:ext cx="3482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RDS = F - A - B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56441" y="2004200"/>
                <a:ext cx="10612582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i="1" dirty="0" smtClean="0">
                          <a:latin typeface="Cambria Math" panose="02040503050406030204" pitchFamily="18" charset="0"/>
                        </a:rPr>
                        <m:t>𝑅𝐷𝑆</m:t>
                      </m:r>
                      <m:r>
                        <a:rPr lang="hr-HR" sz="2400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hr-HR" sz="2400" i="1" dirty="0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hr-HR" sz="2400" i="1" dirty="0" smtClean="0"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hr-HR" sz="240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hr-HR" sz="2400" i="1" dirty="0" smtClean="0"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hr-HR" sz="2400" i="1" dirty="0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</a:rPr>
                        <m:t>=40.47 −2.62 −16.59=21.26 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𝑑𝑒𝑔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441" y="2004200"/>
                <a:ext cx="10612582" cy="461665"/>
              </a:xfrm>
              <a:prstGeom prst="rect">
                <a:avLst/>
              </a:prstGeom>
              <a:blipFill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775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890338" y="1515982"/>
            <a:ext cx="10387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Thank</a:t>
            </a:r>
            <a:r>
              <a:rPr lang="hr-HR" sz="5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hr-HR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you</a:t>
            </a:r>
            <a:r>
              <a:rPr lang="hr-HR" sz="5400" b="1" dirty="0">
                <a:solidFill>
                  <a:srgbClr val="002060"/>
                </a:solidFill>
                <a:cs typeface="Arial" panose="020B0604020202020204" pitchFamily="34" charset="0"/>
              </a:rPr>
              <a:t> for </a:t>
            </a:r>
            <a:r>
              <a:rPr lang="hr-HR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your</a:t>
            </a:r>
            <a:r>
              <a:rPr lang="hr-HR" sz="5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hr-HR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attention</a:t>
            </a:r>
            <a:r>
              <a:rPr lang="hr-HR" sz="5400" b="1" dirty="0">
                <a:solidFill>
                  <a:srgbClr val="002060"/>
                </a:solidFill>
                <a:cs typeface="Arial" panose="020B0604020202020204" pitchFamily="34" charset="0"/>
              </a:rPr>
              <a:t>!</a:t>
            </a:r>
            <a:endParaRPr lang="en-US" sz="5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33586" y="3314280"/>
            <a:ext cx="99007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i="1" kern="0" dirty="0">
                <a:solidFill>
                  <a:srgbClr val="032759"/>
                </a:solidFill>
                <a:ea typeface=""/>
                <a:cs typeface="Arial" panose="020B0604020202020204" pitchFamily="34" charset="0"/>
              </a:rPr>
              <a:t>"This project has been funded with support from the European Commission. This publication [communication] reflects the views only of the author, and the Commission cannot be held responsible for any use which may be made of the information contained therein".</a:t>
            </a:r>
          </a:p>
        </p:txBody>
      </p:sp>
    </p:spTree>
    <p:extLst>
      <p:ext uri="{BB962C8B-B14F-4D97-AF65-F5344CB8AC3E}">
        <p14:creationId xmlns:p14="http://schemas.microsoft.com/office/powerpoint/2010/main" val="3485935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BE46F1C-258F-4F95-9C01-9ED7835E2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Calculation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angle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list </a:t>
            </a:r>
            <a:r>
              <a:rPr lang="hr-HR" dirty="0" err="1"/>
              <a:t>after</a:t>
            </a:r>
            <a:r>
              <a:rPr lang="hr-HR" dirty="0"/>
              <a:t> a </a:t>
            </a:r>
            <a:r>
              <a:rPr lang="hr-HR" dirty="0" err="1"/>
              <a:t>weight</a:t>
            </a:r>
            <a:r>
              <a:rPr lang="hr-HR" dirty="0"/>
              <a:t> ’’w’’ 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shifted</a:t>
            </a:r>
            <a:r>
              <a:rPr lang="hr-HR" dirty="0"/>
              <a:t> </a:t>
            </a:r>
            <a:r>
              <a:rPr lang="hr-HR" dirty="0" err="1"/>
              <a:t>over</a:t>
            </a:r>
            <a:r>
              <a:rPr lang="hr-HR" dirty="0"/>
              <a:t> a distance ’’d’’.</a:t>
            </a:r>
            <a:endParaRPr lang="en-US" dirty="0"/>
          </a:p>
          <a:p>
            <a:r>
              <a:rPr lang="en-US" dirty="0"/>
              <a:t>Force as Vector</a:t>
            </a:r>
          </a:p>
          <a:p>
            <a:endParaRPr lang="en-US" dirty="0"/>
          </a:p>
          <a:p>
            <a:endParaRPr lang="hr-HR" dirty="0"/>
          </a:p>
          <a:p>
            <a:r>
              <a:rPr lang="hr-HR" dirty="0"/>
              <a:t>Use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trigonometry</a:t>
            </a:r>
            <a:r>
              <a:rPr lang="hr-HR" dirty="0"/>
              <a:t>.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5400" dirty="0" err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Angle</a:t>
            </a:r>
            <a:r>
              <a:rPr lang="hr-HR" sz="54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r-HR" sz="5400" dirty="0" err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lang="hr-HR" sz="54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List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461BF0-1073-471B-8791-FC93E9711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184" y="3725413"/>
            <a:ext cx="5220429" cy="239110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E6F77B-D0F9-48B9-A564-00DD8F84569E}"/>
              </a:ext>
            </a:extLst>
          </p:cNvPr>
          <p:cNvSpPr txBox="1"/>
          <p:nvPr/>
        </p:nvSpPr>
        <p:spPr>
          <a:xfrm>
            <a:off x="6883399" y="3059668"/>
            <a:ext cx="142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MareMathics</a:t>
            </a:r>
            <a:endParaRPr lang="hr-HR" dirty="0"/>
          </a:p>
        </p:txBody>
      </p:sp>
      <p:pic>
        <p:nvPicPr>
          <p:cNvPr id="6" name="Picture 5">
            <a:hlinkClick r:id="rId3"/>
            <a:extLst>
              <a:ext uri="{FF2B5EF4-FFF2-40B4-BE49-F238E27FC236}">
                <a16:creationId xmlns:a16="http://schemas.microsoft.com/office/drawing/2014/main" id="{384F0871-E6B7-45E6-BE98-1FFB1EB13A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3576" y="2763255"/>
            <a:ext cx="3924848" cy="9621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2D4D29-CB2F-4A92-825A-256F76F690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5607" y="3214656"/>
            <a:ext cx="1943371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46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BE46F1C-258F-4F95-9C01-9ED7835E2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sr-Latn-RS" dirty="0"/>
              <a:t>If </a:t>
            </a:r>
            <a:r>
              <a:rPr lang="hr-HR" altLang="sr-Latn-RS" dirty="0"/>
              <a:t>a</a:t>
            </a:r>
            <a:r>
              <a:rPr lang="en-US" altLang="sr-Latn-RS" dirty="0"/>
              <a:t> unit is in upright condition the </a:t>
            </a:r>
            <a:r>
              <a:rPr lang="en-US" altLang="sr-Latn-RS" dirty="0" err="1"/>
              <a:t>centre</a:t>
            </a:r>
            <a:r>
              <a:rPr lang="en-US" altLang="sr-Latn-RS" dirty="0"/>
              <a:t> of gravity</a:t>
            </a:r>
            <a:r>
              <a:rPr lang="hr-HR" altLang="sr-Latn-RS" dirty="0"/>
              <a:t> </a:t>
            </a:r>
            <a:r>
              <a:rPr lang="hr-HR" altLang="sr-Latn-RS" dirty="0" err="1"/>
              <a:t>is</a:t>
            </a:r>
            <a:r>
              <a:rPr lang="hr-HR" altLang="sr-Latn-RS" dirty="0"/>
              <a:t> </a:t>
            </a:r>
            <a:r>
              <a:rPr lang="hr-HR" altLang="sr-Latn-RS" dirty="0" err="1"/>
              <a:t>assumed</a:t>
            </a:r>
            <a:r>
              <a:rPr lang="hr-HR" altLang="sr-Latn-RS" dirty="0"/>
              <a:t> to </a:t>
            </a:r>
            <a:r>
              <a:rPr lang="hr-HR" altLang="sr-Latn-RS" dirty="0" err="1"/>
              <a:t>be</a:t>
            </a:r>
            <a:r>
              <a:rPr lang="hr-HR" altLang="sr-Latn-RS" dirty="0"/>
              <a:t> </a:t>
            </a:r>
            <a:r>
              <a:rPr lang="hr-HR" altLang="sr-Latn-RS" dirty="0" err="1"/>
              <a:t>in</a:t>
            </a:r>
            <a:r>
              <a:rPr lang="hr-HR" altLang="sr-Latn-RS" dirty="0"/>
              <a:t> </a:t>
            </a:r>
            <a:r>
              <a:rPr lang="hr-HR" altLang="sr-Latn-RS" dirty="0" err="1"/>
              <a:t>the</a:t>
            </a:r>
            <a:r>
              <a:rPr lang="hr-HR" altLang="sr-Latn-RS" dirty="0"/>
              <a:t> centre line </a:t>
            </a:r>
            <a:r>
              <a:rPr lang="hr-HR" altLang="sr-Latn-RS" dirty="0" err="1"/>
              <a:t>of</a:t>
            </a:r>
            <a:r>
              <a:rPr lang="hr-HR" altLang="sr-Latn-RS" dirty="0"/>
              <a:t> </a:t>
            </a:r>
            <a:r>
              <a:rPr lang="hr-HR" altLang="sr-Latn-RS" dirty="0" err="1"/>
              <a:t>the</a:t>
            </a:r>
            <a:r>
              <a:rPr lang="hr-HR" altLang="sr-Latn-RS" dirty="0"/>
              <a:t> </a:t>
            </a:r>
            <a:r>
              <a:rPr lang="hr-HR" altLang="sr-Latn-RS" dirty="0" err="1"/>
              <a:t>vessel</a:t>
            </a:r>
            <a:r>
              <a:rPr lang="hr-HR" altLang="sr-Latn-RS" dirty="0"/>
              <a:t>.</a:t>
            </a:r>
            <a:r>
              <a:rPr lang="en-US" altLang="sr-Latn-RS" dirty="0"/>
              <a:t> </a:t>
            </a:r>
            <a:endParaRPr lang="hr-HR" altLang="sr-Latn-RS" dirty="0"/>
          </a:p>
          <a:p>
            <a:r>
              <a:rPr lang="hr-HR" altLang="sr-Latn-RS" dirty="0"/>
              <a:t>T</a:t>
            </a:r>
            <a:r>
              <a:rPr lang="en-US" altLang="sr-Latn-RS" dirty="0"/>
              <a:t>he unit will be in equilibrium </a:t>
            </a:r>
            <a:r>
              <a:rPr lang="hr-HR" altLang="sr-Latn-RS" dirty="0"/>
              <a:t>as</a:t>
            </a:r>
            <a:r>
              <a:rPr lang="en-US" altLang="sr-Latn-RS" dirty="0"/>
              <a:t> long as the </a:t>
            </a:r>
            <a:r>
              <a:rPr lang="en-US" altLang="sr-Latn-RS" dirty="0" err="1"/>
              <a:t>centre</a:t>
            </a:r>
            <a:r>
              <a:rPr lang="hr-HR" altLang="sr-Latn-RS" dirty="0"/>
              <a:t>s</a:t>
            </a:r>
            <a:r>
              <a:rPr lang="en-US" altLang="sr-Latn-RS" dirty="0"/>
              <a:t> of gravity</a:t>
            </a:r>
            <a:r>
              <a:rPr lang="hr-HR" altLang="sr-Latn-RS" dirty="0"/>
              <a:t> </a:t>
            </a:r>
            <a:r>
              <a:rPr lang="hr-HR" altLang="sr-Latn-RS" dirty="0" err="1"/>
              <a:t>and</a:t>
            </a:r>
            <a:r>
              <a:rPr lang="hr-HR" altLang="sr-Latn-RS" dirty="0"/>
              <a:t> </a:t>
            </a:r>
            <a:r>
              <a:rPr lang="hr-HR" altLang="sr-Latn-RS" dirty="0" err="1"/>
              <a:t>buoyancy</a:t>
            </a:r>
            <a:r>
              <a:rPr lang="hr-HR" altLang="sr-Latn-RS" dirty="0"/>
              <a:t> are </a:t>
            </a:r>
            <a:r>
              <a:rPr lang="hr-HR" altLang="sr-Latn-RS" dirty="0" err="1"/>
              <a:t>in</a:t>
            </a:r>
            <a:r>
              <a:rPr lang="hr-HR" altLang="sr-Latn-RS" dirty="0"/>
              <a:t> </a:t>
            </a:r>
            <a:r>
              <a:rPr lang="hr-HR" altLang="sr-Latn-RS" dirty="0" err="1"/>
              <a:t>the</a:t>
            </a:r>
            <a:r>
              <a:rPr lang="hr-HR" altLang="sr-Latn-RS" dirty="0"/>
              <a:t> same </a:t>
            </a:r>
            <a:r>
              <a:rPr lang="hr-HR" altLang="sr-Latn-RS" dirty="0" err="1"/>
              <a:t>vertical</a:t>
            </a:r>
            <a:r>
              <a:rPr lang="hr-HR" altLang="sr-Latn-RS" dirty="0"/>
              <a:t> </a:t>
            </a:r>
            <a:r>
              <a:rPr lang="en-US" altLang="sr-Latn-RS" dirty="0"/>
              <a:t>below the </a:t>
            </a:r>
            <a:r>
              <a:rPr lang="en-US" altLang="sr-Latn-RS" dirty="0" err="1"/>
              <a:t>metacentre</a:t>
            </a:r>
            <a:r>
              <a:rPr lang="en-US" altLang="sr-Latn-RS" dirty="0"/>
              <a:t>. 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5400" dirty="0" err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Angle</a:t>
            </a:r>
            <a:r>
              <a:rPr lang="hr-HR" sz="54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r-HR" sz="5400" dirty="0" err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lang="hr-HR" sz="54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List</a:t>
            </a:r>
          </a:p>
        </p:txBody>
      </p:sp>
      <p:grpSp>
        <p:nvGrpSpPr>
          <p:cNvPr id="5" name="Canvas 469"/>
          <p:cNvGrpSpPr/>
          <p:nvPr/>
        </p:nvGrpSpPr>
        <p:grpSpPr>
          <a:xfrm>
            <a:off x="6527512" y="3380624"/>
            <a:ext cx="5486400" cy="3767802"/>
            <a:chOff x="11964" y="70336"/>
            <a:chExt cx="5486400" cy="3767802"/>
          </a:xfrm>
        </p:grpSpPr>
        <p:sp>
          <p:nvSpPr>
            <p:cNvPr id="6" name="Rectangle 5"/>
            <p:cNvSpPr/>
            <p:nvPr/>
          </p:nvSpPr>
          <p:spPr>
            <a:xfrm>
              <a:off x="11964" y="199588"/>
              <a:ext cx="5486400" cy="3638550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7" name="Group 6"/>
            <p:cNvGrpSpPr/>
            <p:nvPr/>
          </p:nvGrpSpPr>
          <p:grpSpPr>
            <a:xfrm>
              <a:off x="1371194" y="1379252"/>
              <a:ext cx="2885851" cy="1726910"/>
              <a:chOff x="35929" y="678577"/>
              <a:chExt cx="2195869" cy="1362787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35929" y="678577"/>
                <a:ext cx="2195869" cy="1362787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3175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 </a:t>
                </a:r>
                <a:endParaRPr lang="hr-HR" sz="1100">
                  <a:effectLst/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082481" y="1769839"/>
                <a:ext cx="45085" cy="45085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 </a:t>
                </a:r>
                <a:endParaRPr lang="hr-HR" sz="1100">
                  <a:effectLst/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8" name="Text Box 3"/>
            <p:cNvSpPr txBox="1"/>
            <p:nvPr/>
          </p:nvSpPr>
          <p:spPr>
            <a:xfrm>
              <a:off x="2468028" y="3116537"/>
              <a:ext cx="405777" cy="26334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en-US" sz="10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K</a:t>
              </a:r>
              <a:endParaRPr lang="hr-HR" dirty="0"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Text Box 129"/>
            <p:cNvSpPr txBox="1"/>
            <p:nvPr/>
          </p:nvSpPr>
          <p:spPr>
            <a:xfrm>
              <a:off x="2552374" y="2696091"/>
              <a:ext cx="405581" cy="26312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hr-HR" sz="10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B</a:t>
              </a:r>
              <a:endParaRPr lang="hr-HR" dirty="0"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984738" y="3116537"/>
              <a:ext cx="3617407" cy="0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44063" y="2175468"/>
              <a:ext cx="404446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 Box 465"/>
            <p:cNvSpPr txBox="1"/>
            <p:nvPr/>
          </p:nvSpPr>
          <p:spPr>
            <a:xfrm>
              <a:off x="728499" y="2018863"/>
              <a:ext cx="831606" cy="21603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hr-HR" sz="70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WATERLINE</a:t>
              </a:r>
              <a:endParaRPr lang="hr-HR" sz="1100"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2780252" y="2357252"/>
              <a:ext cx="8006" cy="439138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2780253" y="70336"/>
              <a:ext cx="13030" cy="3413359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2782067" y="1751843"/>
              <a:ext cx="7620" cy="438785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2768401" y="449480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r-HR"/>
            </a:p>
          </p:txBody>
        </p:sp>
        <p:sp>
          <p:nvSpPr>
            <p:cNvPr id="17" name="Oval 16"/>
            <p:cNvSpPr/>
            <p:nvPr/>
          </p:nvSpPr>
          <p:spPr>
            <a:xfrm>
              <a:off x="2764897" y="1706758"/>
              <a:ext cx="45085" cy="45085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hr-HR" sz="1100"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Text Box 129"/>
            <p:cNvSpPr txBox="1"/>
            <p:nvPr/>
          </p:nvSpPr>
          <p:spPr>
            <a:xfrm>
              <a:off x="2528692" y="382743"/>
              <a:ext cx="405130" cy="26289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hr-HR" sz="10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9" name="Text Box 129"/>
            <p:cNvSpPr txBox="1"/>
            <p:nvPr/>
          </p:nvSpPr>
          <p:spPr>
            <a:xfrm>
              <a:off x="2552825" y="1635346"/>
              <a:ext cx="405130" cy="26289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hr-HR" sz="10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G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8216141" y="4314936"/>
            <a:ext cx="419548" cy="3657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4168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BE46F1C-258F-4F95-9C01-9ED7835E2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362490"/>
          </a:xfrm>
        </p:spPr>
        <p:txBody>
          <a:bodyPr>
            <a:normAutofit lnSpcReduction="10000"/>
          </a:bodyPr>
          <a:lstStyle/>
          <a:p>
            <a:r>
              <a:rPr lang="en-US" altLang="sr-Latn-RS" dirty="0"/>
              <a:t>If a weight w is </a:t>
            </a:r>
            <a:r>
              <a:rPr lang="hr-HR" altLang="sr-Latn-RS" dirty="0" err="1"/>
              <a:t>shifted</a:t>
            </a:r>
            <a:r>
              <a:rPr lang="hr-HR" altLang="sr-Latn-RS" dirty="0"/>
              <a:t> </a:t>
            </a:r>
            <a:r>
              <a:rPr lang="en-US" altLang="sr-Latn-RS" dirty="0"/>
              <a:t>over a distance d, the </a:t>
            </a:r>
            <a:r>
              <a:rPr lang="en-US" altLang="sr-Latn-RS" dirty="0" err="1"/>
              <a:t>centre</a:t>
            </a:r>
            <a:r>
              <a:rPr lang="en-US" altLang="sr-Latn-RS" dirty="0"/>
              <a:t> of gravity will move from G to G</a:t>
            </a:r>
            <a:r>
              <a:rPr lang="hr-HR" altLang="sr-Latn-RS" baseline="-25000" dirty="0"/>
              <a:t>1</a:t>
            </a:r>
            <a:r>
              <a:rPr lang="en-US" altLang="sr-Latn-RS" dirty="0"/>
              <a:t>. </a:t>
            </a:r>
          </a:p>
          <a:p>
            <a:pPr marL="0" indent="0">
              <a:buNone/>
            </a:pPr>
            <a:r>
              <a:rPr lang="en-US" altLang="sr-Latn-RS" dirty="0"/>
              <a:t> 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5400" dirty="0" err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Angle</a:t>
            </a:r>
            <a:r>
              <a:rPr lang="hr-HR" sz="54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r-HR" sz="5400" dirty="0" err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lang="hr-HR" sz="54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List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2800" y="2926047"/>
            <a:ext cx="5486400" cy="3638550"/>
          </a:xfrm>
          <a:prstGeom prst="rect">
            <a:avLst/>
          </a:prstGeom>
          <a:ln>
            <a:noFill/>
          </a:ln>
        </p:spPr>
      </p:sp>
      <p:grpSp>
        <p:nvGrpSpPr>
          <p:cNvPr id="7" name="Group 6"/>
          <p:cNvGrpSpPr/>
          <p:nvPr/>
        </p:nvGrpSpPr>
        <p:grpSpPr>
          <a:xfrm>
            <a:off x="4712030" y="4105711"/>
            <a:ext cx="2885851" cy="1726910"/>
            <a:chOff x="35929" y="678577"/>
            <a:chExt cx="2195869" cy="1362787"/>
          </a:xfrm>
        </p:grpSpPr>
        <p:sp>
          <p:nvSpPr>
            <p:cNvPr id="20" name="Rounded Rectangle 19"/>
            <p:cNvSpPr/>
            <p:nvPr/>
          </p:nvSpPr>
          <p:spPr>
            <a:xfrm>
              <a:off x="35929" y="678577"/>
              <a:ext cx="2195869" cy="136278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hr-HR" sz="1100"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1082481" y="1769839"/>
              <a:ext cx="45085" cy="45085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hr-HR" sz="1100"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8" name="Text Box 3"/>
          <p:cNvSpPr txBox="1"/>
          <p:nvPr/>
        </p:nvSpPr>
        <p:spPr>
          <a:xfrm>
            <a:off x="5808864" y="5842996"/>
            <a:ext cx="405777" cy="26334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endParaRPr lang="hr-HR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Text Box 129"/>
          <p:cNvSpPr txBox="1"/>
          <p:nvPr/>
        </p:nvSpPr>
        <p:spPr>
          <a:xfrm>
            <a:off x="5893210" y="5422550"/>
            <a:ext cx="405581" cy="26312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r-HR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</a:t>
            </a:r>
            <a:endParaRPr lang="hr-HR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325574" y="5842996"/>
            <a:ext cx="3617407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84899" y="4901927"/>
            <a:ext cx="40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465"/>
          <p:cNvSpPr txBox="1"/>
          <p:nvPr/>
        </p:nvSpPr>
        <p:spPr>
          <a:xfrm>
            <a:off x="4069335" y="4745322"/>
            <a:ext cx="831606" cy="21603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r-HR" sz="7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WATERLINE</a:t>
            </a:r>
            <a:endParaRPr lang="hr-HR" sz="110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121088" y="5083711"/>
            <a:ext cx="8006" cy="439138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121089" y="2796795"/>
            <a:ext cx="13030" cy="3413359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122903" y="4478302"/>
            <a:ext cx="7620" cy="438785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109237" y="317593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17" name="Oval 16"/>
          <p:cNvSpPr/>
          <p:nvPr/>
        </p:nvSpPr>
        <p:spPr>
          <a:xfrm>
            <a:off x="6105733" y="4433217"/>
            <a:ext cx="45085" cy="45085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hr-HR" sz="110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8" name="Text Box 129"/>
          <p:cNvSpPr txBox="1"/>
          <p:nvPr/>
        </p:nvSpPr>
        <p:spPr>
          <a:xfrm>
            <a:off x="5869528" y="3109202"/>
            <a:ext cx="405130" cy="26289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r-HR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</a:p>
        </p:txBody>
      </p:sp>
      <p:sp>
        <p:nvSpPr>
          <p:cNvPr id="19" name="Text Box 129"/>
          <p:cNvSpPr txBox="1"/>
          <p:nvPr/>
        </p:nvSpPr>
        <p:spPr>
          <a:xfrm>
            <a:off x="5809511" y="4338173"/>
            <a:ext cx="405130" cy="26289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r-HR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637850" y="3733838"/>
            <a:ext cx="795256" cy="365760"/>
            <a:chOff x="4637850" y="3733838"/>
            <a:chExt cx="795256" cy="365760"/>
          </a:xfrm>
        </p:grpSpPr>
        <p:sp>
          <p:nvSpPr>
            <p:cNvPr id="2" name="Rectangle 1"/>
            <p:cNvSpPr/>
            <p:nvPr/>
          </p:nvSpPr>
          <p:spPr>
            <a:xfrm>
              <a:off x="5013558" y="3733838"/>
              <a:ext cx="419548" cy="36576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Text Box 129"/>
            <p:cNvSpPr txBox="1"/>
            <p:nvPr/>
          </p:nvSpPr>
          <p:spPr>
            <a:xfrm>
              <a:off x="4637850" y="3745611"/>
              <a:ext cx="405581" cy="26312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hr-HR" sz="10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w</a:t>
              </a:r>
              <a:endParaRPr lang="hr-HR" dirty="0"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3" name="Text Box 129"/>
          <p:cNvSpPr txBox="1"/>
          <p:nvPr/>
        </p:nvSpPr>
        <p:spPr>
          <a:xfrm>
            <a:off x="6361124" y="4324314"/>
            <a:ext cx="405130" cy="26289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r-HR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G1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223332" y="3292436"/>
            <a:ext cx="1763256" cy="274677"/>
            <a:chOff x="5223332" y="3292436"/>
            <a:chExt cx="1763256" cy="274677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5223332" y="3567113"/>
              <a:ext cx="1763256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129"/>
            <p:cNvSpPr txBox="1"/>
            <p:nvPr/>
          </p:nvSpPr>
          <p:spPr>
            <a:xfrm>
              <a:off x="5671515" y="3292436"/>
              <a:ext cx="405581" cy="26312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hr-HR" sz="1000" dirty="0">
                  <a:latin typeface="Arial" panose="020B0604020202020204" pitchFamily="34" charset="0"/>
                  <a:ea typeface="Times New Roman" panose="02020603050405020304" pitchFamily="18" charset="0"/>
                </a:rPr>
                <a:t>d</a:t>
              </a:r>
              <a:endParaRPr lang="hr-HR" dirty="0"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</p:grpSp>
      <p:cxnSp>
        <p:nvCxnSpPr>
          <p:cNvPr id="30" name="Straight Connector 29"/>
          <p:cNvCxnSpPr/>
          <p:nvPr/>
        </p:nvCxnSpPr>
        <p:spPr>
          <a:xfrm>
            <a:off x="6072093" y="2926046"/>
            <a:ext cx="515820" cy="2653606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82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81481E-6 L 0.14206 -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96" y="-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148E-6 L 0.01928 1.48148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7037E-6 L 0.01927 -0.0002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4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 rot="651710">
            <a:off x="4712030" y="2796795"/>
            <a:ext cx="2889137" cy="3413359"/>
            <a:chOff x="4712030" y="2796795"/>
            <a:chExt cx="2889137" cy="3413359"/>
          </a:xfrm>
        </p:grpSpPr>
        <p:grpSp>
          <p:nvGrpSpPr>
            <p:cNvPr id="55" name="Group 54"/>
            <p:cNvGrpSpPr/>
            <p:nvPr/>
          </p:nvGrpSpPr>
          <p:grpSpPr>
            <a:xfrm>
              <a:off x="4712030" y="2796795"/>
              <a:ext cx="2889137" cy="3413359"/>
              <a:chOff x="4712030" y="2796795"/>
              <a:chExt cx="2889137" cy="3413359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4712030" y="2926046"/>
                <a:ext cx="2889137" cy="2906575"/>
                <a:chOff x="4712030" y="2926046"/>
                <a:chExt cx="2889137" cy="2906575"/>
              </a:xfrm>
            </p:grpSpPr>
            <p:grpSp>
              <p:nvGrpSpPr>
                <p:cNvPr id="25" name="Group 24"/>
                <p:cNvGrpSpPr/>
                <p:nvPr/>
              </p:nvGrpSpPr>
              <p:grpSpPr>
                <a:xfrm>
                  <a:off x="4712030" y="2926046"/>
                  <a:ext cx="2889137" cy="2906575"/>
                  <a:chOff x="4712030" y="2926046"/>
                  <a:chExt cx="2889137" cy="2906575"/>
                </a:xfrm>
              </p:grpSpPr>
              <p:cxnSp>
                <p:nvCxnSpPr>
                  <p:cNvPr id="34" name="Straight Arrow Connector 33"/>
                  <p:cNvCxnSpPr/>
                  <p:nvPr/>
                </p:nvCxnSpPr>
                <p:spPr>
                  <a:xfrm rot="20948290" flipH="1">
                    <a:off x="6416081" y="4466345"/>
                    <a:ext cx="6783" cy="471471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headEnd type="none" w="med" len="med"/>
                    <a:tailEnd type="arrow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" name="Group 4"/>
                  <p:cNvGrpSpPr/>
                  <p:nvPr/>
                </p:nvGrpSpPr>
                <p:grpSpPr>
                  <a:xfrm>
                    <a:off x="4712030" y="3733838"/>
                    <a:ext cx="2889137" cy="2098783"/>
                    <a:chOff x="4712030" y="3733838"/>
                    <a:chExt cx="2889137" cy="2098783"/>
                  </a:xfrm>
                </p:grpSpPr>
                <p:grpSp>
                  <p:nvGrpSpPr>
                    <p:cNvPr id="7" name="Group 6"/>
                    <p:cNvGrpSpPr/>
                    <p:nvPr/>
                  </p:nvGrpSpPr>
                  <p:grpSpPr>
                    <a:xfrm>
                      <a:off x="4712030" y="4099598"/>
                      <a:ext cx="2889137" cy="1733023"/>
                      <a:chOff x="35929" y="673753"/>
                      <a:chExt cx="2198369" cy="1367611"/>
                    </a:xfrm>
                  </p:grpSpPr>
                  <p:sp>
                    <p:nvSpPr>
                      <p:cNvPr id="20" name="Rounded Rectangle 19"/>
                      <p:cNvSpPr/>
                      <p:nvPr/>
                    </p:nvSpPr>
                    <p:spPr>
                      <a:xfrm>
                        <a:off x="35929" y="678577"/>
                        <a:ext cx="2195869" cy="1362787"/>
                      </a:xfrm>
                      <a:prstGeom prst="round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 w="3175" cap="flat" cmpd="sng" algn="ctr">
                        <a:solidFill>
                          <a:srgbClr val="4F81BD">
                            <a:shade val="50000"/>
                          </a:srgbClr>
                        </a:solidFill>
                        <a:prstDash val="solid"/>
                      </a:ln>
                      <a:effectLst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just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en-US" sz="11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 </a:t>
                        </a:r>
                        <a:endParaRPr lang="hr-HR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21" name="Oval 20"/>
                      <p:cNvSpPr/>
                      <p:nvPr/>
                    </p:nvSpPr>
                    <p:spPr>
                      <a:xfrm>
                        <a:off x="1082481" y="1769839"/>
                        <a:ext cx="45085" cy="45085"/>
                      </a:xfrm>
                      <a:prstGeom prst="ellipse">
                        <a:avLst/>
                      </a:prstGeom>
                      <a:solidFill>
                        <a:srgbClr val="4F81BD"/>
                      </a:solidFill>
                      <a:ln w="25400" cap="flat" cmpd="sng" algn="ctr">
                        <a:solidFill>
                          <a:srgbClr val="4F81BD">
                            <a:shade val="50000"/>
                          </a:srgbClr>
                        </a:solidFill>
                        <a:prstDash val="solid"/>
                      </a:ln>
                      <a:effectLst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just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en-US" sz="11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 </a:t>
                        </a:r>
                        <a:endParaRPr lang="hr-HR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37" name="Rounded Rectangle 36"/>
                      <p:cNvSpPr/>
                      <p:nvPr/>
                    </p:nvSpPr>
                    <p:spPr>
                      <a:xfrm>
                        <a:off x="38429" y="673753"/>
                        <a:ext cx="2195869" cy="1362787"/>
                      </a:xfrm>
                      <a:prstGeom prst="round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 w="3175" cap="flat" cmpd="sng" algn="ctr">
                        <a:solidFill>
                          <a:srgbClr val="4F81BD">
                            <a:shade val="50000"/>
                          </a:srgbClr>
                        </a:solidFill>
                        <a:prstDash val="solid"/>
                      </a:ln>
                      <a:effectLst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just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en-US" sz="11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 </a:t>
                        </a:r>
                        <a:endParaRPr lang="hr-HR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endParaRPr>
                      </a:p>
                    </p:txBody>
                  </p:sp>
                </p:grpSp>
                <p:sp>
                  <p:nvSpPr>
                    <p:cNvPr id="31" name="Rectangle 30"/>
                    <p:cNvSpPr/>
                    <p:nvPr/>
                  </p:nvSpPr>
                  <p:spPr>
                    <a:xfrm>
                      <a:off x="6754093" y="3733838"/>
                      <a:ext cx="419548" cy="365760"/>
                    </a:xfrm>
                    <a:prstGeom prst="rect">
                      <a:avLst/>
                    </a:prstGeom>
                    <a:blipFill>
                      <a:blip r:embed="rId2"/>
                      <a:tile tx="0" ty="0" sx="100000" sy="100000" flip="none" algn="tl"/>
                    </a:blip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</p:grpSp>
              <p:sp>
                <p:nvSpPr>
                  <p:cNvPr id="23" name="Text Box 129"/>
                  <p:cNvSpPr txBox="1"/>
                  <p:nvPr/>
                </p:nvSpPr>
                <p:spPr>
                  <a:xfrm>
                    <a:off x="6361124" y="4324314"/>
                    <a:ext cx="405130" cy="262890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just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hr-H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G1</a:t>
                    </a:r>
                  </a:p>
                </p:txBody>
              </p:sp>
              <p:cxnSp>
                <p:nvCxnSpPr>
                  <p:cNvPr id="30" name="Straight Connector 29"/>
                  <p:cNvCxnSpPr/>
                  <p:nvPr/>
                </p:nvCxnSpPr>
                <p:spPr>
                  <a:xfrm>
                    <a:off x="6072093" y="2926046"/>
                    <a:ext cx="515820" cy="2653606"/>
                  </a:xfrm>
                  <a:prstGeom prst="line">
                    <a:avLst/>
                  </a:prstGeom>
                  <a:ln>
                    <a:prstDash val="lg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Oval 32"/>
                  <p:cNvSpPr/>
                  <p:nvPr/>
                </p:nvSpPr>
                <p:spPr>
                  <a:xfrm>
                    <a:off x="6348404" y="4434889"/>
                    <a:ext cx="45085" cy="45085"/>
                  </a:xfrm>
                  <a:prstGeom prst="ellipse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just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 </a:t>
                    </a:r>
                    <a:endParaRPr lang="hr-HR" sz="110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35" name="Text Box 129"/>
                <p:cNvSpPr txBox="1"/>
                <p:nvPr/>
              </p:nvSpPr>
              <p:spPr>
                <a:xfrm>
                  <a:off x="5875339" y="4318208"/>
                  <a:ext cx="405130" cy="26289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hr-HR" sz="1000" dirty="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G</a:t>
                  </a:r>
                </a:p>
              </p:txBody>
            </p:sp>
          </p:grpSp>
          <p:cxnSp>
            <p:nvCxnSpPr>
              <p:cNvPr id="14" name="Straight Connector 13"/>
              <p:cNvCxnSpPr/>
              <p:nvPr/>
            </p:nvCxnSpPr>
            <p:spPr>
              <a:xfrm flipH="1">
                <a:off x="6121089" y="2796795"/>
                <a:ext cx="13030" cy="3413359"/>
              </a:xfrm>
              <a:prstGeom prst="line">
                <a:avLst/>
              </a:prstGeom>
              <a:ln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Oval 15"/>
            <p:cNvSpPr/>
            <p:nvPr/>
          </p:nvSpPr>
          <p:spPr>
            <a:xfrm>
              <a:off x="6109237" y="3175939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r-HR"/>
            </a:p>
          </p:txBody>
        </p:sp>
        <p:sp>
          <p:nvSpPr>
            <p:cNvPr id="18" name="Text Box 129"/>
            <p:cNvSpPr txBox="1"/>
            <p:nvPr/>
          </p:nvSpPr>
          <p:spPr>
            <a:xfrm>
              <a:off x="5749825" y="3080884"/>
              <a:ext cx="405130" cy="26289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hr-HR" sz="10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zervirano mjesto sadržaja 3">
                <a:extLst>
                  <a:ext uri="{FF2B5EF4-FFF2-40B4-BE49-F238E27FC236}">
                    <a16:creationId xmlns:a16="http://schemas.microsoft.com/office/drawing/2014/main" id="{6BE46F1C-258F-4F95-9C01-9ED7835E23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134442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altLang="sr-Latn-RS" dirty="0"/>
                  <a:t>Because of the moment w x d, the </a:t>
                </a:r>
                <a:r>
                  <a:rPr lang="hr-HR" altLang="sr-Latn-RS" dirty="0" err="1"/>
                  <a:t>vessel</a:t>
                </a:r>
                <a:r>
                  <a:rPr lang="en-US" altLang="sr-Latn-RS" dirty="0"/>
                  <a:t> will </a:t>
                </a:r>
                <a:r>
                  <a:rPr lang="hr-HR" altLang="sr-Latn-RS" dirty="0"/>
                  <a:t>list</a:t>
                </a:r>
                <a:r>
                  <a:rPr lang="en-US" altLang="sr-Latn-RS" dirty="0"/>
                  <a:t> and stabilize under an angle with a new position of G</a:t>
                </a:r>
                <a:r>
                  <a:rPr lang="hr-HR" altLang="sr-Latn-RS" baseline="-25000" dirty="0"/>
                  <a:t>1</a:t>
                </a:r>
                <a:r>
                  <a:rPr lang="en-US" altLang="sr-Latn-RS" dirty="0"/>
                  <a:t>. </a:t>
                </a:r>
              </a:p>
              <a:p>
                <a:r>
                  <a:rPr lang="en-US" altLang="sr-Latn-RS" dirty="0"/>
                  <a:t>The stabilizing angle is the position when the moment </a:t>
                </a:r>
                <a:r>
                  <a:rPr lang="hr-HR" altLang="sr-Latn-RS" dirty="0"/>
                  <a:t> </a:t>
                </a:r>
                <a14:m>
                  <m:oMath xmlns:m="http://schemas.openxmlformats.org/officeDocument/2006/math">
                    <m:r>
                      <a:rPr lang="en-US" altLang="sr-Latn-RS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altLang="sr-Latn-RS" i="1" dirty="0" smtClean="0">
                        <a:latin typeface="Cambria Math" panose="02040503050406030204" pitchFamily="18" charset="0"/>
                      </a:rPr>
                      <m:t> ∙ </m:t>
                    </m:r>
                    <m:r>
                      <a:rPr lang="en-US" altLang="sr-Latn-RS" i="1" dirty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sr-Latn-R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altLang="sr-Latn-RS" b="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altLang="sr-Latn-R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sr-Latn-R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sr-Latn-R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sr-Latn-RS" i="1" dirty="0" smtClean="0">
                        <a:latin typeface="Cambria Math" panose="02040503050406030204" pitchFamily="18" charset="0"/>
                      </a:rPr>
                      <m:t>𝐺𝐺</m:t>
                    </m:r>
                    <m:r>
                      <a:rPr lang="hr-HR" altLang="sr-Latn-RS" i="1" baseline="-25000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hr-HR" altLang="sr-Latn-RS" baseline="-25000" dirty="0"/>
              </a:p>
              <a:p>
                <a:r>
                  <a:rPr lang="hr-HR" dirty="0">
                    <a:ea typeface="Times New Roman"/>
                  </a:rPr>
                  <a:t>KM </a:t>
                </a:r>
                <a:r>
                  <a:rPr lang="hr-HR" dirty="0" err="1">
                    <a:ea typeface="Times New Roman"/>
                  </a:rPr>
                  <a:t>can</a:t>
                </a:r>
                <a:r>
                  <a:rPr lang="hr-HR" dirty="0">
                    <a:ea typeface="Times New Roman"/>
                  </a:rPr>
                  <a:t> </a:t>
                </a:r>
                <a:r>
                  <a:rPr lang="hr-HR" dirty="0" err="1">
                    <a:ea typeface="Times New Roman"/>
                  </a:rPr>
                  <a:t>be</a:t>
                </a:r>
                <a:r>
                  <a:rPr lang="hr-HR" dirty="0">
                    <a:ea typeface="Times New Roman"/>
                  </a:rPr>
                  <a:t> </a:t>
                </a:r>
                <a:r>
                  <a:rPr lang="hr-HR" dirty="0" err="1">
                    <a:ea typeface="Times New Roman"/>
                  </a:rPr>
                  <a:t>obtained</a:t>
                </a:r>
                <a:r>
                  <a:rPr lang="hr-HR" dirty="0">
                    <a:ea typeface="Times New Roman"/>
                  </a:rPr>
                  <a:t> </a:t>
                </a:r>
                <a:r>
                  <a:rPr lang="hr-HR" dirty="0" err="1">
                    <a:ea typeface="Times New Roman"/>
                  </a:rPr>
                  <a:t>from</a:t>
                </a:r>
                <a:r>
                  <a:rPr lang="hr-HR" dirty="0">
                    <a:ea typeface="Times New Roman"/>
                  </a:rPr>
                  <a:t> </a:t>
                </a:r>
                <a:r>
                  <a:rPr lang="hr-HR" dirty="0" err="1">
                    <a:ea typeface="Times New Roman"/>
                  </a:rPr>
                  <a:t>the</a:t>
                </a:r>
                <a:r>
                  <a:rPr lang="hr-HR" dirty="0">
                    <a:ea typeface="Times New Roman"/>
                  </a:rPr>
                  <a:t> </a:t>
                </a:r>
                <a:r>
                  <a:rPr lang="hr-HR" dirty="0" err="1">
                    <a:ea typeface="Times New Roman"/>
                  </a:rPr>
                  <a:t>hydrostatic</a:t>
                </a:r>
                <a:r>
                  <a:rPr lang="hr-HR" dirty="0">
                    <a:ea typeface="Times New Roman"/>
                  </a:rPr>
                  <a:t> </a:t>
                </a:r>
                <a:r>
                  <a:rPr lang="hr-HR" dirty="0" err="1">
                    <a:ea typeface="Times New Roman"/>
                  </a:rPr>
                  <a:t>properties</a:t>
                </a:r>
                <a:r>
                  <a:rPr lang="hr-HR" dirty="0">
                    <a:ea typeface="Times New Roman"/>
                  </a:rPr>
                  <a:t> </a:t>
                </a:r>
                <a:r>
                  <a:rPr lang="hr-HR" dirty="0" err="1">
                    <a:ea typeface="Times New Roman"/>
                  </a:rPr>
                  <a:t>and</a:t>
                </a:r>
                <a:r>
                  <a:rPr lang="hr-HR" dirty="0">
                    <a:ea typeface="Times New Roman"/>
                  </a:rPr>
                  <a:t> KG </a:t>
                </a:r>
                <a:r>
                  <a:rPr lang="hr-HR" dirty="0" err="1">
                    <a:ea typeface="Times New Roman"/>
                  </a:rPr>
                  <a:t>can</a:t>
                </a:r>
                <a:r>
                  <a:rPr lang="hr-HR" dirty="0">
                    <a:ea typeface="Times New Roman"/>
                  </a:rPr>
                  <a:t> </a:t>
                </a:r>
                <a:r>
                  <a:rPr lang="hr-HR" dirty="0" err="1">
                    <a:ea typeface="Times New Roman"/>
                  </a:rPr>
                  <a:t>be</a:t>
                </a:r>
                <a:r>
                  <a:rPr lang="hr-HR" dirty="0">
                    <a:ea typeface="Times New Roman"/>
                  </a:rPr>
                  <a:t> </a:t>
                </a:r>
                <a:r>
                  <a:rPr lang="hr-HR" dirty="0" err="1">
                    <a:ea typeface="Times New Roman"/>
                  </a:rPr>
                  <a:t>found</a:t>
                </a:r>
                <a:r>
                  <a:rPr lang="hr-HR" dirty="0">
                    <a:ea typeface="Times New Roman"/>
                  </a:rPr>
                  <a:t> </a:t>
                </a:r>
                <a:r>
                  <a:rPr lang="hr-HR" dirty="0" err="1">
                    <a:ea typeface="Times New Roman"/>
                  </a:rPr>
                  <a:t>by</a:t>
                </a:r>
                <a:r>
                  <a:rPr lang="hr-HR" dirty="0">
                    <a:ea typeface="Times New Roman"/>
                  </a:rPr>
                  <a:t> </a:t>
                </a:r>
                <a:r>
                  <a:rPr lang="hr-HR" dirty="0" err="1">
                    <a:ea typeface="Times New Roman"/>
                  </a:rPr>
                  <a:t>calculation</a:t>
                </a:r>
                <a:r>
                  <a:rPr lang="hr-HR" dirty="0">
                    <a:ea typeface="Times New Roman"/>
                  </a:rPr>
                  <a:t>.</a:t>
                </a:r>
                <a:endParaRPr lang="en-US" altLang="sr-Latn-RS" baseline="-25000" dirty="0"/>
              </a:p>
              <a:p>
                <a:pPr marL="0" indent="0">
                  <a:buNone/>
                </a:pPr>
                <a:r>
                  <a:rPr lang="en-US" altLang="sr-Latn-RS" dirty="0"/>
                  <a:t> </a:t>
                </a:r>
              </a:p>
            </p:txBody>
          </p:sp>
        </mc:Choice>
        <mc:Fallback xmlns="">
          <p:sp>
            <p:nvSpPr>
              <p:cNvPr id="4" name="Rezervirano mjesto sadržaja 3">
                <a:extLst>
                  <a:ext uri="{FF2B5EF4-FFF2-40B4-BE49-F238E27FC236}">
                    <a16:creationId xmlns:a16="http://schemas.microsoft.com/office/drawing/2014/main" id="{6BE46F1C-258F-4F95-9C01-9ED7835E23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1344420"/>
              </a:xfrm>
              <a:blipFill>
                <a:blip r:embed="rId3"/>
                <a:stretch>
                  <a:fillRect l="-406" t="-724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5400" dirty="0" err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Angle</a:t>
            </a:r>
            <a:r>
              <a:rPr lang="hr-HR" sz="54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r-HR" sz="5400" dirty="0" err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lang="hr-HR" sz="54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List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2800" y="2926047"/>
            <a:ext cx="5486400" cy="3638550"/>
          </a:xfrm>
          <a:prstGeom prst="rect">
            <a:avLst/>
          </a:prstGeom>
          <a:ln>
            <a:noFill/>
          </a:ln>
        </p:spPr>
      </p:sp>
      <p:sp>
        <p:nvSpPr>
          <p:cNvPr id="8" name="Text Box 3"/>
          <p:cNvSpPr txBox="1"/>
          <p:nvPr/>
        </p:nvSpPr>
        <p:spPr>
          <a:xfrm>
            <a:off x="5808864" y="5842996"/>
            <a:ext cx="405777" cy="26334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endParaRPr lang="hr-HR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Text Box 129"/>
          <p:cNvSpPr txBox="1"/>
          <p:nvPr/>
        </p:nvSpPr>
        <p:spPr>
          <a:xfrm>
            <a:off x="5893210" y="5422550"/>
            <a:ext cx="405581" cy="26312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r-HR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</a:t>
            </a:r>
            <a:endParaRPr lang="hr-HR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184899" y="4901927"/>
            <a:ext cx="40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465"/>
          <p:cNvSpPr txBox="1"/>
          <p:nvPr/>
        </p:nvSpPr>
        <p:spPr>
          <a:xfrm>
            <a:off x="4069335" y="4745322"/>
            <a:ext cx="831606" cy="21603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r-HR" sz="7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WATERLINE</a:t>
            </a:r>
            <a:endParaRPr lang="hr-HR" sz="110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373458" y="5069088"/>
            <a:ext cx="8006" cy="439138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110596" y="4433217"/>
            <a:ext cx="45085" cy="45085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hr-HR" sz="11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5901238" y="5467749"/>
            <a:ext cx="45719" cy="45719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hr-HR" sz="11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6353906" y="5486204"/>
            <a:ext cx="45719" cy="45719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hr-HR" sz="11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6372955" y="4500271"/>
            <a:ext cx="7620" cy="438785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129"/>
          <p:cNvSpPr txBox="1"/>
          <p:nvPr/>
        </p:nvSpPr>
        <p:spPr>
          <a:xfrm>
            <a:off x="6470320" y="5404906"/>
            <a:ext cx="405581" cy="26312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r-HR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B1</a:t>
            </a:r>
            <a:endParaRPr lang="hr-HR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9212028" y="2897408"/>
                <a:ext cx="1339341" cy="524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𝐺</m:t>
                      </m:r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 ∙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2028" y="2897408"/>
                <a:ext cx="1339341" cy="524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8688572" y="5399750"/>
            <a:ext cx="3057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D = </a:t>
            </a:r>
            <a:r>
              <a:rPr lang="hr-HR" dirty="0" err="1"/>
              <a:t>Displacement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vessel</a:t>
            </a:r>
            <a:endParaRPr lang="hr-HR" dirty="0"/>
          </a:p>
        </p:txBody>
      </p:sp>
      <p:sp>
        <p:nvSpPr>
          <p:cNvPr id="66" name="Right Triangle 65"/>
          <p:cNvSpPr/>
          <p:nvPr/>
        </p:nvSpPr>
        <p:spPr>
          <a:xfrm rot="648984">
            <a:off x="6260490" y="3226116"/>
            <a:ext cx="233724" cy="12701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7" name="Arc 66"/>
          <p:cNvSpPr/>
          <p:nvPr/>
        </p:nvSpPr>
        <p:spPr>
          <a:xfrm rot="5400000">
            <a:off x="6257851" y="3712514"/>
            <a:ext cx="124646" cy="120802"/>
          </a:xfrm>
          <a:prstGeom prst="arc">
            <a:avLst>
              <a:gd name="adj1" fmla="val 16200000"/>
              <a:gd name="adj2" fmla="val 5416682"/>
            </a:avLst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8" name="TextBox 67"/>
          <p:cNvSpPr txBox="1"/>
          <p:nvPr/>
        </p:nvSpPr>
        <p:spPr>
          <a:xfrm>
            <a:off x="6409516" y="3508622"/>
            <a:ext cx="581050" cy="377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θ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8921748" y="3650570"/>
                <a:ext cx="2217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𝐺𝑀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𝐾𝑀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𝐾𝐺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1748" y="3650570"/>
                <a:ext cx="221797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28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29"/>
          <p:cNvSpPr txBox="1"/>
          <p:nvPr/>
        </p:nvSpPr>
        <p:spPr>
          <a:xfrm>
            <a:off x="4680228" y="3109960"/>
            <a:ext cx="405130" cy="26289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r-HR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BE46F1C-258F-4F95-9C01-9ED7835E2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78047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dirty="0" err="1">
                <a:ea typeface="Times New Roman"/>
              </a:rPr>
              <a:t>Knowing</a:t>
            </a:r>
            <a:r>
              <a:rPr lang="hr-HR" dirty="0">
                <a:ea typeface="Times New Roman"/>
              </a:rPr>
              <a:t> </a:t>
            </a:r>
            <a:r>
              <a:rPr lang="hr-HR" dirty="0" err="1">
                <a:ea typeface="Times New Roman"/>
              </a:rPr>
              <a:t>two</a:t>
            </a:r>
            <a:r>
              <a:rPr lang="hr-HR" dirty="0">
                <a:ea typeface="Times New Roman"/>
              </a:rPr>
              <a:t> </a:t>
            </a:r>
            <a:r>
              <a:rPr lang="hr-HR" dirty="0" err="1">
                <a:ea typeface="Times New Roman"/>
              </a:rPr>
              <a:t>cateti</a:t>
            </a:r>
            <a:r>
              <a:rPr lang="hr-HR" dirty="0">
                <a:ea typeface="Times New Roman"/>
              </a:rPr>
              <a:t> </a:t>
            </a:r>
            <a:r>
              <a:rPr lang="hr-HR" dirty="0" err="1">
                <a:ea typeface="Times New Roman"/>
              </a:rPr>
              <a:t>of</a:t>
            </a:r>
            <a:r>
              <a:rPr lang="hr-HR" dirty="0">
                <a:ea typeface="Times New Roman"/>
              </a:rPr>
              <a:t> </a:t>
            </a:r>
            <a:r>
              <a:rPr lang="hr-HR" dirty="0" err="1">
                <a:ea typeface="Times New Roman"/>
              </a:rPr>
              <a:t>the</a:t>
            </a:r>
            <a:r>
              <a:rPr lang="hr-HR" dirty="0">
                <a:ea typeface="Times New Roman"/>
              </a:rPr>
              <a:t> </a:t>
            </a:r>
            <a:r>
              <a:rPr lang="hr-HR" dirty="0" err="1">
                <a:ea typeface="Times New Roman"/>
              </a:rPr>
              <a:t>right-angled</a:t>
            </a:r>
            <a:r>
              <a:rPr lang="hr-HR" dirty="0">
                <a:ea typeface="Times New Roman"/>
              </a:rPr>
              <a:t> triangle, </a:t>
            </a:r>
            <a:r>
              <a:rPr lang="hr-HR" dirty="0" err="1">
                <a:ea typeface="Times New Roman"/>
              </a:rPr>
              <a:t>the</a:t>
            </a:r>
            <a:r>
              <a:rPr lang="hr-HR" dirty="0">
                <a:ea typeface="Times New Roman"/>
              </a:rPr>
              <a:t> </a:t>
            </a:r>
            <a:r>
              <a:rPr lang="hr-HR" dirty="0" err="1">
                <a:ea typeface="Times New Roman"/>
              </a:rPr>
              <a:t>tangent</a:t>
            </a:r>
            <a:r>
              <a:rPr lang="hr-HR" dirty="0">
                <a:ea typeface="Times New Roman"/>
              </a:rPr>
              <a:t> </a:t>
            </a:r>
            <a:r>
              <a:rPr lang="hr-HR" dirty="0" err="1">
                <a:ea typeface="Times New Roman"/>
              </a:rPr>
              <a:t>of</a:t>
            </a:r>
            <a:r>
              <a:rPr lang="hr-HR" dirty="0">
                <a:ea typeface="Times New Roman"/>
              </a:rPr>
              <a:t> </a:t>
            </a:r>
            <a:r>
              <a:rPr lang="hr-HR" dirty="0" err="1">
                <a:ea typeface="Times New Roman"/>
              </a:rPr>
              <a:t>the</a:t>
            </a:r>
            <a:r>
              <a:rPr lang="hr-HR" dirty="0">
                <a:ea typeface="Times New Roman"/>
              </a:rPr>
              <a:t> </a:t>
            </a:r>
            <a:r>
              <a:rPr lang="hr-HR" dirty="0" err="1">
                <a:ea typeface="Times New Roman"/>
              </a:rPr>
              <a:t>angle</a:t>
            </a:r>
            <a:r>
              <a:rPr lang="hr-HR" dirty="0">
                <a:ea typeface="Times New Roman"/>
              </a:rPr>
              <a:t> </a:t>
            </a:r>
            <a:r>
              <a:rPr lang="hr-HR" dirty="0" err="1">
                <a:ea typeface="Times New Roman"/>
              </a:rPr>
              <a:t>can</a:t>
            </a:r>
            <a:r>
              <a:rPr lang="hr-HR" dirty="0">
                <a:ea typeface="Times New Roman"/>
              </a:rPr>
              <a:t> </a:t>
            </a:r>
            <a:r>
              <a:rPr lang="hr-HR" dirty="0" err="1">
                <a:ea typeface="Times New Roman"/>
              </a:rPr>
              <a:t>be</a:t>
            </a:r>
            <a:r>
              <a:rPr lang="hr-HR" dirty="0">
                <a:ea typeface="Times New Roman"/>
              </a:rPr>
              <a:t> </a:t>
            </a:r>
            <a:r>
              <a:rPr lang="hr-HR" dirty="0" err="1">
                <a:ea typeface="Times New Roman"/>
              </a:rPr>
              <a:t>calculated</a:t>
            </a:r>
            <a:r>
              <a:rPr lang="hr-HR" dirty="0">
                <a:ea typeface="Times New Roman"/>
              </a:rPr>
              <a:t> as:</a:t>
            </a:r>
          </a:p>
          <a:p>
            <a:pPr marL="0" indent="0">
              <a:buNone/>
            </a:pPr>
            <a:r>
              <a:rPr lang="en-US" altLang="sr-Latn-RS" dirty="0"/>
              <a:t> 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5400" dirty="0" err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Angle</a:t>
            </a:r>
            <a:r>
              <a:rPr lang="hr-HR" sz="54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r-HR" sz="5400" dirty="0" err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lang="hr-HR" sz="54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List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2800" y="2926047"/>
            <a:ext cx="5486400" cy="3638550"/>
          </a:xfrm>
          <a:prstGeom prst="rect">
            <a:avLst/>
          </a:prstGeom>
          <a:ln>
            <a:noFill/>
          </a:ln>
        </p:spPr>
      </p:sp>
      <p:sp>
        <p:nvSpPr>
          <p:cNvPr id="66" name="Right Triangle 65"/>
          <p:cNvSpPr/>
          <p:nvPr/>
        </p:nvSpPr>
        <p:spPr>
          <a:xfrm>
            <a:off x="5458186" y="2471165"/>
            <a:ext cx="1034923" cy="308481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7" name="Arc 66"/>
          <p:cNvSpPr/>
          <p:nvPr/>
        </p:nvSpPr>
        <p:spPr>
          <a:xfrm rot="5400000" flipV="1">
            <a:off x="5628381" y="3540398"/>
            <a:ext cx="104993" cy="445382"/>
          </a:xfrm>
          <a:prstGeom prst="arc">
            <a:avLst>
              <a:gd name="adj1" fmla="val 16200000"/>
              <a:gd name="adj2" fmla="val 5416682"/>
            </a:avLst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8" name="TextBox 67"/>
          <p:cNvSpPr txBox="1"/>
          <p:nvPr/>
        </p:nvSpPr>
        <p:spPr>
          <a:xfrm>
            <a:off x="5508933" y="3459327"/>
            <a:ext cx="581050" cy="377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θ</a:t>
            </a:r>
            <a:endParaRPr lang="hr-HR" dirty="0"/>
          </a:p>
        </p:txBody>
      </p:sp>
      <p:sp>
        <p:nvSpPr>
          <p:cNvPr id="38" name="Text Box 129"/>
          <p:cNvSpPr txBox="1"/>
          <p:nvPr/>
        </p:nvSpPr>
        <p:spPr>
          <a:xfrm>
            <a:off x="4882793" y="5293085"/>
            <a:ext cx="405130" cy="26289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r-HR" sz="1000" dirty="0">
                <a:latin typeface="Arial" panose="020B0604020202020204" pitchFamily="34" charset="0"/>
                <a:ea typeface="Times New Roman" panose="02020603050405020304" pitchFamily="18" charset="0"/>
              </a:rPr>
              <a:t>G</a:t>
            </a:r>
            <a:endParaRPr lang="hr-HR" sz="1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9" name="Text Box 129"/>
          <p:cNvSpPr txBox="1"/>
          <p:nvPr/>
        </p:nvSpPr>
        <p:spPr>
          <a:xfrm>
            <a:off x="6663372" y="5293085"/>
            <a:ext cx="405130" cy="26289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r-HR" sz="1000" dirty="0">
                <a:latin typeface="Arial" panose="020B0604020202020204" pitchFamily="34" charset="0"/>
                <a:ea typeface="Times New Roman" panose="02020603050405020304" pitchFamily="18" charset="0"/>
              </a:rPr>
              <a:t>G1</a:t>
            </a:r>
            <a:endParaRPr lang="hr-HR" sz="1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994056" y="2646700"/>
                <a:ext cx="3451970" cy="661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𝑜𝑝𝑝𝑜𝑠𝑖𝑡𝑒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𝑎𝑑𝑗𝑎𝑐𝑒𝑛𝑡</m:t>
                          </m:r>
                        </m:den>
                      </m:f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  <m:sSub>
                            <m:sSub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𝐺𝑀</m:t>
                          </m:r>
                        </m:den>
                      </m:f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4056" y="2646700"/>
                <a:ext cx="3451970" cy="6612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994056" y="3710592"/>
                <a:ext cx="345197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𝑎𝑟𝑐𝑡𝑎𝑛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𝐺𝐺</m:t>
                                  </m:r>
                                </m:e>
                                <m:sub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𝐺𝑀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4056" y="3710592"/>
                <a:ext cx="3451970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1902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BE46F1C-258F-4F95-9C01-9ED7835E2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780477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en-US" sz="2000" dirty="0">
                <a:ea typeface="Times New Roman"/>
              </a:rPr>
              <a:t>A unit of 5000</a:t>
            </a:r>
            <a:r>
              <a:rPr lang="hr-HR" sz="2000" dirty="0">
                <a:ea typeface="Times New Roman"/>
              </a:rPr>
              <a:t> t</a:t>
            </a:r>
            <a:r>
              <a:rPr lang="en-US" sz="2000" dirty="0">
                <a:ea typeface="Times New Roman"/>
              </a:rPr>
              <a:t>on</a:t>
            </a:r>
            <a:r>
              <a:rPr lang="hr-HR" sz="2000" dirty="0">
                <a:ea typeface="Times New Roman"/>
              </a:rPr>
              <a:t>ne</a:t>
            </a:r>
            <a:r>
              <a:rPr lang="en-US" sz="2000" dirty="0">
                <a:ea typeface="Times New Roman"/>
              </a:rPr>
              <a:t>s displacement is initially upright.</a:t>
            </a:r>
            <a:r>
              <a:rPr lang="hr-HR" sz="2000" dirty="0">
                <a:ea typeface="Times New Roman"/>
              </a:rPr>
              <a:t> </a:t>
            </a:r>
            <a:r>
              <a:rPr lang="en-US" sz="2000" dirty="0">
                <a:ea typeface="Times New Roman"/>
              </a:rPr>
              <a:t>If a 25</a:t>
            </a:r>
            <a:r>
              <a:rPr lang="hr-HR" sz="2000" dirty="0">
                <a:ea typeface="Times New Roman"/>
              </a:rPr>
              <a:t>-</a:t>
            </a:r>
            <a:r>
              <a:rPr lang="en-US" sz="2000" dirty="0">
                <a:ea typeface="Times New Roman"/>
              </a:rPr>
              <a:t>ton</a:t>
            </a:r>
            <a:r>
              <a:rPr lang="hr-HR" sz="2000" dirty="0" err="1">
                <a:ea typeface="Times New Roman"/>
              </a:rPr>
              <a:t>nes</a:t>
            </a:r>
            <a:r>
              <a:rPr lang="en-US" sz="2000" dirty="0">
                <a:ea typeface="Times New Roman"/>
              </a:rPr>
              <a:t> weight onboard the </a:t>
            </a:r>
            <a:r>
              <a:rPr lang="hr-HR" sz="2000" dirty="0" err="1">
                <a:ea typeface="Times New Roman"/>
              </a:rPr>
              <a:t>vessel</a:t>
            </a:r>
            <a:r>
              <a:rPr lang="en-US" sz="2000" dirty="0">
                <a:ea typeface="Times New Roman"/>
              </a:rPr>
              <a:t> is shifted </a:t>
            </a:r>
            <a:r>
              <a:rPr lang="hr-HR" sz="2000" dirty="0">
                <a:ea typeface="Times New Roman"/>
              </a:rPr>
              <a:t>9m</a:t>
            </a:r>
            <a:r>
              <a:rPr lang="en-US" sz="2000" dirty="0">
                <a:ea typeface="Times New Roman"/>
              </a:rPr>
              <a:t> across the deck from starboard to port, calculate the angle of list.</a:t>
            </a:r>
            <a:r>
              <a:rPr lang="hr-HR" sz="2000" dirty="0">
                <a:ea typeface="Times New Roman"/>
              </a:rPr>
              <a:t> </a:t>
            </a:r>
            <a:r>
              <a:rPr lang="en-US" sz="2000" dirty="0">
                <a:ea typeface="Times New Roman"/>
              </a:rPr>
              <a:t>The unit has a KM of </a:t>
            </a:r>
            <a:r>
              <a:rPr lang="hr-HR" sz="2000" dirty="0">
                <a:ea typeface="Times New Roman"/>
              </a:rPr>
              <a:t>6m</a:t>
            </a:r>
            <a:r>
              <a:rPr lang="en-US" sz="2000" dirty="0">
                <a:ea typeface="Times New Roman"/>
              </a:rPr>
              <a:t> and a KG of </a:t>
            </a:r>
            <a:r>
              <a:rPr lang="hr-HR" sz="2000" dirty="0">
                <a:ea typeface="Times New Roman"/>
              </a:rPr>
              <a:t>5m.</a:t>
            </a:r>
            <a:r>
              <a:rPr lang="en-US" sz="2000" dirty="0">
                <a:ea typeface="Times New Roman"/>
              </a:rPr>
              <a:t> </a:t>
            </a:r>
            <a:endParaRPr lang="hr-HR" sz="2000" dirty="0">
              <a:ea typeface="Times New Roman"/>
            </a:endParaRPr>
          </a:p>
          <a:p>
            <a:pPr marL="0" indent="0">
              <a:buNone/>
            </a:pPr>
            <a:r>
              <a:rPr lang="en-US" altLang="sr-Latn-RS" sz="2000" dirty="0"/>
              <a:t> 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5400" dirty="0" err="1">
                <a:ea typeface="Times New Roman"/>
              </a:rPr>
              <a:t>Example</a:t>
            </a:r>
            <a:r>
              <a:rPr lang="hr-HR" sz="5400" dirty="0">
                <a:ea typeface="Times New Roman"/>
              </a:rPr>
              <a:t>: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2800" y="2926047"/>
            <a:ext cx="5486400" cy="3638550"/>
          </a:xfrm>
          <a:prstGeom prst="rect">
            <a:avLst/>
          </a:prstGeom>
          <a:ln>
            <a:noFill/>
          </a:ln>
        </p:spPr>
      </p:sp>
      <p:grpSp>
        <p:nvGrpSpPr>
          <p:cNvPr id="7" name="Group 6"/>
          <p:cNvGrpSpPr/>
          <p:nvPr/>
        </p:nvGrpSpPr>
        <p:grpSpPr>
          <a:xfrm>
            <a:off x="682687" y="2620813"/>
            <a:ext cx="1800235" cy="3142613"/>
            <a:chOff x="4524715" y="2445278"/>
            <a:chExt cx="1800235" cy="3142613"/>
          </a:xfrm>
        </p:grpSpPr>
        <p:grpSp>
          <p:nvGrpSpPr>
            <p:cNvPr id="5" name="Group 4"/>
            <p:cNvGrpSpPr/>
            <p:nvPr/>
          </p:nvGrpSpPr>
          <p:grpSpPr>
            <a:xfrm>
              <a:off x="4524715" y="2445278"/>
              <a:ext cx="1800235" cy="3142613"/>
              <a:chOff x="4524715" y="2445278"/>
              <a:chExt cx="1800235" cy="3142613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4524715" y="2445278"/>
                <a:ext cx="1800235" cy="3142613"/>
                <a:chOff x="4524715" y="2445278"/>
                <a:chExt cx="1800235" cy="3142613"/>
              </a:xfrm>
            </p:grpSpPr>
            <p:sp>
              <p:nvSpPr>
                <p:cNvPr id="18" name="Text Box 129"/>
                <p:cNvSpPr txBox="1"/>
                <p:nvPr/>
              </p:nvSpPr>
              <p:spPr>
                <a:xfrm>
                  <a:off x="5887418" y="2445278"/>
                  <a:ext cx="405130" cy="26289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hr-HR" sz="1000" dirty="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M</a:t>
                  </a:r>
                </a:p>
              </p:txBody>
            </p:sp>
            <p:sp>
              <p:nvSpPr>
                <p:cNvPr id="66" name="Right Triangle 65"/>
                <p:cNvSpPr/>
                <p:nvPr/>
              </p:nvSpPr>
              <p:spPr>
                <a:xfrm flipH="1">
                  <a:off x="4929845" y="2471165"/>
                  <a:ext cx="930358" cy="3084810"/>
                </a:xfrm>
                <a:prstGeom prst="rt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8" name="Text Box 129"/>
                <p:cNvSpPr txBox="1"/>
                <p:nvPr/>
              </p:nvSpPr>
              <p:spPr>
                <a:xfrm>
                  <a:off x="5919820" y="5293085"/>
                  <a:ext cx="405130" cy="26289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hr-HR" sz="1000" dirty="0"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G</a:t>
                  </a:r>
                  <a:endParaRPr lang="hr-HR" sz="10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9" name="Text Box 129"/>
                <p:cNvSpPr txBox="1"/>
                <p:nvPr/>
              </p:nvSpPr>
              <p:spPr>
                <a:xfrm>
                  <a:off x="4524715" y="5325001"/>
                  <a:ext cx="405130" cy="26289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hr-HR" sz="1000" dirty="0"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G1</a:t>
                  </a:r>
                  <a:endParaRPr lang="hr-HR" sz="10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68" name="TextBox 67"/>
              <p:cNvSpPr txBox="1"/>
              <p:nvPr/>
            </p:nvSpPr>
            <p:spPr>
              <a:xfrm>
                <a:off x="5508933" y="3459327"/>
                <a:ext cx="581050" cy="3775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/>
                  <a:t>θ</a:t>
                </a:r>
                <a:endParaRPr lang="hr-HR" dirty="0"/>
              </a:p>
            </p:txBody>
          </p:sp>
        </p:grpSp>
        <p:sp>
          <p:nvSpPr>
            <p:cNvPr id="67" name="Arc 66"/>
            <p:cNvSpPr/>
            <p:nvPr/>
          </p:nvSpPr>
          <p:spPr>
            <a:xfrm rot="5400000" flipV="1">
              <a:off x="5628382" y="3540399"/>
              <a:ext cx="104993" cy="445382"/>
            </a:xfrm>
            <a:prstGeom prst="arc">
              <a:avLst>
                <a:gd name="adj1" fmla="val 16200000"/>
                <a:gd name="adj2" fmla="val 5416682"/>
              </a:avLst>
            </a:prstGeom>
            <a:noFill/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570641" y="2594439"/>
                <a:ext cx="3958749" cy="6183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  <m:sSub>
                            <m:sSub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𝐺𝑀</m:t>
                          </m:r>
                        </m:den>
                      </m:f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0.045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=0.045  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0641" y="2594439"/>
                <a:ext cx="3958749" cy="6183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570641" y="3569293"/>
                <a:ext cx="34519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𝜽</m:t>
                      </m:r>
                      <m:r>
                        <a:rPr lang="hr-H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𝒂𝒓𝒄𝒕𝒂𝒏</m:t>
                      </m:r>
                      <m:r>
                        <a:rPr lang="hr-H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hr-H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hr-H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hr-H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𝟎𝟒𝟓</m:t>
                          </m:r>
                        </m:e>
                      </m:d>
                      <m:r>
                        <a:rPr lang="hr-H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hr-H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hr-H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𝟓𝟖</m:t>
                      </m:r>
                      <m:r>
                        <a:rPr lang="hr-H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 </m:t>
                      </m:r>
                    </m:oMath>
                  </m:oMathPara>
                </a14:m>
                <a:endParaRPr lang="hr-HR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0641" y="3569293"/>
                <a:ext cx="345197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93495" y="2681255"/>
                <a:ext cx="3702937" cy="5260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𝐺</m:t>
                      </m:r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 ∙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den>
                      </m:f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25 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 ∙9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5000 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=0.045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495" y="2681255"/>
                <a:ext cx="3702937" cy="5260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352800" y="3662178"/>
                <a:ext cx="38436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𝐺𝑀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𝐾𝑀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𝐾𝐺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662178"/>
                <a:ext cx="384363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081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BE46F1C-258F-4F95-9C01-9ED7835E2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Calculation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residual</a:t>
            </a:r>
            <a:r>
              <a:rPr lang="hr-HR" dirty="0"/>
              <a:t> </a:t>
            </a:r>
            <a:r>
              <a:rPr lang="hr-HR" dirty="0" err="1"/>
              <a:t>area</a:t>
            </a:r>
            <a:r>
              <a:rPr lang="hr-HR" dirty="0"/>
              <a:t> </a:t>
            </a:r>
            <a:r>
              <a:rPr lang="hr-HR" dirty="0" err="1"/>
              <a:t>given</a:t>
            </a:r>
            <a:r>
              <a:rPr lang="hr-HR" dirty="0"/>
              <a:t> a </a:t>
            </a:r>
            <a:r>
              <a:rPr lang="hr-HR" dirty="0" err="1"/>
              <a:t>statical</a:t>
            </a:r>
            <a:r>
              <a:rPr lang="hr-HR" dirty="0"/>
              <a:t> </a:t>
            </a:r>
            <a:r>
              <a:rPr lang="hr-HR" dirty="0" err="1"/>
              <a:t>stability</a:t>
            </a:r>
            <a:r>
              <a:rPr lang="hr-HR" dirty="0"/>
              <a:t> </a:t>
            </a:r>
            <a:r>
              <a:rPr lang="hr-HR" dirty="0" err="1"/>
              <a:t>curve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upsetting</a:t>
            </a:r>
            <a:r>
              <a:rPr lang="hr-HR" dirty="0"/>
              <a:t> </a:t>
            </a:r>
            <a:r>
              <a:rPr lang="hr-HR" dirty="0" err="1"/>
              <a:t>arms</a:t>
            </a:r>
            <a:r>
              <a:rPr lang="hr-HR" dirty="0"/>
              <a:t> </a:t>
            </a:r>
            <a:r>
              <a:rPr lang="hr-HR" dirty="0" err="1"/>
              <a:t>straight</a:t>
            </a:r>
            <a:r>
              <a:rPr lang="hr-HR" dirty="0"/>
              <a:t> line.</a:t>
            </a:r>
          </a:p>
          <a:p>
            <a:r>
              <a:rPr lang="hr-HR" dirty="0"/>
              <a:t>Use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Simpson’s</a:t>
            </a:r>
            <a:r>
              <a:rPr lang="hr-HR" dirty="0"/>
              <a:t> </a:t>
            </a:r>
            <a:r>
              <a:rPr lang="hr-HR" dirty="0" err="1"/>
              <a:t>approximation</a:t>
            </a:r>
            <a:r>
              <a:rPr lang="hr-HR" dirty="0"/>
              <a:t> (1st </a:t>
            </a:r>
            <a:r>
              <a:rPr lang="hr-HR" dirty="0" err="1"/>
              <a:t>rule</a:t>
            </a:r>
            <a:r>
              <a:rPr lang="hr-HR" dirty="0"/>
              <a:t>)</a:t>
            </a:r>
          </a:p>
          <a:p>
            <a:r>
              <a:rPr lang="hr-HR" dirty="0"/>
              <a:t>Use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geometry</a:t>
            </a:r>
            <a:endParaRPr lang="en-US" dirty="0"/>
          </a:p>
          <a:p>
            <a:r>
              <a:rPr lang="en-US" b="1" u="sng" dirty="0">
                <a:solidFill>
                  <a:srgbClr val="FF0000"/>
                </a:solidFill>
              </a:rPr>
              <a:t>Resources:</a:t>
            </a:r>
          </a:p>
          <a:p>
            <a:pPr lvl="1"/>
            <a:r>
              <a:rPr lang="en-US" dirty="0" err="1"/>
              <a:t>MareMathics</a:t>
            </a:r>
            <a:endParaRPr lang="hr-HR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54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Calculation </a:t>
            </a:r>
            <a:r>
              <a:rPr lang="hr-HR" sz="5400" dirty="0" err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lang="hr-HR" sz="54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r-HR" sz="5400" dirty="0" err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Residual</a:t>
            </a:r>
            <a:r>
              <a:rPr lang="hr-HR" sz="54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r-HR" sz="5400" dirty="0" err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Area</a:t>
            </a:r>
            <a:endParaRPr lang="hr-HR" sz="54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B5B72654-87F8-4B7E-AF53-E4442044BE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7289" y="3429000"/>
            <a:ext cx="3505689" cy="263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037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C 3.potx" id="{EC9E6DED-AEE9-4715-B899-55872B4EEB9B}" vid="{42C88AFB-2279-4C8E-A86C-5A792F5CB478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F370EFEE282546B6D3439E7CC53D42" ma:contentTypeVersion="13" ma:contentTypeDescription="Create a new document." ma:contentTypeScope="" ma:versionID="cfbd821e2a7e4e05aac0e3e9ba24dd5a">
  <xsd:schema xmlns:xsd="http://www.w3.org/2001/XMLSchema" xmlns:xs="http://www.w3.org/2001/XMLSchema" xmlns:p="http://schemas.microsoft.com/office/2006/metadata/properties" xmlns:ns3="ac053150-101a-460c-b4dc-fc4f15c7324f" xmlns:ns4="7e51b350-4fef-4ef9-9ae3-cdb2ff9757cd" targetNamespace="http://schemas.microsoft.com/office/2006/metadata/properties" ma:root="true" ma:fieldsID="9ebc111a1cb0e87bdebc7d59d773af78" ns3:_="" ns4:_="">
    <xsd:import namespace="ac053150-101a-460c-b4dc-fc4f15c7324f"/>
    <xsd:import namespace="7e51b350-4fef-4ef9-9ae3-cdb2ff9757c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053150-101a-460c-b4dc-fc4f15c732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51b350-4fef-4ef9-9ae3-cdb2ff9757c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65F67A-E08E-4BBA-9F61-3B0F096A97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C8B404-1B2D-4000-833C-810EB18075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053150-101a-460c-b4dc-fc4f15c7324f"/>
    <ds:schemaRef ds:uri="7e51b350-4fef-4ef9-9ae3-cdb2ff9757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436B1C-1FCF-42E6-8FBD-4CD1BA017101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http://purl.org/dc/terms/"/>
    <ds:schemaRef ds:uri="7e51b350-4fef-4ef9-9ae3-cdb2ff9757cd"/>
    <ds:schemaRef ds:uri="ac053150-101a-460c-b4dc-fc4f15c7324f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3985</TotalTime>
  <Words>1493</Words>
  <Application>Microsoft Office PowerPoint</Application>
  <PresentationFormat>Widescreen</PresentationFormat>
  <Paragraphs>259</Paragraphs>
  <Slides>21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Batang</vt:lpstr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Cargo Handling</vt:lpstr>
      <vt:lpstr>Angle of List</vt:lpstr>
      <vt:lpstr>Angle of List</vt:lpstr>
      <vt:lpstr>Angle of List</vt:lpstr>
      <vt:lpstr>Angle of List</vt:lpstr>
      <vt:lpstr>Angle of List</vt:lpstr>
      <vt:lpstr>Example:</vt:lpstr>
      <vt:lpstr>Calculation of Residual Area</vt:lpstr>
      <vt:lpstr>Simpson</vt:lpstr>
      <vt:lpstr>Residual Dynamic Stability</vt:lpstr>
      <vt:lpstr>Area below Righting arms curve</vt:lpstr>
      <vt:lpstr>Area below Righting arms curve</vt:lpstr>
      <vt:lpstr>Area below Righting arms curve</vt:lpstr>
      <vt:lpstr>Area below Righting arms curve</vt:lpstr>
      <vt:lpstr>Area A</vt:lpstr>
      <vt:lpstr>Equation of a straight line</vt:lpstr>
      <vt:lpstr>Area A</vt:lpstr>
      <vt:lpstr>Area B</vt:lpstr>
      <vt:lpstr>Residual Dynamic Stability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UZMSprizemlje5</dc:creator>
  <cp:lastModifiedBy>Rino Bosnjak (HR-CSC)</cp:lastModifiedBy>
  <cp:revision>148</cp:revision>
  <dcterms:created xsi:type="dcterms:W3CDTF">2016-11-10T13:42:32Z</dcterms:created>
  <dcterms:modified xsi:type="dcterms:W3CDTF">2022-04-26T06:23:40Z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0x010100FDF370EFEE282546B6D3439E7CC53D42</vt:lpwstr>
  </property>
</Properties>
</file>