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0"/>
  </p:notesMasterIdLst>
  <p:sldIdLst>
    <p:sldId id="355" r:id="rId5"/>
    <p:sldId id="321" r:id="rId6"/>
    <p:sldId id="316" r:id="rId7"/>
    <p:sldId id="322" r:id="rId8"/>
    <p:sldId id="317" r:id="rId9"/>
    <p:sldId id="323" r:id="rId10"/>
    <p:sldId id="324" r:id="rId11"/>
    <p:sldId id="326" r:id="rId12"/>
    <p:sldId id="318" r:id="rId13"/>
    <p:sldId id="327" r:id="rId14"/>
    <p:sldId id="343" r:id="rId15"/>
    <p:sldId id="328" r:id="rId16"/>
    <p:sldId id="331" r:id="rId17"/>
    <p:sldId id="333" r:id="rId18"/>
    <p:sldId id="332" r:id="rId19"/>
    <p:sldId id="334" r:id="rId20"/>
    <p:sldId id="329" r:id="rId21"/>
    <p:sldId id="335" r:id="rId22"/>
    <p:sldId id="336" r:id="rId23"/>
    <p:sldId id="337" r:id="rId24"/>
    <p:sldId id="339" r:id="rId25"/>
    <p:sldId id="340" r:id="rId26"/>
    <p:sldId id="342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14" r:id="rId3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Banic" initials="AB" lastIdx="1" clrIdx="0">
    <p:extLst>
      <p:ext uri="{19B8F6BF-5375-455C-9EA6-DF929625EA0E}">
        <p15:presenceInfo xmlns:p15="http://schemas.microsoft.com/office/powerpoint/2012/main" userId="5f54a99a5eb89f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380D85-378F-45C5-90BD-28408D72E16C}" v="113" dt="2022-04-13T13:41:26.8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354" autoAdjust="0"/>
  </p:normalViewPr>
  <p:slideViewPr>
    <p:cSldViewPr snapToGrid="0">
      <p:cViewPr varScale="1">
        <p:scale>
          <a:sx n="90" d="100"/>
          <a:sy n="90" d="100"/>
        </p:scale>
        <p:origin x="133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ta Gudelj" userId="dd837cd1-a933-420e-b917-b827db76e346" providerId="ADAL" clId="{A3380D85-378F-45C5-90BD-28408D72E16C}"/>
    <pc:docChg chg="undo custSel addSld delSld modSld delMainMaster modMainMaster">
      <pc:chgData name="Anita Gudelj" userId="dd837cd1-a933-420e-b917-b827db76e346" providerId="ADAL" clId="{A3380D85-378F-45C5-90BD-28408D72E16C}" dt="2022-04-13T13:41:04.546" v="106"/>
      <pc:docMkLst>
        <pc:docMk/>
      </pc:docMkLst>
      <pc:sldChg chg="modSp">
        <pc:chgData name="Anita Gudelj" userId="dd837cd1-a933-420e-b917-b827db76e346" providerId="ADAL" clId="{A3380D85-378F-45C5-90BD-28408D72E16C}" dt="2022-04-13T13:35:04.338" v="75" actId="20577"/>
        <pc:sldMkLst>
          <pc:docMk/>
          <pc:sldMk cId="3460653233" sldId="257"/>
        </pc:sldMkLst>
        <pc:spChg chg="mod">
          <ac:chgData name="Anita Gudelj" userId="dd837cd1-a933-420e-b917-b827db76e346" providerId="ADAL" clId="{A3380D85-378F-45C5-90BD-28408D72E16C}" dt="2022-04-13T13:35:04.338" v="75" actId="20577"/>
          <ac:spMkLst>
            <pc:docMk/>
            <pc:sldMk cId="3460653233" sldId="257"/>
            <ac:spMk id="4" creationId="{00000000-0000-0000-0000-000000000000}"/>
          </ac:spMkLst>
        </pc:spChg>
      </pc:sldChg>
      <pc:sldChg chg="add del">
        <pc:chgData name="Anita Gudelj" userId="dd837cd1-a933-420e-b917-b827db76e346" providerId="ADAL" clId="{A3380D85-378F-45C5-90BD-28408D72E16C}" dt="2022-04-13T13:40:44.511" v="105" actId="2696"/>
        <pc:sldMkLst>
          <pc:docMk/>
          <pc:sldMk cId="3250077904" sldId="316"/>
        </pc:sldMkLst>
      </pc:sldChg>
      <pc:sldMasterChg chg="addSp delSp modSp delSldLayout modSldLayout">
        <pc:chgData name="Anita Gudelj" userId="dd837cd1-a933-420e-b917-b827db76e346" providerId="ADAL" clId="{A3380D85-378F-45C5-90BD-28408D72E16C}" dt="2022-04-13T13:39:59.625" v="103" actId="478"/>
        <pc:sldMasterMkLst>
          <pc:docMk/>
          <pc:sldMasterMk cId="303886449" sldId="2147483648"/>
        </pc:sldMasterMkLst>
        <pc:spChg chg="add">
          <ac:chgData name="Anita Gudelj" userId="dd837cd1-a933-420e-b917-b827db76e346" providerId="ADAL" clId="{A3380D85-378F-45C5-90BD-28408D72E16C}" dt="2022-04-13T13:36:43.197" v="84"/>
          <ac:spMkLst>
            <pc:docMk/>
            <pc:sldMasterMk cId="303886449" sldId="2147483648"/>
            <ac:spMk id="8" creationId="{B238FC2E-BB11-4FC0-AE11-C40725EE27CA}"/>
          </ac:spMkLst>
        </pc:spChg>
        <pc:spChg chg="add del mod">
          <ac:chgData name="Anita Gudelj" userId="dd837cd1-a933-420e-b917-b827db76e346" providerId="ADAL" clId="{A3380D85-378F-45C5-90BD-28408D72E16C}" dt="2022-04-13T13:36:05.633" v="79" actId="478"/>
          <ac:spMkLst>
            <pc:docMk/>
            <pc:sldMasterMk cId="303886449" sldId="2147483648"/>
            <ac:spMk id="12" creationId="{00000000-0000-0000-0000-000000000000}"/>
          </ac:spMkLst>
        </pc:spChg>
        <pc:sldLayoutChg chg="addSp delSp modSp">
          <pc:chgData name="Anita Gudelj" userId="dd837cd1-a933-420e-b917-b827db76e346" providerId="ADAL" clId="{A3380D85-378F-45C5-90BD-28408D72E16C}" dt="2022-04-13T13:39:59.625" v="103" actId="478"/>
          <pc:sldLayoutMkLst>
            <pc:docMk/>
            <pc:sldMasterMk cId="303886449" sldId="2147483648"/>
            <pc:sldLayoutMk cId="963563202" sldId="2147483649"/>
          </pc:sldLayoutMkLst>
          <pc:spChg chg="add del">
            <ac:chgData name="Anita Gudelj" userId="dd837cd1-a933-420e-b917-b827db76e346" providerId="ADAL" clId="{A3380D85-378F-45C5-90BD-28408D72E16C}" dt="2022-04-13T13:36:10.643" v="80" actId="478"/>
            <ac:spMkLst>
              <pc:docMk/>
              <pc:sldMasterMk cId="303886449" sldId="2147483648"/>
              <pc:sldLayoutMk cId="963563202" sldId="2147483649"/>
              <ac:spMk id="3" creationId="{00000000-0000-0000-0000-000000000000}"/>
            </ac:spMkLst>
          </pc:spChg>
          <pc:spChg chg="add del">
            <ac:chgData name="Anita Gudelj" userId="dd837cd1-a933-420e-b917-b827db76e346" providerId="ADAL" clId="{A3380D85-378F-45C5-90BD-28408D72E16C}" dt="2022-04-13T13:39:59.625" v="103" actId="478"/>
            <ac:spMkLst>
              <pc:docMk/>
              <pc:sldMasterMk cId="303886449" sldId="2147483648"/>
              <pc:sldLayoutMk cId="963563202" sldId="2147483649"/>
              <ac:spMk id="4" creationId="{A25FF654-2777-4E5F-89B6-F0F971EF27E9}"/>
            </ac:spMkLst>
          </pc:spChg>
          <pc:spChg chg="add del mod">
            <ac:chgData name="Anita Gudelj" userId="dd837cd1-a933-420e-b917-b827db76e346" providerId="ADAL" clId="{A3380D85-378F-45C5-90BD-28408D72E16C}" dt="2022-04-13T13:33:37.830" v="30" actId="478"/>
            <ac:spMkLst>
              <pc:docMk/>
              <pc:sldMasterMk cId="303886449" sldId="2147483648"/>
              <pc:sldLayoutMk cId="963563202" sldId="2147483649"/>
              <ac:spMk id="5" creationId="{00000000-0000-0000-0000-000000000000}"/>
            </ac:spMkLst>
          </pc:spChg>
        </pc:sldLayoutChg>
        <pc:sldLayoutChg chg="addSp">
          <pc:chgData name="Anita Gudelj" userId="dd837cd1-a933-420e-b917-b827db76e346" providerId="ADAL" clId="{A3380D85-378F-45C5-90BD-28408D72E16C}" dt="2022-04-13T13:36:15.918" v="82"/>
          <pc:sldLayoutMkLst>
            <pc:docMk/>
            <pc:sldMasterMk cId="303886449" sldId="2147483648"/>
            <pc:sldLayoutMk cId="52258502" sldId="2147483652"/>
          </pc:sldLayoutMkLst>
          <pc:spChg chg="add">
            <ac:chgData name="Anita Gudelj" userId="dd837cd1-a933-420e-b917-b827db76e346" providerId="ADAL" clId="{A3380D85-378F-45C5-90BD-28408D72E16C}" dt="2022-04-13T13:36:15.918" v="82"/>
            <ac:spMkLst>
              <pc:docMk/>
              <pc:sldMasterMk cId="303886449" sldId="2147483648"/>
              <pc:sldLayoutMk cId="52258502" sldId="2147483652"/>
              <ac:spMk id="4" creationId="{907E4BB0-3664-4F41-8628-C1A93AAAB6C0}"/>
            </ac:spMkLst>
          </pc:spChg>
        </pc:sldLayoutChg>
        <pc:sldLayoutChg chg="addSp">
          <pc:chgData name="Anita Gudelj" userId="dd837cd1-a933-420e-b917-b827db76e346" providerId="ADAL" clId="{A3380D85-378F-45C5-90BD-28408D72E16C}" dt="2022-04-13T13:36:19.754" v="83"/>
          <pc:sldLayoutMkLst>
            <pc:docMk/>
            <pc:sldMasterMk cId="303886449" sldId="2147483648"/>
            <pc:sldLayoutMk cId="119519927" sldId="2147483653"/>
          </pc:sldLayoutMkLst>
          <pc:spChg chg="add">
            <ac:chgData name="Anita Gudelj" userId="dd837cd1-a933-420e-b917-b827db76e346" providerId="ADAL" clId="{A3380D85-378F-45C5-90BD-28408D72E16C}" dt="2022-04-13T13:36:19.754" v="83"/>
            <ac:spMkLst>
              <pc:docMk/>
              <pc:sldMasterMk cId="303886449" sldId="2147483648"/>
              <pc:sldLayoutMk cId="119519927" sldId="2147483653"/>
              <ac:spMk id="3" creationId="{C633469C-96AA-40D5-B817-81CB3041B416}"/>
            </ac:spMkLst>
          </pc:spChg>
        </pc:sldLayoutChg>
        <pc:sldLayoutChg chg="del">
          <pc:chgData name="Anita Gudelj" userId="dd837cd1-a933-420e-b917-b827db76e346" providerId="ADAL" clId="{A3380D85-378F-45C5-90BD-28408D72E16C}" dt="2022-04-13T13:38:28.322" v="100" actId="2696"/>
          <pc:sldLayoutMkLst>
            <pc:docMk/>
            <pc:sldMasterMk cId="303886449" sldId="2147483648"/>
            <pc:sldLayoutMk cId="1567458594" sldId="2147483654"/>
          </pc:sldLayoutMkLst>
        </pc:sldLayoutChg>
        <pc:sldLayoutChg chg="delSp del">
          <pc:chgData name="Anita Gudelj" userId="dd837cd1-a933-420e-b917-b827db76e346" providerId="ADAL" clId="{A3380D85-378F-45C5-90BD-28408D72E16C}" dt="2022-04-13T13:37:53.076" v="86" actId="2696"/>
          <pc:sldLayoutMkLst>
            <pc:docMk/>
            <pc:sldMasterMk cId="303886449" sldId="2147483648"/>
            <pc:sldLayoutMk cId="2723199225" sldId="2147483654"/>
          </pc:sldLayoutMkLst>
          <pc:spChg chg="del">
            <ac:chgData name="Anita Gudelj" userId="dd837cd1-a933-420e-b917-b827db76e346" providerId="ADAL" clId="{A3380D85-378F-45C5-90BD-28408D72E16C}" dt="2022-04-13T13:37:29.081" v="85" actId="478"/>
            <ac:spMkLst>
              <pc:docMk/>
              <pc:sldMasterMk cId="303886449" sldId="2147483648"/>
              <pc:sldLayoutMk cId="2723199225" sldId="2147483654"/>
              <ac:spMk id="2" creationId="{4D57DAF4-9975-481B-81CD-FE5158015DC1}"/>
            </ac:spMkLst>
          </pc:spChg>
        </pc:sldLayoutChg>
      </pc:sldMasterChg>
      <pc:sldMasterChg chg="addSp modSp del delSldLayout">
        <pc:chgData name="Anita Gudelj" userId="dd837cd1-a933-420e-b917-b827db76e346" providerId="ADAL" clId="{A3380D85-378F-45C5-90BD-28408D72E16C}" dt="2022-04-13T13:37:58.364" v="99" actId="2696"/>
        <pc:sldMasterMkLst>
          <pc:docMk/>
          <pc:sldMasterMk cId="922542051" sldId="2147483654"/>
        </pc:sldMasterMkLst>
        <pc:spChg chg="add mod">
          <ac:chgData name="Anita Gudelj" userId="dd837cd1-a933-420e-b917-b827db76e346" providerId="ADAL" clId="{A3380D85-378F-45C5-90BD-28408D72E16C}" dt="2022-04-13T13:37:55.558" v="87"/>
          <ac:spMkLst>
            <pc:docMk/>
            <pc:sldMasterMk cId="922542051" sldId="2147483654"/>
            <ac:spMk id="2" creationId="{E425D518-6E3D-40CC-A72D-FE5A7CE44E6A}"/>
          </ac:spMkLst>
        </pc:spChg>
        <pc:spChg chg="add mod">
          <ac:chgData name="Anita Gudelj" userId="dd837cd1-a933-420e-b917-b827db76e346" providerId="ADAL" clId="{A3380D85-378F-45C5-90BD-28408D72E16C}" dt="2022-04-13T13:37:55.558" v="87"/>
          <ac:spMkLst>
            <pc:docMk/>
            <pc:sldMasterMk cId="922542051" sldId="2147483654"/>
            <ac:spMk id="3" creationId="{AE171EBD-6ACD-4CD5-B7D8-3205F09460C3}"/>
          </ac:spMkLst>
        </pc:spChg>
        <pc:spChg chg="add mod">
          <ac:chgData name="Anita Gudelj" userId="dd837cd1-a933-420e-b917-b827db76e346" providerId="ADAL" clId="{A3380D85-378F-45C5-90BD-28408D72E16C}" dt="2022-04-13T13:37:55.558" v="87"/>
          <ac:spMkLst>
            <pc:docMk/>
            <pc:sldMasterMk cId="922542051" sldId="2147483654"/>
            <ac:spMk id="4" creationId="{0A268449-DA29-42DA-9B2B-E33C61AA09BD}"/>
          </ac:spMkLst>
        </pc:spChg>
        <pc:spChg chg="add mod">
          <ac:chgData name="Anita Gudelj" userId="dd837cd1-a933-420e-b917-b827db76e346" providerId="ADAL" clId="{A3380D85-378F-45C5-90BD-28408D72E16C}" dt="2022-04-13T13:37:55.558" v="87"/>
          <ac:spMkLst>
            <pc:docMk/>
            <pc:sldMasterMk cId="922542051" sldId="2147483654"/>
            <ac:spMk id="5" creationId="{F1DBA737-D4A7-4900-9483-DC926479CAC2}"/>
          </ac:spMkLst>
        </pc:spChg>
        <pc:spChg chg="add mod">
          <ac:chgData name="Anita Gudelj" userId="dd837cd1-a933-420e-b917-b827db76e346" providerId="ADAL" clId="{A3380D85-378F-45C5-90BD-28408D72E16C}" dt="2022-04-13T13:37:55.558" v="87"/>
          <ac:spMkLst>
            <pc:docMk/>
            <pc:sldMasterMk cId="922542051" sldId="2147483654"/>
            <ac:spMk id="6" creationId="{0B3FB8B6-0E51-4919-B7D2-29C213001E14}"/>
          </ac:spMkLst>
        </pc:spChg>
        <pc:sldLayoutChg chg="del">
          <pc:chgData name="Anita Gudelj" userId="dd837cd1-a933-420e-b917-b827db76e346" providerId="ADAL" clId="{A3380D85-378F-45C5-90BD-28408D72E16C}" dt="2022-04-13T13:37:58.175" v="88" actId="2696"/>
          <pc:sldLayoutMkLst>
            <pc:docMk/>
            <pc:sldMasterMk cId="922542051" sldId="2147483654"/>
            <pc:sldLayoutMk cId="1233033218" sldId="2147483655"/>
          </pc:sldLayoutMkLst>
        </pc:sldLayoutChg>
        <pc:sldLayoutChg chg="del">
          <pc:chgData name="Anita Gudelj" userId="dd837cd1-a933-420e-b917-b827db76e346" providerId="ADAL" clId="{A3380D85-378F-45C5-90BD-28408D72E16C}" dt="2022-04-13T13:37:58.197" v="89" actId="2696"/>
          <pc:sldLayoutMkLst>
            <pc:docMk/>
            <pc:sldMasterMk cId="922542051" sldId="2147483654"/>
            <pc:sldLayoutMk cId="788944729" sldId="2147483656"/>
          </pc:sldLayoutMkLst>
        </pc:sldLayoutChg>
        <pc:sldLayoutChg chg="del">
          <pc:chgData name="Anita Gudelj" userId="dd837cd1-a933-420e-b917-b827db76e346" providerId="ADAL" clId="{A3380D85-378F-45C5-90BD-28408D72E16C}" dt="2022-04-13T13:37:58.218" v="90" actId="2696"/>
          <pc:sldLayoutMkLst>
            <pc:docMk/>
            <pc:sldMasterMk cId="922542051" sldId="2147483654"/>
            <pc:sldLayoutMk cId="2967118660" sldId="2147483657"/>
          </pc:sldLayoutMkLst>
        </pc:sldLayoutChg>
        <pc:sldLayoutChg chg="del">
          <pc:chgData name="Anita Gudelj" userId="dd837cd1-a933-420e-b917-b827db76e346" providerId="ADAL" clId="{A3380D85-378F-45C5-90BD-28408D72E16C}" dt="2022-04-13T13:37:58.241" v="91" actId="2696"/>
          <pc:sldLayoutMkLst>
            <pc:docMk/>
            <pc:sldMasterMk cId="922542051" sldId="2147483654"/>
            <pc:sldLayoutMk cId="1075075764" sldId="2147483658"/>
          </pc:sldLayoutMkLst>
        </pc:sldLayoutChg>
        <pc:sldLayoutChg chg="del">
          <pc:chgData name="Anita Gudelj" userId="dd837cd1-a933-420e-b917-b827db76e346" providerId="ADAL" clId="{A3380D85-378F-45C5-90BD-28408D72E16C}" dt="2022-04-13T13:37:58.259" v="92" actId="2696"/>
          <pc:sldLayoutMkLst>
            <pc:docMk/>
            <pc:sldMasterMk cId="922542051" sldId="2147483654"/>
            <pc:sldLayoutMk cId="2742301050" sldId="2147483659"/>
          </pc:sldLayoutMkLst>
        </pc:sldLayoutChg>
        <pc:sldLayoutChg chg="del">
          <pc:chgData name="Anita Gudelj" userId="dd837cd1-a933-420e-b917-b827db76e346" providerId="ADAL" clId="{A3380D85-378F-45C5-90BD-28408D72E16C}" dt="2022-04-13T13:37:58.278" v="93" actId="2696"/>
          <pc:sldLayoutMkLst>
            <pc:docMk/>
            <pc:sldMasterMk cId="922542051" sldId="2147483654"/>
            <pc:sldLayoutMk cId="1109706756" sldId="2147483660"/>
          </pc:sldLayoutMkLst>
        </pc:sldLayoutChg>
        <pc:sldLayoutChg chg="del">
          <pc:chgData name="Anita Gudelj" userId="dd837cd1-a933-420e-b917-b827db76e346" providerId="ADAL" clId="{A3380D85-378F-45C5-90BD-28408D72E16C}" dt="2022-04-13T13:37:58.296" v="94" actId="2696"/>
          <pc:sldLayoutMkLst>
            <pc:docMk/>
            <pc:sldMasterMk cId="922542051" sldId="2147483654"/>
            <pc:sldLayoutMk cId="1494690485" sldId="2147483661"/>
          </pc:sldLayoutMkLst>
        </pc:sldLayoutChg>
        <pc:sldLayoutChg chg="del">
          <pc:chgData name="Anita Gudelj" userId="dd837cd1-a933-420e-b917-b827db76e346" providerId="ADAL" clId="{A3380D85-378F-45C5-90BD-28408D72E16C}" dt="2022-04-13T13:37:58.312" v="95" actId="2696"/>
          <pc:sldLayoutMkLst>
            <pc:docMk/>
            <pc:sldMasterMk cId="922542051" sldId="2147483654"/>
            <pc:sldLayoutMk cId="68439019" sldId="2147483662"/>
          </pc:sldLayoutMkLst>
        </pc:sldLayoutChg>
        <pc:sldLayoutChg chg="del">
          <pc:chgData name="Anita Gudelj" userId="dd837cd1-a933-420e-b917-b827db76e346" providerId="ADAL" clId="{A3380D85-378F-45C5-90BD-28408D72E16C}" dt="2022-04-13T13:37:58.328" v="96" actId="2696"/>
          <pc:sldLayoutMkLst>
            <pc:docMk/>
            <pc:sldMasterMk cId="922542051" sldId="2147483654"/>
            <pc:sldLayoutMk cId="2746694044" sldId="2147483663"/>
          </pc:sldLayoutMkLst>
        </pc:sldLayoutChg>
        <pc:sldLayoutChg chg="del">
          <pc:chgData name="Anita Gudelj" userId="dd837cd1-a933-420e-b917-b827db76e346" providerId="ADAL" clId="{A3380D85-378F-45C5-90BD-28408D72E16C}" dt="2022-04-13T13:37:58.343" v="97" actId="2696"/>
          <pc:sldLayoutMkLst>
            <pc:docMk/>
            <pc:sldMasterMk cId="922542051" sldId="2147483654"/>
            <pc:sldLayoutMk cId="2759927010" sldId="2147483664"/>
          </pc:sldLayoutMkLst>
        </pc:sldLayoutChg>
        <pc:sldLayoutChg chg="del">
          <pc:chgData name="Anita Gudelj" userId="dd837cd1-a933-420e-b917-b827db76e346" providerId="ADAL" clId="{A3380D85-378F-45C5-90BD-28408D72E16C}" dt="2022-04-13T13:37:58.353" v="98" actId="2696"/>
          <pc:sldLayoutMkLst>
            <pc:docMk/>
            <pc:sldMasterMk cId="922542051" sldId="2147483654"/>
            <pc:sldLayoutMk cId="3045843718" sldId="2147483665"/>
          </pc:sldLayoutMkLst>
        </pc:sldLayoutChg>
      </pc:sldMasterChg>
      <pc:sldMasterChg chg="addSp modSp">
        <pc:chgData name="Anita Gudelj" userId="dd837cd1-a933-420e-b917-b827db76e346" providerId="ADAL" clId="{A3380D85-378F-45C5-90BD-28408D72E16C}" dt="2022-04-13T13:41:04.546" v="106"/>
        <pc:sldMasterMkLst>
          <pc:docMk/>
          <pc:sldMasterMk cId="969641170" sldId="2147483654"/>
        </pc:sldMasterMkLst>
        <pc:spChg chg="add mod">
          <ac:chgData name="Anita Gudelj" userId="dd837cd1-a933-420e-b917-b827db76e346" providerId="ADAL" clId="{A3380D85-378F-45C5-90BD-28408D72E16C}" dt="2022-04-13T13:41:04.546" v="106"/>
          <ac:spMkLst>
            <pc:docMk/>
            <pc:sldMasterMk cId="969641170" sldId="2147483654"/>
            <ac:spMk id="2" creationId="{6C2CED65-451F-4E9A-A0BD-2AC8CE7921E9}"/>
          </ac:spMkLst>
        </pc:spChg>
        <pc:spChg chg="add mod">
          <ac:chgData name="Anita Gudelj" userId="dd837cd1-a933-420e-b917-b827db76e346" providerId="ADAL" clId="{A3380D85-378F-45C5-90BD-28408D72E16C}" dt="2022-04-13T13:41:04.546" v="106"/>
          <ac:spMkLst>
            <pc:docMk/>
            <pc:sldMasterMk cId="969641170" sldId="2147483654"/>
            <ac:spMk id="3" creationId="{D2009B35-9367-4C8B-B692-CC83A4AFD130}"/>
          </ac:spMkLst>
        </pc:spChg>
        <pc:spChg chg="add mod">
          <ac:chgData name="Anita Gudelj" userId="dd837cd1-a933-420e-b917-b827db76e346" providerId="ADAL" clId="{A3380D85-378F-45C5-90BD-28408D72E16C}" dt="2022-04-13T13:41:04.546" v="106"/>
          <ac:spMkLst>
            <pc:docMk/>
            <pc:sldMasterMk cId="969641170" sldId="2147483654"/>
            <ac:spMk id="4" creationId="{B43B8BD8-4F1C-4937-BC45-EADF221E0F24}"/>
          </ac:spMkLst>
        </pc:spChg>
        <pc:spChg chg="add mod">
          <ac:chgData name="Anita Gudelj" userId="dd837cd1-a933-420e-b917-b827db76e346" providerId="ADAL" clId="{A3380D85-378F-45C5-90BD-28408D72E16C}" dt="2022-04-13T13:41:04.546" v="106"/>
          <ac:spMkLst>
            <pc:docMk/>
            <pc:sldMasterMk cId="969641170" sldId="2147483654"/>
            <ac:spMk id="5" creationId="{56390BC0-45A3-441D-9E4C-454490D0DDFA}"/>
          </ac:spMkLst>
        </pc:spChg>
        <pc:spChg chg="add mod">
          <ac:chgData name="Anita Gudelj" userId="dd837cd1-a933-420e-b917-b827db76e346" providerId="ADAL" clId="{A3380D85-378F-45C5-90BD-28408D72E16C}" dt="2022-04-13T13:41:04.546" v="106"/>
          <ac:spMkLst>
            <pc:docMk/>
            <pc:sldMasterMk cId="969641170" sldId="2147483654"/>
            <ac:spMk id="6" creationId="{C9314193-E228-4FC9-AC56-B2448E596457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66905-F513-4877-B08A-7E9416ECD7B6}" type="datetimeFigureOut">
              <a:rPr lang="hr-HR" smtClean="0"/>
              <a:t>30.8.2022.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0EAD9-0EB2-41F3-B377-F18357740D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14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35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590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E026C5-8334-4920-B2DF-155A33EDE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945342"/>
          </a:xfrm>
        </p:spPr>
        <p:txBody>
          <a:bodyPr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BB8E5873-90FF-45CB-97BF-76941EC1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dirty="0"/>
              <a:t>Kliknite da biste uredili stil naslova matrice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7E4BB0-3664-4F41-8628-C1A93AAAB6C0}"/>
              </a:ext>
            </a:extLst>
          </p:cNvPr>
          <p:cNvSpPr/>
          <p:nvPr userDrawn="1"/>
        </p:nvSpPr>
        <p:spPr>
          <a:xfrm>
            <a:off x="838201" y="6550099"/>
            <a:ext cx="104945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err="1">
                <a:solidFill>
                  <a:srgbClr val="032659"/>
                </a:solidFill>
              </a:rPr>
              <a:t>MareMathics</a:t>
            </a:r>
            <a:r>
              <a:rPr lang="hr-HR" sz="1400" i="1">
                <a:solidFill>
                  <a:srgbClr val="032659"/>
                </a:solidFill>
              </a:rPr>
              <a:t> </a:t>
            </a:r>
            <a:r>
              <a:rPr lang="en-US" sz="1400" i="1">
                <a:solidFill>
                  <a:srgbClr val="032659"/>
                </a:solidFill>
              </a:rPr>
              <a:t>Teachers’ Meeting</a:t>
            </a:r>
            <a:r>
              <a:rPr lang="hr-HR" sz="1400" i="1">
                <a:solidFill>
                  <a:srgbClr val="032659"/>
                </a:solidFill>
              </a:rPr>
              <a:t>– </a:t>
            </a:r>
            <a:r>
              <a:rPr lang="en-US" sz="1400" i="1" err="1">
                <a:solidFill>
                  <a:srgbClr val="032659"/>
                </a:solidFill>
              </a:rPr>
              <a:t>Tallin</a:t>
            </a:r>
            <a:r>
              <a:rPr lang="hr-HR" sz="1400" i="1">
                <a:solidFill>
                  <a:srgbClr val="032659"/>
                </a:solidFill>
              </a:rPr>
              <a:t> 202</a:t>
            </a:r>
            <a:r>
              <a:rPr lang="en-US" sz="1400" i="1">
                <a:solidFill>
                  <a:srgbClr val="032659"/>
                </a:solidFill>
              </a:rPr>
              <a:t>2</a:t>
            </a:r>
            <a:r>
              <a:rPr lang="hr-HR" sz="1400" i="1">
                <a:solidFill>
                  <a:srgbClr val="032659"/>
                </a:solidFill>
              </a:rPr>
              <a:t>, 2</a:t>
            </a:r>
            <a:r>
              <a:rPr lang="en-US" sz="1400" i="1">
                <a:solidFill>
                  <a:srgbClr val="032659"/>
                </a:solidFill>
              </a:rPr>
              <a:t>6</a:t>
            </a:r>
            <a:r>
              <a:rPr lang="hr-HR" sz="1400" i="1">
                <a:solidFill>
                  <a:srgbClr val="032659"/>
                </a:solidFill>
              </a:rPr>
              <a:t> – 2</a:t>
            </a:r>
            <a:r>
              <a:rPr lang="en-US" sz="1400" i="1">
                <a:solidFill>
                  <a:srgbClr val="032659"/>
                </a:solidFill>
              </a:rPr>
              <a:t>7</a:t>
            </a:r>
            <a:r>
              <a:rPr lang="hr-HR" sz="1400" i="1">
                <a:solidFill>
                  <a:srgbClr val="032659"/>
                </a:solidFill>
              </a:rPr>
              <a:t> </a:t>
            </a:r>
            <a:r>
              <a:rPr lang="en-US" sz="1400" i="1">
                <a:solidFill>
                  <a:srgbClr val="032659"/>
                </a:solidFill>
              </a:rPr>
              <a:t>April</a:t>
            </a:r>
            <a:endParaRPr lang="hr-HR" sz="1400" i="1">
              <a:solidFill>
                <a:srgbClr val="0326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5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56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6">
            <a:extLst>
              <a:ext uri="{FF2B5EF4-FFF2-40B4-BE49-F238E27FC236}">
                <a16:creationId xmlns:a16="http://schemas.microsoft.com/office/drawing/2014/main" id="{D70C136F-4C14-4322-A508-DAA7A819C768}"/>
              </a:ext>
            </a:extLst>
          </p:cNvPr>
          <p:cNvSpPr txBox="1">
            <a:spLocks/>
          </p:cNvSpPr>
          <p:nvPr userDrawn="1"/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33469C-96AA-40D5-B817-81CB3041B416}"/>
              </a:ext>
            </a:extLst>
          </p:cNvPr>
          <p:cNvSpPr/>
          <p:nvPr userDrawn="1"/>
        </p:nvSpPr>
        <p:spPr>
          <a:xfrm>
            <a:off x="838201" y="6550099"/>
            <a:ext cx="104945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err="1">
                <a:solidFill>
                  <a:srgbClr val="032659"/>
                </a:solidFill>
              </a:rPr>
              <a:t>MareMathics</a:t>
            </a:r>
            <a:r>
              <a:rPr lang="hr-HR" sz="1400" i="1">
                <a:solidFill>
                  <a:srgbClr val="032659"/>
                </a:solidFill>
              </a:rPr>
              <a:t> </a:t>
            </a:r>
            <a:r>
              <a:rPr lang="en-US" sz="1400" i="1">
                <a:solidFill>
                  <a:srgbClr val="032659"/>
                </a:solidFill>
              </a:rPr>
              <a:t>Teachers’ Meeting</a:t>
            </a:r>
            <a:r>
              <a:rPr lang="hr-HR" sz="1400" i="1">
                <a:solidFill>
                  <a:srgbClr val="032659"/>
                </a:solidFill>
              </a:rPr>
              <a:t>– </a:t>
            </a:r>
            <a:r>
              <a:rPr lang="en-US" sz="1400" i="1" err="1">
                <a:solidFill>
                  <a:srgbClr val="032659"/>
                </a:solidFill>
              </a:rPr>
              <a:t>Tallin</a:t>
            </a:r>
            <a:r>
              <a:rPr lang="hr-HR" sz="1400" i="1">
                <a:solidFill>
                  <a:srgbClr val="032659"/>
                </a:solidFill>
              </a:rPr>
              <a:t> 202</a:t>
            </a:r>
            <a:r>
              <a:rPr lang="en-US" sz="1400" i="1">
                <a:solidFill>
                  <a:srgbClr val="032659"/>
                </a:solidFill>
              </a:rPr>
              <a:t>2</a:t>
            </a:r>
            <a:r>
              <a:rPr lang="hr-HR" sz="1400" i="1">
                <a:solidFill>
                  <a:srgbClr val="032659"/>
                </a:solidFill>
              </a:rPr>
              <a:t>, 2</a:t>
            </a:r>
            <a:r>
              <a:rPr lang="en-US" sz="1400" i="1">
                <a:solidFill>
                  <a:srgbClr val="032659"/>
                </a:solidFill>
              </a:rPr>
              <a:t>6</a:t>
            </a:r>
            <a:r>
              <a:rPr lang="hr-HR" sz="1400" i="1">
                <a:solidFill>
                  <a:srgbClr val="032659"/>
                </a:solidFill>
              </a:rPr>
              <a:t> – 2</a:t>
            </a:r>
            <a:r>
              <a:rPr lang="en-US" sz="1400" i="1">
                <a:solidFill>
                  <a:srgbClr val="032659"/>
                </a:solidFill>
              </a:rPr>
              <a:t>7</a:t>
            </a:r>
            <a:r>
              <a:rPr lang="hr-HR" sz="1400" i="1">
                <a:solidFill>
                  <a:srgbClr val="032659"/>
                </a:solidFill>
              </a:rPr>
              <a:t> </a:t>
            </a:r>
            <a:r>
              <a:rPr lang="en-US" sz="1400" i="1">
                <a:solidFill>
                  <a:srgbClr val="032659"/>
                </a:solidFill>
              </a:rPr>
              <a:t>April</a:t>
            </a:r>
            <a:endParaRPr lang="hr-HR" sz="1400" i="1">
              <a:solidFill>
                <a:srgbClr val="0326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7165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00CB95-DDCC-4ED7-AB37-B40EEBE16D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2" name="Picture 3">
            <a:extLst>
              <a:ext uri="{FF2B5EF4-FFF2-40B4-BE49-F238E27FC236}">
                <a16:creationId xmlns:a16="http://schemas.microsoft.com/office/drawing/2014/main" id="{007974F5-B6B8-420D-AB2A-1E1CA29333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15" y="224931"/>
            <a:ext cx="1388871" cy="4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20FF617-A0AE-41A7-A076-A862804B48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200" y="272088"/>
            <a:ext cx="1051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sr-Latn-RS" altLang="sr-Latn-RS" sz="1200" b="0" i="1" u="none" strike="noStrike" cap="none" normalizeH="0" baseline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Innovative</a:t>
            </a:r>
            <a:r>
              <a:rPr kumimoji="0" lang="sr-Latn-RS" altLang="sr-Latn-RS" sz="1200" b="0" i="1" u="none" strike="noStrike" cap="none" normalizeH="0" baseline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Approach</a:t>
            </a:r>
            <a:r>
              <a:rPr kumimoji="0" lang="sr-Latn-RS" altLang="sr-Latn-RS" sz="1200" b="0" i="1" u="none" strike="noStrike" cap="none" normalizeH="0" baseline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in </a:t>
            </a:r>
            <a:r>
              <a:rPr kumimoji="0" lang="sr-Latn-RS" altLang="sr-Latn-RS" sz="1200" b="0" i="1" u="none" strike="noStrike" cap="none" normalizeH="0" baseline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Mathematical</a:t>
            </a:r>
            <a:r>
              <a:rPr kumimoji="0" lang="sr-Latn-RS" altLang="sr-Latn-RS" sz="1200" b="0" i="1" u="none" strike="noStrike" cap="none" normalizeH="0" baseline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Education</a:t>
            </a:r>
            <a:r>
              <a:rPr kumimoji="0" lang="sr-Latn-RS" altLang="sr-Latn-RS" sz="1200" b="0" i="1" u="none" strike="noStrike" cap="none" normalizeH="0" baseline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for</a:t>
            </a:r>
            <a:r>
              <a:rPr kumimoji="0" lang="sr-Latn-RS" altLang="sr-Latn-RS" sz="1200" b="0" i="1" u="none" strike="noStrike" cap="none" normalizeH="0" baseline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Maritime</a:t>
            </a:r>
            <a:r>
              <a:rPr kumimoji="0" lang="sr-Latn-RS" altLang="sr-Latn-RS" sz="1200" b="0" i="1" u="none" strike="noStrike" cap="none" normalizeH="0" baseline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Students</a:t>
            </a:r>
            <a:endParaRPr kumimoji="0" lang="hr-HR" altLang="sr-Latn-RS" sz="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hr-HR" altLang="sr-Latn-RS" sz="1200" b="0" i="1" u="none" strike="noStrike" cap="none" normalizeH="0" baseline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2019-1-HR01-KA203-061000</a:t>
            </a:r>
            <a:endParaRPr kumimoji="0" lang="hr-HR" altLang="sr-Latn-R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7344FDDF-17E4-4C47-A350-CD010E6C13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r="60072"/>
          <a:stretch/>
        </p:blipFill>
        <p:spPr>
          <a:xfrm>
            <a:off x="838200" y="5673672"/>
            <a:ext cx="3929841" cy="103031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238FC2E-BB11-4FC0-AE11-C40725EE27CA}"/>
              </a:ext>
            </a:extLst>
          </p:cNvPr>
          <p:cNvSpPr/>
          <p:nvPr userDrawn="1"/>
        </p:nvSpPr>
        <p:spPr>
          <a:xfrm>
            <a:off x="838201" y="6550099"/>
            <a:ext cx="104945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err="1">
                <a:solidFill>
                  <a:srgbClr val="032659"/>
                </a:solidFill>
              </a:rPr>
              <a:t>MareMathics</a:t>
            </a:r>
            <a:r>
              <a:rPr lang="hr-HR" sz="1400" i="1">
                <a:solidFill>
                  <a:srgbClr val="032659"/>
                </a:solidFill>
              </a:rPr>
              <a:t> </a:t>
            </a:r>
            <a:r>
              <a:rPr lang="en-US" sz="1400" i="1">
                <a:solidFill>
                  <a:srgbClr val="032659"/>
                </a:solidFill>
              </a:rPr>
              <a:t>Teachers’ Meeting</a:t>
            </a:r>
            <a:r>
              <a:rPr lang="hr-HR" sz="1400" i="1">
                <a:solidFill>
                  <a:srgbClr val="032659"/>
                </a:solidFill>
              </a:rPr>
              <a:t>– </a:t>
            </a:r>
            <a:r>
              <a:rPr lang="en-US" sz="1400" i="1" err="1">
                <a:solidFill>
                  <a:srgbClr val="032659"/>
                </a:solidFill>
              </a:rPr>
              <a:t>Tallin</a:t>
            </a:r>
            <a:r>
              <a:rPr lang="hr-HR" sz="1400" i="1">
                <a:solidFill>
                  <a:srgbClr val="032659"/>
                </a:solidFill>
              </a:rPr>
              <a:t> 202</a:t>
            </a:r>
            <a:r>
              <a:rPr lang="en-US" sz="1400" i="1">
                <a:solidFill>
                  <a:srgbClr val="032659"/>
                </a:solidFill>
              </a:rPr>
              <a:t>2</a:t>
            </a:r>
            <a:r>
              <a:rPr lang="hr-HR" sz="1400" i="1">
                <a:solidFill>
                  <a:srgbClr val="032659"/>
                </a:solidFill>
              </a:rPr>
              <a:t>, 2</a:t>
            </a:r>
            <a:r>
              <a:rPr lang="en-US" sz="1400" i="1">
                <a:solidFill>
                  <a:srgbClr val="032659"/>
                </a:solidFill>
              </a:rPr>
              <a:t>6</a:t>
            </a:r>
            <a:r>
              <a:rPr lang="hr-HR" sz="1400" i="1">
                <a:solidFill>
                  <a:srgbClr val="032659"/>
                </a:solidFill>
              </a:rPr>
              <a:t> – 2</a:t>
            </a:r>
            <a:r>
              <a:rPr lang="en-US" sz="1400" i="1">
                <a:solidFill>
                  <a:srgbClr val="032659"/>
                </a:solidFill>
              </a:rPr>
              <a:t>7</a:t>
            </a:r>
            <a:r>
              <a:rPr lang="hr-HR" sz="1400" i="1">
                <a:solidFill>
                  <a:srgbClr val="032659"/>
                </a:solidFill>
              </a:rPr>
              <a:t> </a:t>
            </a:r>
            <a:r>
              <a:rPr lang="en-US" sz="1400" i="1">
                <a:solidFill>
                  <a:srgbClr val="032659"/>
                </a:solidFill>
              </a:rPr>
              <a:t>April</a:t>
            </a:r>
            <a:endParaRPr lang="hr-HR" sz="1400" i="1">
              <a:solidFill>
                <a:srgbClr val="0326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llstreetmojo.com/enable-macros-in-excel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llstreetmojo.com/enable-macros-in-excel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1828799" y="1036817"/>
            <a:ext cx="8277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MareMathics</a:t>
            </a:r>
            <a:endParaRPr lang="en-US" sz="4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endParaRPr lang="en-US" sz="4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1828799" y="1713925"/>
            <a:ext cx="86306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cs typeface="Arial" panose="020B0604020202020204" pitchFamily="34" charset="0"/>
              </a:rPr>
              <a:t>Teachers’ Training - Tallinn</a:t>
            </a:r>
          </a:p>
          <a:p>
            <a:pPr algn="ctr"/>
            <a:endParaRPr lang="hr-HR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F96112-59ED-4FDC-A97D-E606596384F2}"/>
              </a:ext>
            </a:extLst>
          </p:cNvPr>
          <p:cNvSpPr/>
          <p:nvPr/>
        </p:nvSpPr>
        <p:spPr>
          <a:xfrm>
            <a:off x="3048000" y="2820363"/>
            <a:ext cx="60960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Goran </a:t>
            </a:r>
            <a:r>
              <a:rPr lang="en-US" sz="3200" b="1" dirty="0" err="1">
                <a:solidFill>
                  <a:srgbClr val="0070C0"/>
                </a:solidFill>
                <a:cs typeface="Arial" panose="020B0604020202020204" pitchFamily="34" charset="0"/>
              </a:rPr>
              <a:t>Kovačević</a:t>
            </a:r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, prof.</a:t>
            </a:r>
            <a:endParaRPr lang="fr-FR" sz="32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/>
            <a:endParaRPr lang="fr-FR" sz="28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/>
            <a:r>
              <a:rPr lang="fr-FR" sz="2800" b="1" dirty="0" err="1">
                <a:solidFill>
                  <a:srgbClr val="0070C0"/>
                </a:solidFill>
                <a:cs typeface="Arial" panose="020B0604020202020204" pitchFamily="34" charset="0"/>
              </a:rPr>
              <a:t>University</a:t>
            </a:r>
            <a:r>
              <a:rPr lang="fr-FR" sz="2800" b="1" dirty="0">
                <a:solidFill>
                  <a:srgbClr val="0070C0"/>
                </a:solidFill>
                <a:cs typeface="Arial" panose="020B0604020202020204" pitchFamily="34" charset="0"/>
              </a:rPr>
              <a:t> of Split</a:t>
            </a:r>
          </a:p>
          <a:p>
            <a:pPr algn="ctr"/>
            <a:r>
              <a:rPr lang="fr-FR" sz="2800" b="1" dirty="0" err="1">
                <a:solidFill>
                  <a:srgbClr val="0070C0"/>
                </a:solidFill>
                <a:cs typeface="Arial" panose="020B0604020202020204" pitchFamily="34" charset="0"/>
              </a:rPr>
              <a:t>Faculty</a:t>
            </a:r>
            <a:r>
              <a:rPr lang="fr-FR" sz="2800" b="1" dirty="0">
                <a:solidFill>
                  <a:srgbClr val="0070C0"/>
                </a:solidFill>
                <a:cs typeface="Arial" panose="020B0604020202020204" pitchFamily="34" charset="0"/>
              </a:rPr>
              <a:t> of Maritime </a:t>
            </a:r>
            <a:r>
              <a:rPr lang="fr-FR" sz="2800" b="1" dirty="0" err="1">
                <a:solidFill>
                  <a:srgbClr val="0070C0"/>
                </a:solidFill>
                <a:cs typeface="Arial" panose="020B0604020202020204" pitchFamily="34" charset="0"/>
              </a:rPr>
              <a:t>Studies</a:t>
            </a:r>
            <a:endParaRPr lang="hr-HR" sz="28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6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/>
              <a:t>Before</a:t>
            </a:r>
            <a:r>
              <a:rPr lang="hr-HR" dirty="0"/>
              <a:t> use:</a:t>
            </a:r>
          </a:p>
          <a:p>
            <a:pPr>
              <a:buFontTx/>
              <a:buChar char="-"/>
            </a:pPr>
            <a:r>
              <a:rPr lang="hr-HR" dirty="0" err="1"/>
              <a:t>Add</a:t>
            </a:r>
            <a:r>
              <a:rPr lang="hr-HR" dirty="0"/>
              <a:t> Developer </a:t>
            </a:r>
            <a:r>
              <a:rPr lang="hr-HR" dirty="0" err="1"/>
              <a:t>tab</a:t>
            </a:r>
            <a:r>
              <a:rPr lang="hr-HR" dirty="0"/>
              <a:t> to Excel </a:t>
            </a:r>
            <a:r>
              <a:rPr lang="hr-HR" dirty="0" err="1"/>
              <a:t>ribbon</a:t>
            </a: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/>
          </a:p>
          <a:p>
            <a:pPr>
              <a:buFont typeface="+mj-lt"/>
              <a:buAutoNum type="arabicPeriod"/>
            </a:pPr>
            <a:r>
              <a:rPr lang="en-US" dirty="0"/>
              <a:t>On the File tab, go to Options &gt; Customize Ribbon.</a:t>
            </a:r>
          </a:p>
          <a:p>
            <a:pPr>
              <a:buFont typeface="+mj-lt"/>
              <a:buAutoNum type="arabicPeriod"/>
            </a:pPr>
            <a:endParaRPr lang="hr-HR" dirty="0"/>
          </a:p>
          <a:p>
            <a:pPr>
              <a:buFont typeface="+mj-lt"/>
              <a:buAutoNum type="arabicPeriod"/>
            </a:pPr>
            <a:r>
              <a:rPr lang="en-US" dirty="0"/>
              <a:t>Under Customize the Ribbon and under Main Tabs, select the Developer check box.</a:t>
            </a:r>
          </a:p>
          <a:p>
            <a:pPr marL="0" indent="0">
              <a:buNone/>
            </a:pPr>
            <a:br>
              <a:rPr lang="en-US" dirty="0">
                <a:hlinkClick r:id="rId2"/>
              </a:rPr>
            </a:br>
            <a:endParaRPr lang="en-US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024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tool</a:t>
            </a:r>
            <a:r>
              <a:rPr lang="hr-HR" dirty="0"/>
              <a:t> – Determinant.xlsm</a:t>
            </a:r>
            <a:endParaRPr lang="en-US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3706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tool</a:t>
            </a:r>
            <a:r>
              <a:rPr lang="hr-HR" dirty="0"/>
              <a:t> – Determinant.xlsm</a:t>
            </a:r>
          </a:p>
          <a:p>
            <a:pPr>
              <a:buFontTx/>
              <a:buChar char="-"/>
            </a:pPr>
            <a:r>
              <a:rPr lang="hr-HR" dirty="0"/>
              <a:t>Open </a:t>
            </a:r>
            <a:r>
              <a:rPr lang="hr-HR" dirty="0" err="1"/>
              <a:t>the</a:t>
            </a:r>
            <a:r>
              <a:rPr lang="hr-HR" dirty="0"/>
              <a:t> file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delete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data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table</a:t>
            </a:r>
            <a:endParaRPr lang="en-US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2160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dirty="0"/>
                  <a:t>Use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tool</a:t>
                </a:r>
                <a:r>
                  <a:rPr lang="hr-HR" dirty="0"/>
                  <a:t> – Determinant.xlsm</a:t>
                </a:r>
              </a:p>
              <a:p>
                <a:pPr>
                  <a:buFontTx/>
                  <a:buChar char="-"/>
                </a:pPr>
                <a:r>
                  <a:rPr lang="hr-HR" dirty="0"/>
                  <a:t>Open </a:t>
                </a:r>
                <a:r>
                  <a:rPr lang="hr-HR" dirty="0" err="1"/>
                  <a:t>the</a:t>
                </a:r>
                <a:r>
                  <a:rPr lang="hr-HR" dirty="0"/>
                  <a:t> file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:r>
                  <a:rPr lang="hr-HR" dirty="0" err="1"/>
                  <a:t>delete</a:t>
                </a:r>
                <a:r>
                  <a:rPr lang="hr-HR" dirty="0"/>
                  <a:t> </a:t>
                </a:r>
                <a:r>
                  <a:rPr lang="hr-HR" dirty="0" err="1"/>
                  <a:t>all</a:t>
                </a:r>
                <a:r>
                  <a:rPr lang="hr-HR" dirty="0"/>
                  <a:t> data </a:t>
                </a:r>
                <a:r>
                  <a:rPr lang="hr-HR" dirty="0" err="1"/>
                  <a:t>from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table</a:t>
                </a:r>
              </a:p>
              <a:p>
                <a:pPr>
                  <a:buFontTx/>
                  <a:buChar char="-"/>
                </a:pPr>
                <a:r>
                  <a:rPr lang="en-US" dirty="0"/>
                  <a:t>Enter</a:t>
                </a:r>
                <a:r>
                  <a:rPr lang="hr-HR" dirty="0"/>
                  <a:t> </a:t>
                </a:r>
                <a:r>
                  <a:rPr lang="en-US" dirty="0"/>
                  <a:t>the matrix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order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in the table starting from the upper left corner</a:t>
                </a:r>
                <a:r>
                  <a:rPr lang="hr-HR" dirty="0"/>
                  <a:t>,</a:t>
                </a:r>
                <a:r>
                  <a:rPr lang="en-US" dirty="0"/>
                  <a:t> so that the first row (column) of the matrix is ​​in the first row (column) of the table</a:t>
                </a:r>
                <a:endParaRPr lang="hr-HR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0561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dirty="0"/>
                  <a:t>Use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tool</a:t>
                </a:r>
                <a:r>
                  <a:rPr lang="hr-HR" dirty="0"/>
                  <a:t> – Determinant.xlsm</a:t>
                </a:r>
              </a:p>
              <a:p>
                <a:pPr>
                  <a:buFontTx/>
                  <a:buChar char="-"/>
                </a:pPr>
                <a:r>
                  <a:rPr lang="hr-HR" dirty="0"/>
                  <a:t>Open </a:t>
                </a:r>
                <a:r>
                  <a:rPr lang="hr-HR" dirty="0" err="1"/>
                  <a:t>the</a:t>
                </a:r>
                <a:r>
                  <a:rPr lang="hr-HR" dirty="0"/>
                  <a:t> file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:r>
                  <a:rPr lang="hr-HR" dirty="0" err="1"/>
                  <a:t>delete</a:t>
                </a:r>
                <a:r>
                  <a:rPr lang="hr-HR" dirty="0"/>
                  <a:t> </a:t>
                </a:r>
                <a:r>
                  <a:rPr lang="hr-HR" dirty="0" err="1"/>
                  <a:t>all</a:t>
                </a:r>
                <a:r>
                  <a:rPr lang="hr-HR" dirty="0"/>
                  <a:t> data </a:t>
                </a:r>
                <a:r>
                  <a:rPr lang="hr-HR" dirty="0" err="1"/>
                  <a:t>from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table</a:t>
                </a:r>
              </a:p>
              <a:p>
                <a:pPr>
                  <a:buFontTx/>
                  <a:buChar char="-"/>
                </a:pPr>
                <a:r>
                  <a:rPr lang="en-US" dirty="0"/>
                  <a:t>Enter</a:t>
                </a:r>
                <a:r>
                  <a:rPr lang="hr-HR" dirty="0"/>
                  <a:t> </a:t>
                </a:r>
                <a:r>
                  <a:rPr lang="en-US" dirty="0"/>
                  <a:t>the matrix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order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in the table starting from the upper left corner</a:t>
                </a:r>
                <a:r>
                  <a:rPr lang="hr-HR" dirty="0"/>
                  <a:t>,</a:t>
                </a:r>
                <a:r>
                  <a:rPr lang="en-US" dirty="0"/>
                  <a:t> so that the first row (column) of the matrix is ​​in the first row (column) of the table</a:t>
                </a:r>
                <a:endParaRPr lang="hr-HR" dirty="0"/>
              </a:p>
              <a:p>
                <a:pPr>
                  <a:buFontTx/>
                  <a:buChar char="-"/>
                </a:pPr>
                <a:r>
                  <a:rPr lang="hr-HR" dirty="0" err="1"/>
                  <a:t>Click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Button</a:t>
                </a:r>
                <a:endParaRPr lang="hr-HR" dirty="0"/>
              </a:p>
              <a:p>
                <a:pPr>
                  <a:buFontTx/>
                  <a:buChar char="-"/>
                </a:pPr>
                <a:endParaRPr lang="hr-HR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929FD06-642C-4001-9C81-8BF550441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 determinant of the given matrix is ​​displayed in the cell with coordinates (1, n + 2)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126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dirty="0"/>
                  <a:t>Use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tool</a:t>
                </a:r>
                <a:r>
                  <a:rPr lang="hr-HR" dirty="0"/>
                  <a:t> – Determinant.xlsm</a:t>
                </a:r>
              </a:p>
              <a:p>
                <a:pPr>
                  <a:buFontTx/>
                  <a:buChar char="-"/>
                </a:pPr>
                <a:r>
                  <a:rPr lang="hr-HR" dirty="0"/>
                  <a:t>Open </a:t>
                </a:r>
                <a:r>
                  <a:rPr lang="hr-HR" dirty="0" err="1"/>
                  <a:t>the</a:t>
                </a:r>
                <a:r>
                  <a:rPr lang="hr-HR" dirty="0"/>
                  <a:t> file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:r>
                  <a:rPr lang="hr-HR" dirty="0" err="1"/>
                  <a:t>delete</a:t>
                </a:r>
                <a:r>
                  <a:rPr lang="hr-HR" dirty="0"/>
                  <a:t> </a:t>
                </a:r>
                <a:r>
                  <a:rPr lang="hr-HR" dirty="0" err="1"/>
                  <a:t>all</a:t>
                </a:r>
                <a:r>
                  <a:rPr lang="hr-HR" dirty="0"/>
                  <a:t> data </a:t>
                </a:r>
                <a:r>
                  <a:rPr lang="hr-HR" dirty="0" err="1"/>
                  <a:t>from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table</a:t>
                </a:r>
              </a:p>
              <a:p>
                <a:pPr>
                  <a:buFontTx/>
                  <a:buChar char="-"/>
                </a:pPr>
                <a:r>
                  <a:rPr lang="en-US" dirty="0"/>
                  <a:t>Enter</a:t>
                </a:r>
                <a:r>
                  <a:rPr lang="hr-HR" dirty="0"/>
                  <a:t> </a:t>
                </a:r>
                <a:r>
                  <a:rPr lang="en-US" dirty="0"/>
                  <a:t>the matrix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order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in the table starting from the upper left corner</a:t>
                </a:r>
                <a:r>
                  <a:rPr lang="hr-HR" dirty="0"/>
                  <a:t>,</a:t>
                </a:r>
                <a:r>
                  <a:rPr lang="en-US" dirty="0"/>
                  <a:t> so that the first row (column) of the matrix is ​​in the first row (column) of the table</a:t>
                </a:r>
                <a:endParaRPr lang="hr-HR" dirty="0"/>
              </a:p>
              <a:p>
                <a:pPr>
                  <a:buFontTx/>
                  <a:buChar char="-"/>
                </a:pPr>
                <a:r>
                  <a:rPr lang="hr-HR" dirty="0" err="1"/>
                  <a:t>Click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Button</a:t>
                </a:r>
                <a:endParaRPr lang="hr-HR" dirty="0"/>
              </a:p>
              <a:p>
                <a:pPr>
                  <a:buFontTx/>
                  <a:buChar char="-"/>
                </a:pPr>
                <a:r>
                  <a:rPr lang="en-US" dirty="0"/>
                  <a:t>The determinant of the given matrix is ​​displayed in the cell at the intersection of the first row and the </a:t>
                </a:r>
                <a:r>
                  <a:rPr lang="hr-HR" dirty="0"/>
                  <a:t>(</a:t>
                </a:r>
                <a:r>
                  <a:rPr lang="en-US" dirty="0"/>
                  <a:t>n + 2</a:t>
                </a:r>
                <a:r>
                  <a:rPr lang="hr-HR" dirty="0"/>
                  <a:t>)</a:t>
                </a:r>
                <a:r>
                  <a:rPr lang="en-US" dirty="0" err="1"/>
                  <a:t>nd</a:t>
                </a:r>
                <a:r>
                  <a:rPr lang="en-US" dirty="0"/>
                  <a:t> column</a:t>
                </a:r>
                <a:endParaRPr lang="hr-HR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4665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5B182228-B37E-469A-9FB6-BFC2DD597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021" y="710639"/>
            <a:ext cx="9615958" cy="502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868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tool</a:t>
            </a:r>
            <a:r>
              <a:rPr lang="hr-HR" dirty="0"/>
              <a:t> – </a:t>
            </a:r>
            <a:r>
              <a:rPr lang="en-US" dirty="0"/>
              <a:t>Generating the determinant of the desired value</a:t>
            </a:r>
            <a:r>
              <a:rPr lang="hr-HR" dirty="0"/>
              <a:t>.</a:t>
            </a:r>
            <a:r>
              <a:rPr lang="hr-HR" dirty="0" err="1"/>
              <a:t>xlsm</a:t>
            </a:r>
            <a:endParaRPr lang="hr-H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7977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tool</a:t>
            </a:r>
            <a:r>
              <a:rPr lang="hr-HR" dirty="0"/>
              <a:t> – </a:t>
            </a:r>
            <a:r>
              <a:rPr lang="en-US" dirty="0"/>
              <a:t>Generating the determinant of the desired value</a:t>
            </a:r>
            <a:r>
              <a:rPr lang="hr-HR" dirty="0"/>
              <a:t>.</a:t>
            </a:r>
            <a:r>
              <a:rPr lang="hr-HR" dirty="0" err="1"/>
              <a:t>xlsm</a:t>
            </a:r>
            <a:endParaRPr lang="hr-HR" dirty="0"/>
          </a:p>
          <a:p>
            <a:pPr>
              <a:buFontTx/>
              <a:buChar char="-"/>
            </a:pPr>
            <a:r>
              <a:rPr lang="hr-HR" dirty="0"/>
              <a:t>Open </a:t>
            </a:r>
            <a:r>
              <a:rPr lang="hr-HR" dirty="0" err="1"/>
              <a:t>the</a:t>
            </a:r>
            <a:r>
              <a:rPr lang="hr-HR" dirty="0"/>
              <a:t> file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delete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data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table</a:t>
            </a:r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269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dirty="0"/>
                  <a:t>Use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tool</a:t>
                </a:r>
                <a:r>
                  <a:rPr lang="hr-HR" dirty="0"/>
                  <a:t> – </a:t>
                </a:r>
                <a:r>
                  <a:rPr lang="en-US" dirty="0"/>
                  <a:t>Generating the determinant of the desired value</a:t>
                </a:r>
                <a:r>
                  <a:rPr lang="hr-HR" dirty="0"/>
                  <a:t>.</a:t>
                </a:r>
                <a:r>
                  <a:rPr lang="hr-HR" dirty="0" err="1"/>
                  <a:t>xlsm</a:t>
                </a:r>
                <a:endParaRPr lang="hr-HR" dirty="0"/>
              </a:p>
              <a:p>
                <a:pPr>
                  <a:buFontTx/>
                  <a:buChar char="-"/>
                </a:pPr>
                <a:r>
                  <a:rPr lang="hr-HR" dirty="0"/>
                  <a:t>Open </a:t>
                </a:r>
                <a:r>
                  <a:rPr lang="hr-HR" dirty="0" err="1"/>
                  <a:t>the</a:t>
                </a:r>
                <a:r>
                  <a:rPr lang="hr-HR" dirty="0"/>
                  <a:t> file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:r>
                  <a:rPr lang="hr-HR" dirty="0" err="1"/>
                  <a:t>delete</a:t>
                </a:r>
                <a:r>
                  <a:rPr lang="hr-HR" dirty="0"/>
                  <a:t> </a:t>
                </a:r>
                <a:r>
                  <a:rPr lang="hr-HR" dirty="0" err="1"/>
                  <a:t>all</a:t>
                </a:r>
                <a:r>
                  <a:rPr lang="hr-HR" dirty="0"/>
                  <a:t> data </a:t>
                </a:r>
                <a:r>
                  <a:rPr lang="hr-HR" dirty="0" err="1"/>
                  <a:t>from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table</a:t>
                </a:r>
              </a:p>
              <a:p>
                <a:pPr>
                  <a:buFontTx/>
                  <a:buChar char="-"/>
                </a:pPr>
                <a:r>
                  <a:rPr lang="hr-HR" dirty="0"/>
                  <a:t>To </a:t>
                </a:r>
                <a:r>
                  <a:rPr lang="hr-HR" dirty="0" err="1"/>
                  <a:t>change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parameters</a:t>
                </a:r>
                <a:r>
                  <a:rPr lang="hr-HR" dirty="0"/>
                  <a:t> (</a:t>
                </a:r>
                <a:r>
                  <a:rPr lang="hr-HR" dirty="0" err="1"/>
                  <a:t>order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hr-HR" dirty="0"/>
                  <a:t>, interval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integers</a:t>
                </a:r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:r>
                  <a:rPr lang="hr-HR" dirty="0" err="1"/>
                  <a:t>value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determinant) </a:t>
                </a:r>
                <a:r>
                  <a:rPr lang="hr-HR" dirty="0" err="1"/>
                  <a:t>under</a:t>
                </a:r>
                <a:r>
                  <a:rPr lang="hr-HR" dirty="0"/>
                  <a:t> Developer </a:t>
                </a:r>
                <a:r>
                  <a:rPr lang="hr-HR" dirty="0" err="1"/>
                  <a:t>tab</a:t>
                </a:r>
                <a:r>
                  <a:rPr lang="hr-HR" dirty="0"/>
                  <a:t> </a:t>
                </a:r>
                <a:r>
                  <a:rPr lang="hr-HR" dirty="0" err="1"/>
                  <a:t>select</a:t>
                </a:r>
                <a:r>
                  <a:rPr lang="hr-HR" dirty="0"/>
                  <a:t> </a:t>
                </a:r>
                <a:r>
                  <a:rPr lang="hr-HR" dirty="0" err="1"/>
                  <a:t>Visual</a:t>
                </a:r>
                <a:r>
                  <a:rPr lang="hr-HR" dirty="0"/>
                  <a:t> </a:t>
                </a:r>
                <a:r>
                  <a:rPr lang="hr-HR" dirty="0" err="1"/>
                  <a:t>Basic</a:t>
                </a:r>
                <a:r>
                  <a:rPr lang="hr-HR" dirty="0"/>
                  <a:t>, </a:t>
                </a:r>
                <a:r>
                  <a:rPr lang="hr-HR" dirty="0" err="1"/>
                  <a:t>then</a:t>
                </a:r>
                <a:r>
                  <a:rPr lang="hr-HR" dirty="0"/>
                  <a:t> </a:t>
                </a:r>
                <a:r>
                  <a:rPr lang="hr-HR" dirty="0" err="1"/>
                  <a:t>go</a:t>
                </a:r>
                <a:r>
                  <a:rPr lang="hr-HR" dirty="0"/>
                  <a:t> to </a:t>
                </a:r>
                <a:r>
                  <a:rPr lang="hr-HR" dirty="0" err="1"/>
                  <a:t>VBAProject</a:t>
                </a:r>
                <a:r>
                  <a:rPr lang="hr-HR" dirty="0"/>
                  <a:t>&gt;</a:t>
                </a:r>
                <a:r>
                  <a:rPr lang="hr-HR" dirty="0" err="1"/>
                  <a:t>Modules</a:t>
                </a:r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:r>
                  <a:rPr lang="hr-HR" dirty="0" err="1"/>
                  <a:t>double</a:t>
                </a:r>
                <a:r>
                  <a:rPr lang="hr-HR" dirty="0"/>
                  <a:t> </a:t>
                </a:r>
                <a:r>
                  <a:rPr lang="hr-HR" dirty="0" err="1"/>
                  <a:t>click</a:t>
                </a:r>
                <a:r>
                  <a:rPr lang="hr-HR" dirty="0"/>
                  <a:t> on Module1</a:t>
                </a:r>
              </a:p>
              <a:p>
                <a:pPr>
                  <a:buFontTx/>
                  <a:buChar char="-"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683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</a:t>
            </a:r>
            <a:r>
              <a:rPr lang="hr-HR" dirty="0"/>
              <a:t> list:</a:t>
            </a:r>
          </a:p>
          <a:p>
            <a:pPr>
              <a:buFontTx/>
              <a:buChar char="-"/>
            </a:pPr>
            <a:r>
              <a:rPr lang="hr-HR" dirty="0"/>
              <a:t>Determinant</a:t>
            </a:r>
          </a:p>
          <a:p>
            <a:pPr>
              <a:buFontTx/>
              <a:buChar char="-"/>
            </a:pPr>
            <a:r>
              <a:rPr lang="en-US" dirty="0"/>
              <a:t>Generating the determinant of the desired value</a:t>
            </a:r>
            <a:endParaRPr lang="hr-HR" dirty="0"/>
          </a:p>
          <a:p>
            <a:pPr>
              <a:buFontTx/>
              <a:buChar char="-"/>
            </a:pPr>
            <a:r>
              <a:rPr lang="en-US" dirty="0"/>
              <a:t>Inverse</a:t>
            </a:r>
            <a:r>
              <a:rPr lang="hr-HR" dirty="0"/>
              <a:t> </a:t>
            </a:r>
            <a:r>
              <a:rPr lang="en-US" dirty="0"/>
              <a:t>matrix</a:t>
            </a:r>
            <a:r>
              <a:rPr lang="hr-HR" dirty="0"/>
              <a:t> (</a:t>
            </a:r>
            <a:r>
              <a:rPr lang="en-US" dirty="0"/>
              <a:t>using</a:t>
            </a:r>
            <a:r>
              <a:rPr lang="hr-HR" dirty="0"/>
              <a:t> Gauss-Jordan </a:t>
            </a:r>
            <a:r>
              <a:rPr lang="en-US" dirty="0"/>
              <a:t>method</a:t>
            </a:r>
            <a:r>
              <a:rPr lang="hr-HR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Solving a</a:t>
            </a:r>
            <a:r>
              <a:rPr lang="hr-HR" dirty="0"/>
              <a:t> </a:t>
            </a:r>
            <a:r>
              <a:rPr lang="hr-HR" dirty="0" err="1"/>
              <a:t>linear</a:t>
            </a:r>
            <a:r>
              <a:rPr lang="en-US" dirty="0"/>
              <a:t> system with a unique solution in which m=n=r</a:t>
            </a:r>
            <a:r>
              <a:rPr lang="hr-HR" dirty="0"/>
              <a:t>  </a:t>
            </a:r>
            <a:r>
              <a:rPr lang="en-US" dirty="0"/>
              <a:t>(Gauss-Jordan)</a:t>
            </a:r>
            <a:endParaRPr lang="hr-HR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Excel VBA tools for matrices and determinants</a:t>
            </a:r>
            <a:endParaRPr lang="en-US" sz="360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12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686B374-1A18-46E4-AAF7-5E2B6AD53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00" y="1686597"/>
            <a:ext cx="9893401" cy="348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852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dirty="0"/>
                  <a:t>Use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tool</a:t>
                </a:r>
                <a:r>
                  <a:rPr lang="hr-HR" dirty="0"/>
                  <a:t> – </a:t>
                </a:r>
                <a:r>
                  <a:rPr lang="en-US" dirty="0"/>
                  <a:t>Generating the determinant of the desired value</a:t>
                </a:r>
                <a:endParaRPr lang="hr-HR" dirty="0"/>
              </a:p>
              <a:p>
                <a:pPr>
                  <a:buFontTx/>
                  <a:buChar char="-"/>
                </a:pPr>
                <a:r>
                  <a:rPr lang="hr-HR" dirty="0"/>
                  <a:t>Open </a:t>
                </a:r>
                <a:r>
                  <a:rPr lang="hr-HR" dirty="0" err="1"/>
                  <a:t>the</a:t>
                </a:r>
                <a:r>
                  <a:rPr lang="hr-HR" dirty="0"/>
                  <a:t> file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:r>
                  <a:rPr lang="hr-HR" dirty="0" err="1"/>
                  <a:t>delete</a:t>
                </a:r>
                <a:r>
                  <a:rPr lang="hr-HR" dirty="0"/>
                  <a:t> </a:t>
                </a:r>
                <a:r>
                  <a:rPr lang="hr-HR" dirty="0" err="1"/>
                  <a:t>all</a:t>
                </a:r>
                <a:r>
                  <a:rPr lang="hr-HR" dirty="0"/>
                  <a:t> data </a:t>
                </a:r>
                <a:r>
                  <a:rPr lang="hr-HR" dirty="0" err="1"/>
                  <a:t>from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table</a:t>
                </a:r>
              </a:p>
              <a:p>
                <a:pPr>
                  <a:buFontTx/>
                  <a:buChar char="-"/>
                </a:pPr>
                <a:r>
                  <a:rPr lang="hr-HR" dirty="0"/>
                  <a:t>To </a:t>
                </a:r>
                <a:r>
                  <a:rPr lang="hr-HR" dirty="0" err="1"/>
                  <a:t>change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parameters</a:t>
                </a:r>
                <a:r>
                  <a:rPr lang="hr-HR" dirty="0"/>
                  <a:t> (</a:t>
                </a:r>
                <a:r>
                  <a:rPr lang="hr-HR" dirty="0" err="1"/>
                  <a:t>order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hr-HR" dirty="0"/>
                  <a:t>, interval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integers</a:t>
                </a:r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:r>
                  <a:rPr lang="hr-HR" dirty="0" err="1"/>
                  <a:t>value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determinant) </a:t>
                </a:r>
                <a:r>
                  <a:rPr lang="hr-HR" dirty="0" err="1"/>
                  <a:t>under</a:t>
                </a:r>
                <a:r>
                  <a:rPr lang="hr-HR" dirty="0"/>
                  <a:t> Developer </a:t>
                </a:r>
                <a:r>
                  <a:rPr lang="hr-HR" dirty="0" err="1"/>
                  <a:t>tab</a:t>
                </a:r>
                <a:r>
                  <a:rPr lang="hr-HR" dirty="0"/>
                  <a:t> </a:t>
                </a:r>
                <a:r>
                  <a:rPr lang="hr-HR" dirty="0" err="1"/>
                  <a:t>select</a:t>
                </a:r>
                <a:r>
                  <a:rPr lang="hr-HR" dirty="0"/>
                  <a:t> </a:t>
                </a:r>
                <a:r>
                  <a:rPr lang="hr-HR" dirty="0" err="1"/>
                  <a:t>Visual</a:t>
                </a:r>
                <a:r>
                  <a:rPr lang="hr-HR" dirty="0"/>
                  <a:t> </a:t>
                </a:r>
                <a:r>
                  <a:rPr lang="hr-HR" dirty="0" err="1"/>
                  <a:t>Basic</a:t>
                </a:r>
                <a:r>
                  <a:rPr lang="hr-HR" dirty="0"/>
                  <a:t>, </a:t>
                </a:r>
                <a:r>
                  <a:rPr lang="hr-HR" dirty="0" err="1"/>
                  <a:t>then</a:t>
                </a:r>
                <a:r>
                  <a:rPr lang="hr-HR" dirty="0"/>
                  <a:t> </a:t>
                </a:r>
                <a:r>
                  <a:rPr lang="hr-HR" dirty="0" err="1"/>
                  <a:t>go</a:t>
                </a:r>
                <a:r>
                  <a:rPr lang="hr-HR" dirty="0"/>
                  <a:t> to </a:t>
                </a:r>
                <a:r>
                  <a:rPr lang="hr-HR" dirty="0" err="1"/>
                  <a:t>VBAProject</a:t>
                </a:r>
                <a:r>
                  <a:rPr lang="hr-HR" dirty="0"/>
                  <a:t>&gt;</a:t>
                </a:r>
                <a:r>
                  <a:rPr lang="hr-HR" dirty="0" err="1"/>
                  <a:t>Modules</a:t>
                </a:r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:r>
                  <a:rPr lang="hr-HR" dirty="0" err="1"/>
                  <a:t>double</a:t>
                </a:r>
                <a:r>
                  <a:rPr lang="hr-HR" dirty="0"/>
                  <a:t> </a:t>
                </a:r>
                <a:r>
                  <a:rPr lang="hr-HR" dirty="0" err="1"/>
                  <a:t>click</a:t>
                </a:r>
                <a:r>
                  <a:rPr lang="hr-HR" dirty="0"/>
                  <a:t> on Module1</a:t>
                </a:r>
              </a:p>
              <a:p>
                <a:pPr>
                  <a:buFontTx/>
                  <a:buChar char="-"/>
                </a:pPr>
                <a:r>
                  <a:rPr lang="en-US" dirty="0"/>
                  <a:t>When you're done, return to the main window and click the </a:t>
                </a:r>
                <a:r>
                  <a:rPr lang="hr-HR" dirty="0"/>
                  <a:t>B</a:t>
                </a:r>
                <a:r>
                  <a:rPr lang="en-US" dirty="0" err="1"/>
                  <a:t>utton</a:t>
                </a:r>
                <a:endParaRPr lang="hr-HR" dirty="0"/>
              </a:p>
              <a:p>
                <a:pPr>
                  <a:buFontTx/>
                  <a:buChar char="-"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1115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C73B95E8-885B-4A3E-B9DA-D1DF9BDE3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27" y="1923008"/>
            <a:ext cx="11530546" cy="30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346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After executing the program, in the first n rows and the first n columns of the table there is a matrix of order n whose determinant is equal to the set value.</a:t>
            </a:r>
            <a:endParaRPr lang="hr-HR" dirty="0"/>
          </a:p>
          <a:p>
            <a:pPr marL="0" indent="0">
              <a:buNone/>
            </a:pPr>
            <a:r>
              <a:rPr lang="en-US" dirty="0"/>
              <a:t>The determinant of </a:t>
            </a:r>
            <a:r>
              <a:rPr lang="en-US" dirty="0" err="1"/>
              <a:t>th</a:t>
            </a:r>
            <a:r>
              <a:rPr lang="hr-HR" dirty="0"/>
              <a:t>at</a:t>
            </a:r>
            <a:r>
              <a:rPr lang="en-US" dirty="0"/>
              <a:t> matrix is ​​displayed in the cell at the intersection of the first row and the (n + 2)</a:t>
            </a:r>
            <a:r>
              <a:rPr lang="en-US" dirty="0" err="1"/>
              <a:t>nd</a:t>
            </a:r>
            <a:r>
              <a:rPr lang="en-US" dirty="0"/>
              <a:t> column</a:t>
            </a:r>
            <a:r>
              <a:rPr lang="hr-HR" dirty="0"/>
              <a:t>.</a:t>
            </a:r>
            <a:endParaRPr lang="en-US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6048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tool</a:t>
            </a:r>
            <a:r>
              <a:rPr lang="hr-HR" dirty="0"/>
              <a:t> – </a:t>
            </a:r>
            <a:r>
              <a:rPr lang="hr-HR" dirty="0" err="1"/>
              <a:t>Inverse</a:t>
            </a:r>
            <a:r>
              <a:rPr lang="hr-HR" dirty="0"/>
              <a:t> </a:t>
            </a:r>
            <a:r>
              <a:rPr lang="hr-HR" dirty="0" err="1"/>
              <a:t>matrix</a:t>
            </a:r>
            <a:r>
              <a:rPr lang="hr-HR" dirty="0"/>
              <a:t> (</a:t>
            </a:r>
            <a:r>
              <a:rPr lang="hr-HR" dirty="0" err="1"/>
              <a:t>using</a:t>
            </a:r>
            <a:r>
              <a:rPr lang="hr-HR" dirty="0"/>
              <a:t> Gauss-Jordan method).xlsm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876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dirty="0"/>
                  <a:t>Use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tool</a:t>
                </a:r>
                <a:r>
                  <a:rPr lang="hr-HR" dirty="0"/>
                  <a:t> – </a:t>
                </a:r>
                <a:r>
                  <a:rPr lang="hr-HR" dirty="0" err="1"/>
                  <a:t>Inverse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 (</a:t>
                </a:r>
                <a:r>
                  <a:rPr lang="hr-HR" dirty="0" err="1"/>
                  <a:t>using</a:t>
                </a:r>
                <a:r>
                  <a:rPr lang="hr-HR" dirty="0"/>
                  <a:t> Gauss-Jordan method).xlsm</a:t>
                </a:r>
              </a:p>
              <a:p>
                <a:pPr>
                  <a:buFontTx/>
                  <a:buChar char="-"/>
                </a:pPr>
                <a:r>
                  <a:rPr lang="hr-HR" dirty="0"/>
                  <a:t>Open </a:t>
                </a:r>
                <a:r>
                  <a:rPr lang="hr-HR" dirty="0" err="1"/>
                  <a:t>the</a:t>
                </a:r>
                <a:r>
                  <a:rPr lang="hr-HR" dirty="0"/>
                  <a:t> file </a:t>
                </a:r>
                <a:r>
                  <a:rPr lang="hr-HR" dirty="0" err="1"/>
                  <a:t>and</a:t>
                </a:r>
                <a:r>
                  <a:rPr lang="hr-HR" dirty="0"/>
                  <a:t> d</a:t>
                </a:r>
                <a:r>
                  <a:rPr lang="en-US" dirty="0" err="1"/>
                  <a:t>elete</a:t>
                </a:r>
                <a:r>
                  <a:rPr lang="en-US" dirty="0"/>
                  <a:t> all data from the table</a:t>
                </a:r>
                <a:endParaRPr lang="hr-HR" dirty="0"/>
              </a:p>
              <a:p>
                <a:pPr>
                  <a:buFontTx/>
                  <a:buChar char="-"/>
                </a:pPr>
                <a:r>
                  <a:rPr lang="en-US" dirty="0"/>
                  <a:t>Enter the</a:t>
                </a:r>
                <a:r>
                  <a:rPr lang="hr-HR" dirty="0"/>
                  <a:t> </a:t>
                </a:r>
                <a:r>
                  <a:rPr lang="hr-HR" dirty="0" err="1"/>
                  <a:t>regular</a:t>
                </a:r>
                <a:r>
                  <a:rPr lang="en-US" dirty="0"/>
                  <a:t> matrix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of order 𝑛 in the table starting from the upper left corner, so that the first row (column) of the matrix is ​​in the first row (column) of the table</a:t>
                </a:r>
              </a:p>
              <a:p>
                <a:pPr>
                  <a:buFontTx/>
                  <a:buChar char="-"/>
                </a:pPr>
                <a:r>
                  <a:rPr lang="en-US" dirty="0"/>
                  <a:t>Click the </a:t>
                </a:r>
                <a:r>
                  <a:rPr lang="hr-HR" dirty="0"/>
                  <a:t>B</a:t>
                </a:r>
                <a:r>
                  <a:rPr lang="en-US" dirty="0" err="1"/>
                  <a:t>utton</a:t>
                </a:r>
                <a:endParaRPr lang="hr-HR" dirty="0"/>
              </a:p>
              <a:p>
                <a:pPr>
                  <a:buFontTx/>
                  <a:buChar char="-"/>
                </a:pPr>
                <a:endParaRPr lang="en-US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4322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dirty="0"/>
                  <a:t>Use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tool</a:t>
                </a:r>
                <a:r>
                  <a:rPr lang="hr-HR" dirty="0"/>
                  <a:t> – </a:t>
                </a:r>
                <a:r>
                  <a:rPr lang="hr-HR" dirty="0" err="1"/>
                  <a:t>Inverse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 (</a:t>
                </a:r>
                <a:r>
                  <a:rPr lang="hr-HR" dirty="0" err="1"/>
                  <a:t>using</a:t>
                </a:r>
                <a:r>
                  <a:rPr lang="hr-HR" dirty="0"/>
                  <a:t> Gauss-Jordan method).xlsm</a:t>
                </a:r>
              </a:p>
              <a:p>
                <a:pPr>
                  <a:buFontTx/>
                  <a:buChar char="-"/>
                </a:pPr>
                <a:r>
                  <a:rPr lang="en-US" dirty="0"/>
                  <a:t>After executing the program, </a:t>
                </a:r>
                <a:r>
                  <a:rPr lang="hr-HR" dirty="0" err="1"/>
                  <a:t>exactly</a:t>
                </a:r>
                <a:r>
                  <a:rPr lang="hr-HR" dirty="0"/>
                  <a:t> </a:t>
                </a:r>
                <a:r>
                  <a:rPr lang="hr-HR" dirty="0" err="1"/>
                  <a:t>below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entered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, </a:t>
                </a:r>
                <a:r>
                  <a:rPr lang="en-US" dirty="0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matrices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hr-HR" dirty="0"/>
                  <a:t> are </a:t>
                </a:r>
                <a:r>
                  <a:rPr lang="hr-HR" dirty="0" err="1"/>
                  <a:t>obtained</a:t>
                </a:r>
                <a:endParaRPr lang="hr-HR" dirty="0"/>
              </a:p>
              <a:p>
                <a:pPr marL="0" indent="0">
                  <a:buNone/>
                </a:pPr>
                <a:r>
                  <a:rPr lang="hr-HR" dirty="0" err="1"/>
                  <a:t>Between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matrices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hr-HR" dirty="0"/>
                  <a:t> are </a:t>
                </a:r>
                <a:r>
                  <a:rPr lang="hr-HR" dirty="0" err="1"/>
                  <a:t>three</a:t>
                </a:r>
                <a:r>
                  <a:rPr lang="hr-HR" dirty="0"/>
                  <a:t> </a:t>
                </a:r>
                <a:r>
                  <a:rPr lang="hr-HR" dirty="0" err="1"/>
                  <a:t>blank</a:t>
                </a:r>
                <a:r>
                  <a:rPr lang="hr-HR" dirty="0"/>
                  <a:t> table </a:t>
                </a:r>
                <a:r>
                  <a:rPr lang="hr-HR" dirty="0" err="1"/>
                  <a:t>lines</a:t>
                </a:r>
                <a:r>
                  <a:rPr lang="hr-HR" dirty="0"/>
                  <a:t>.</a:t>
                </a:r>
              </a:p>
              <a:p>
                <a:pPr marL="0" indent="0">
                  <a:buNone/>
                </a:pPr>
                <a:r>
                  <a:rPr lang="hr-HR" dirty="0" err="1"/>
                  <a:t>Also</a:t>
                </a:r>
                <a:r>
                  <a:rPr lang="hr-HR" dirty="0"/>
                  <a:t>, </a:t>
                </a:r>
                <a:r>
                  <a:rPr lang="hr-HR" dirty="0" err="1"/>
                  <a:t>between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matrices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hr-HR" dirty="0"/>
                  <a:t> are </a:t>
                </a:r>
                <a:r>
                  <a:rPr lang="hr-HR" dirty="0" err="1"/>
                  <a:t>three</a:t>
                </a:r>
                <a:r>
                  <a:rPr lang="hr-HR" dirty="0"/>
                  <a:t> </a:t>
                </a:r>
                <a:r>
                  <a:rPr lang="hr-HR" dirty="0" err="1"/>
                  <a:t>blank</a:t>
                </a:r>
                <a:r>
                  <a:rPr lang="hr-HR" dirty="0"/>
                  <a:t> </a:t>
                </a:r>
                <a:r>
                  <a:rPr lang="hr-HR" dirty="0" err="1"/>
                  <a:t>lines</a:t>
                </a:r>
                <a:r>
                  <a:rPr lang="hr-HR" dirty="0"/>
                  <a:t>.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1708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F141A37F-3595-4F10-8F31-E79D832CEF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608" y="2328004"/>
            <a:ext cx="10838784" cy="220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631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tool</a:t>
            </a:r>
            <a:r>
              <a:rPr lang="hr-HR" dirty="0"/>
              <a:t> – </a:t>
            </a:r>
            <a:r>
              <a:rPr lang="en-US" dirty="0"/>
              <a:t>Solving a linear system with a unique solution in which m=n=r (Gauss-Jordan)</a:t>
            </a:r>
            <a:r>
              <a:rPr lang="hr-HR" dirty="0"/>
              <a:t>.</a:t>
            </a:r>
            <a:r>
              <a:rPr lang="hr-HR" dirty="0" err="1"/>
              <a:t>xlsm</a:t>
            </a:r>
            <a:endParaRPr lang="hr-HR" dirty="0"/>
          </a:p>
          <a:p>
            <a:endParaRPr lang="hr-H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7330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dirty="0"/>
                  <a:t>Use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tool</a:t>
                </a:r>
                <a:r>
                  <a:rPr lang="hr-HR" dirty="0"/>
                  <a:t> – </a:t>
                </a:r>
                <a:r>
                  <a:rPr lang="en-US" dirty="0"/>
                  <a:t>Solving a linear system with a unique solution in which m=n=r (Gauss-Jordan)</a:t>
                </a:r>
                <a:r>
                  <a:rPr lang="hr-HR" dirty="0"/>
                  <a:t>.</a:t>
                </a:r>
                <a:r>
                  <a:rPr lang="hr-HR" dirty="0" err="1"/>
                  <a:t>xlsm</a:t>
                </a:r>
                <a:endParaRPr lang="hr-HR" dirty="0"/>
              </a:p>
              <a:p>
                <a:pPr>
                  <a:buFontTx/>
                  <a:buChar char="-"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Enter the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augmented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matrix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hr-HR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hr-HR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</m:t>
                        </m:r>
                      </m:e>
                    </m:acc>
                    <m:r>
                      <a:rPr kumimoji="0" lang="hr-HR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kumimoji="0" lang="hr-HR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hr-HR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</m:t>
                        </m:r>
                        <m:d>
                          <m:dPr>
                            <m:begChr m:val="|"/>
                            <m:endChr m:val=""/>
                            <m:ctrlPr>
                              <a:rPr kumimoji="0" lang="hr-HR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hr-HR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system,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that</a:t>
                </a:r>
                <a:r>
                  <a:rPr kumimoji="0" lang="hr-HR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</a:t>
                </a:r>
                <a:r>
                  <a:rPr kumimoji="0" lang="hr-HR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</a:t>
                </a:r>
                <a14:m>
                  <m:oMath xmlns:m="http://schemas.openxmlformats.org/officeDocument/2006/math">
                    <m:r>
                      <a:rPr kumimoji="0" lang="hr-HR" sz="28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hr-HR" sz="28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  <m:d>
                      <m:dPr>
                        <m:ctrlPr>
                          <a:rPr kumimoji="0" lang="hr-HR" sz="28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hr-HR" sz="28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hr-HR" sz="28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+1</m:t>
                        </m:r>
                      </m:e>
                    </m:d>
                  </m:oMath>
                </a14:m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matrix,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table starting from the upper left corner, 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so that the first row (column) of the matrix is ​​in the first row (column) of the table</a:t>
                </a:r>
                <a:endParaRPr kumimoji="0" lang="hr-HR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:endParaRPr kumimoji="0" lang="hr-HR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buFontTx/>
                  <a:buChar char="-"/>
                </a:pPr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 r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9342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err="1"/>
              <a:t>Why</a:t>
            </a:r>
            <a:r>
              <a:rPr lang="hr-HR"/>
              <a:t> are </a:t>
            </a:r>
            <a:r>
              <a:rPr lang="hr-HR" err="1"/>
              <a:t>they</a:t>
            </a:r>
            <a:r>
              <a:rPr lang="hr-HR"/>
              <a:t> </a:t>
            </a:r>
            <a:r>
              <a:rPr lang="hr-HR" err="1"/>
              <a:t>useful</a:t>
            </a:r>
            <a:r>
              <a:rPr lang="hr-HR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1504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dirty="0"/>
                  <a:t>Use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tool</a:t>
                </a:r>
                <a:r>
                  <a:rPr lang="hr-HR" dirty="0"/>
                  <a:t> – </a:t>
                </a:r>
                <a:r>
                  <a:rPr lang="en-US" dirty="0"/>
                  <a:t>Solving a linear system with a unique solution in which m=n=r (Gauss-Jordan)</a:t>
                </a:r>
                <a:r>
                  <a:rPr lang="hr-HR" dirty="0"/>
                  <a:t>.</a:t>
                </a:r>
                <a:r>
                  <a:rPr lang="hr-HR" dirty="0" err="1"/>
                  <a:t>xlsm</a:t>
                </a:r>
                <a:endParaRPr lang="hr-HR" dirty="0"/>
              </a:p>
              <a:p>
                <a:pPr>
                  <a:buFontTx/>
                  <a:buChar char="-"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Enter the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augmented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matrix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hr-HR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hr-HR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</m:t>
                        </m:r>
                      </m:e>
                    </m:acc>
                    <m:r>
                      <a:rPr kumimoji="0" lang="hr-HR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kumimoji="0" lang="hr-HR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hr-HR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</m:t>
                        </m:r>
                        <m:d>
                          <m:dPr>
                            <m:begChr m:val="|"/>
                            <m:endChr m:val=""/>
                            <m:ctrlPr>
                              <a:rPr kumimoji="0" lang="hr-HR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hr-HR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system,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that</a:t>
                </a:r>
                <a:r>
                  <a:rPr kumimoji="0" lang="hr-HR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</a:t>
                </a:r>
                <a:r>
                  <a:rPr kumimoji="0" lang="hr-HR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</a:t>
                </a:r>
                <a14:m>
                  <m:oMath xmlns:m="http://schemas.openxmlformats.org/officeDocument/2006/math">
                    <m:r>
                      <a:rPr kumimoji="0" lang="hr-HR" sz="28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hr-HR" sz="28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  <m:d>
                      <m:dPr>
                        <m:ctrlPr>
                          <a:rPr kumimoji="0" lang="hr-HR" sz="28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hr-HR" sz="28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hr-HR" sz="28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+1</m:t>
                        </m:r>
                      </m:e>
                    </m:d>
                  </m:oMath>
                </a14:m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matrix,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table starting from the upper left corner, 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so that the first row (column) of the matrix is ​​in the first row (column) of the table</a:t>
                </a:r>
                <a:endParaRPr kumimoji="0" lang="hr-HR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buFontTx/>
                  <a:buChar char="-"/>
                </a:pPr>
                <a:r>
                  <a:rPr lang="hr-HR" dirty="0" err="1">
                    <a:solidFill>
                      <a:prstClr val="black"/>
                    </a:solidFill>
                    <a:latin typeface="Calibri" panose="020F0502020204030204"/>
                  </a:rPr>
                  <a:t>Click</a:t>
                </a:r>
                <a:r>
                  <a:rPr lang="hr-HR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hr-HR" dirty="0" err="1">
                    <a:solidFill>
                      <a:prstClr val="black"/>
                    </a:solidFill>
                    <a:latin typeface="Calibri" panose="020F0502020204030204"/>
                  </a:rPr>
                  <a:t>the</a:t>
                </a:r>
                <a:r>
                  <a:rPr lang="hr-HR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hr-HR" dirty="0" err="1">
                    <a:solidFill>
                      <a:prstClr val="black"/>
                    </a:solidFill>
                    <a:latin typeface="Calibri" panose="020F0502020204030204"/>
                  </a:rPr>
                  <a:t>Button</a:t>
                </a:r>
                <a:endParaRPr lang="hr-HR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 r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463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dirty="0"/>
                  <a:t>Use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tool</a:t>
                </a:r>
                <a:r>
                  <a:rPr lang="hr-HR" dirty="0"/>
                  <a:t> – </a:t>
                </a:r>
                <a:r>
                  <a:rPr lang="en-US" dirty="0"/>
                  <a:t>Solving a linear system with a unique solution in which m=n=r (Gauss-Jordan)</a:t>
                </a:r>
                <a:r>
                  <a:rPr lang="hr-HR" dirty="0"/>
                  <a:t>.</a:t>
                </a:r>
                <a:r>
                  <a:rPr lang="hr-HR" dirty="0" err="1"/>
                  <a:t>xlsm</a:t>
                </a:r>
                <a:endParaRPr lang="hr-HR" dirty="0"/>
              </a:p>
              <a:p>
                <a:pPr marR="0" lvl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After executing the program,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exactly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below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entered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matrix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matrix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hr-HR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𝑀</m:t>
                    </m:r>
                    <m:r>
                      <a:rPr kumimoji="0" lang="hr-HR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kumimoji="0" lang="hr-HR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hr-HR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</m:t>
                        </m:r>
                        <m:d>
                          <m:dPr>
                            <m:begChr m:val="|"/>
                            <m:endChr m:val=""/>
                            <m:ctrlPr>
                              <a:rPr kumimoji="0" lang="hr-HR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hr-HR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𝑋</m:t>
                            </m:r>
                          </m:e>
                        </m:d>
                      </m:e>
                    </m:d>
                  </m:oMath>
                </a14:m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obtained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where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hr-HR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</m:t>
                    </m:r>
                  </m:oMath>
                </a14:m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</a:t>
                </a:r>
                <a:r>
                  <a:rPr kumimoji="0" lang="hr-HR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 </a:t>
                </a:r>
                <a:r>
                  <a:rPr kumimoji="0" lang="hr-HR" sz="28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unit</a:t>
                </a:r>
                <a:r>
                  <a:rPr kumimoji="0" lang="hr-HR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matrix</a:t>
                </a:r>
                <a:r>
                  <a:rPr kumimoji="0" lang="hr-HR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</a:t>
                </a:r>
                <a:r>
                  <a:rPr kumimoji="0" lang="hr-HR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order</a:t>
                </a:r>
                <a:r>
                  <a:rPr kumimoji="0" lang="hr-HR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hr-HR" sz="28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and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hr-HR" dirty="0" err="1">
                    <a:solidFill>
                      <a:prstClr val="black"/>
                    </a:solidFill>
                    <a:latin typeface="Calibri" panose="020F0502020204030204"/>
                  </a:rPr>
                  <a:t>vector</a:t>
                </a:r>
                <a:r>
                  <a:rPr lang="hr-HR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solution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to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hr-HR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given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system</a:t>
                </a:r>
              </a:p>
              <a:p>
                <a:pPr lvl="0">
                  <a:buFontTx/>
                  <a:buChar char="-"/>
                  <a:defRPr/>
                </a:pP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he solution is checked by multiplying the system matrix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hr-HR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the vector</a:t>
                </a:r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hr-HR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𝑋</m:t>
                    </m:r>
                  </m:oMath>
                </a14:m>
                <a:r>
                  <a:rPr kumimoji="0" lang="hr-HR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  <a:r>
                  <a:rPr lang="en-US" dirty="0">
                    <a:solidFill>
                      <a:prstClr val="black"/>
                    </a:solidFill>
                  </a:rPr>
                  <a:t>If the solution is correct, </a:t>
                </a: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hr-HR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hr-HR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must be</a:t>
                </a:r>
                <a:r>
                  <a:rPr lang="hr-HR" dirty="0">
                    <a:solidFill>
                      <a:prstClr val="black"/>
                    </a:solidFill>
                  </a:rPr>
                  <a:t> </a:t>
                </a:r>
                <a:r>
                  <a:rPr lang="hr-HR" dirty="0" err="1">
                    <a:solidFill>
                      <a:prstClr val="black"/>
                    </a:solidFill>
                  </a:rPr>
                  <a:t>equal</a:t>
                </a:r>
                <a:r>
                  <a:rPr lang="hr-HR" dirty="0">
                    <a:solidFill>
                      <a:prstClr val="black"/>
                    </a:solidFill>
                  </a:rPr>
                  <a:t> </a:t>
                </a:r>
                <a:r>
                  <a:rPr lang="hr-HR" dirty="0" err="1">
                    <a:solidFill>
                      <a:prstClr val="black"/>
                    </a:solidFill>
                  </a:rPr>
                  <a:t>or</a:t>
                </a:r>
                <a:r>
                  <a:rPr lang="en-US" dirty="0">
                    <a:solidFill>
                      <a:prstClr val="black"/>
                    </a:solidFill>
                  </a:rPr>
                  <a:t> approximately equal to </a:t>
                </a: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, where </a:t>
                </a: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is a vector of free terms of the system.</a:t>
                </a:r>
                <a:endParaRPr kumimoji="0" lang="hr-HR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endParaRPr kumimoji="0" lang="hr-HR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R="0" lvl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endParaRPr kumimoji="0" lang="hr-HR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400817F-0769-4C4A-B57B-B5E985B76E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 b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99935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6EB729D9-7B4A-41D2-AB4D-1A6B236A33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81" y="1299866"/>
            <a:ext cx="12098438" cy="425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374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My MATLAB t</a:t>
            </a:r>
            <a:r>
              <a:rPr lang="en-US" dirty="0" err="1"/>
              <a:t>ools</a:t>
            </a:r>
            <a:r>
              <a:rPr lang="hr-HR" dirty="0"/>
              <a:t> list:</a:t>
            </a:r>
          </a:p>
          <a:p>
            <a:pPr>
              <a:buFontTx/>
              <a:buChar char="-"/>
            </a:pPr>
            <a:r>
              <a:rPr lang="en-US" dirty="0" err="1"/>
              <a:t>Generating_a_matrix_of_the_desired_rank</a:t>
            </a:r>
            <a:endParaRPr lang="hr-HR" dirty="0"/>
          </a:p>
          <a:p>
            <a:pPr>
              <a:buFontTx/>
              <a:buChar char="-"/>
            </a:pPr>
            <a:r>
              <a:rPr lang="en-US" dirty="0" err="1"/>
              <a:t>Generating_a_matrix_polynomial</a:t>
            </a:r>
            <a:endParaRPr lang="hr-HR" dirty="0"/>
          </a:p>
          <a:p>
            <a:pPr>
              <a:buFontTx/>
              <a:buChar char="-"/>
            </a:pPr>
            <a:r>
              <a:rPr lang="en-US" dirty="0" err="1"/>
              <a:t>Generating_a_system_with_a_unique_solution</a:t>
            </a:r>
            <a:endParaRPr lang="hr-HR" dirty="0"/>
          </a:p>
          <a:p>
            <a:pPr>
              <a:buFontTx/>
              <a:buChar char="-"/>
            </a:pPr>
            <a:r>
              <a:rPr lang="en-US" dirty="0" err="1"/>
              <a:t>Generating_a_system_with_an_infinite_number_of_solutions</a:t>
            </a:r>
            <a:endParaRPr lang="hr-HR" dirty="0"/>
          </a:p>
          <a:p>
            <a:pPr>
              <a:buFontTx/>
              <a:buChar char="-"/>
            </a:pPr>
            <a:r>
              <a:rPr lang="hr-HR" dirty="0" err="1"/>
              <a:t>Generating_an_impossible_system</a:t>
            </a:r>
            <a:endParaRPr lang="hr-HR" dirty="0"/>
          </a:p>
          <a:p>
            <a:pPr>
              <a:buFontTx/>
              <a:buChar char="-"/>
            </a:pPr>
            <a:r>
              <a:rPr lang="hr-HR" dirty="0" err="1"/>
              <a:t>Solving_a_linear_system</a:t>
            </a:r>
            <a:endParaRPr lang="hr-HR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MATLAB</a:t>
            </a:r>
            <a:r>
              <a:rPr lang="en-US" sz="3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tools for matrices and determinants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9213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anyone is interested, I could make a little guide for any of these tools.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Contact mail</a:t>
            </a:r>
            <a:r>
              <a:rPr lang="hr-HR" dirty="0"/>
              <a:t>:	goran.kovacevic@pfst.hr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MATLAB</a:t>
            </a:r>
            <a:r>
              <a:rPr lang="en-US" sz="3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tools for matrices and determinants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1430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890338" y="1515982"/>
            <a:ext cx="10387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solidFill>
                  <a:srgbClr val="002060"/>
                </a:solidFill>
                <a:cs typeface="Arial" panose="020B0604020202020204" pitchFamily="34" charset="0"/>
              </a:rPr>
              <a:t>Thank you for your attention!</a:t>
            </a:r>
          </a:p>
        </p:txBody>
      </p:sp>
      <p:sp>
        <p:nvSpPr>
          <p:cNvPr id="6" name="Rectangle 5"/>
          <p:cNvSpPr/>
          <p:nvPr/>
        </p:nvSpPr>
        <p:spPr>
          <a:xfrm>
            <a:off x="1133586" y="3314280"/>
            <a:ext cx="99007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kern="0">
                <a:solidFill>
                  <a:srgbClr val="032759"/>
                </a:solidFill>
                <a:ea typeface=""/>
                <a:cs typeface="Arial" panose="020B0604020202020204" pitchFamily="34" charset="0"/>
              </a:rPr>
              <a:t>"This project has been funded with support from the European Commission. This publication [communication] reflects the views only of the author, and the Commission cannot be held responsible for any use which may be made of the information contained therein".</a:t>
            </a:r>
          </a:p>
        </p:txBody>
      </p:sp>
    </p:spTree>
    <p:extLst>
      <p:ext uri="{BB962C8B-B14F-4D97-AF65-F5344CB8AC3E}">
        <p14:creationId xmlns:p14="http://schemas.microsoft.com/office/powerpoint/2010/main" val="348593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</a:t>
            </a:r>
            <a:r>
              <a:rPr lang="hr-HR" dirty="0"/>
              <a:t> are </a:t>
            </a:r>
            <a:r>
              <a:rPr lang="en-US" dirty="0"/>
              <a:t>they</a:t>
            </a:r>
            <a:r>
              <a:rPr lang="hr-HR" dirty="0"/>
              <a:t> </a:t>
            </a:r>
            <a:r>
              <a:rPr lang="hr-HR" noProof="1"/>
              <a:t>useful</a:t>
            </a:r>
            <a:r>
              <a:rPr lang="hr-HR" dirty="0"/>
              <a:t>?</a:t>
            </a:r>
          </a:p>
          <a:p>
            <a:pPr>
              <a:buFontTx/>
              <a:buChar char="-"/>
            </a:pPr>
            <a:r>
              <a:rPr lang="en-US" dirty="0"/>
              <a:t>Checking</a:t>
            </a:r>
            <a:r>
              <a:rPr lang="hr-HR" dirty="0"/>
              <a:t> </a:t>
            </a:r>
            <a:r>
              <a:rPr lang="en-US" dirty="0"/>
              <a:t>the</a:t>
            </a:r>
            <a:r>
              <a:rPr lang="hr-HR" dirty="0"/>
              <a:t> </a:t>
            </a:r>
            <a:r>
              <a:rPr lang="en-US" dirty="0"/>
              <a:t>solution</a:t>
            </a:r>
          </a:p>
          <a:p>
            <a:pPr>
              <a:buFontTx/>
              <a:buChar char="-"/>
            </a:pPr>
            <a:r>
              <a:rPr lang="en-US" dirty="0"/>
              <a:t>Composing</a:t>
            </a:r>
            <a:r>
              <a:rPr lang="hr-HR" dirty="0"/>
              <a:t> </a:t>
            </a:r>
            <a:r>
              <a:rPr lang="en-US" dirty="0"/>
              <a:t>new</a:t>
            </a:r>
            <a:r>
              <a:rPr lang="hr-HR" dirty="0"/>
              <a:t> </a:t>
            </a:r>
            <a:r>
              <a:rPr lang="en-US" dirty="0"/>
              <a:t>tasks</a:t>
            </a:r>
          </a:p>
          <a:p>
            <a:pPr>
              <a:buFontTx/>
              <a:buChar char="-"/>
            </a:pPr>
            <a:r>
              <a:rPr lang="en-US" dirty="0"/>
              <a:t>Quick</a:t>
            </a:r>
            <a:r>
              <a:rPr lang="hr-HR" dirty="0"/>
              <a:t> </a:t>
            </a:r>
            <a:r>
              <a:rPr lang="en-US" dirty="0"/>
              <a:t>solving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488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err="1"/>
              <a:t>Before</a:t>
            </a:r>
            <a:r>
              <a:rPr lang="hr-HR"/>
              <a:t> use:</a:t>
            </a:r>
          </a:p>
          <a:p>
            <a:pPr marL="0" indent="0">
              <a:buNone/>
            </a:pPr>
            <a:endParaRPr lang="hr-HR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796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err="1"/>
              <a:t>Before</a:t>
            </a:r>
            <a:r>
              <a:rPr lang="hr-HR"/>
              <a:t> use:</a:t>
            </a:r>
          </a:p>
          <a:p>
            <a:pPr>
              <a:buFontTx/>
              <a:buChar char="-"/>
            </a:pPr>
            <a:r>
              <a:rPr lang="hr-HR" err="1"/>
              <a:t>Enable</a:t>
            </a:r>
            <a:r>
              <a:rPr lang="hr-HR"/>
              <a:t> </a:t>
            </a:r>
            <a:r>
              <a:rPr lang="hr-HR" err="1"/>
              <a:t>macros</a:t>
            </a:r>
            <a:r>
              <a:rPr lang="hr-HR"/>
              <a:t> </a:t>
            </a:r>
            <a:r>
              <a:rPr lang="hr-HR" err="1"/>
              <a:t>in</a:t>
            </a:r>
            <a:r>
              <a:rPr lang="hr-HR"/>
              <a:t> Excel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115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err="1"/>
              <a:t>Before</a:t>
            </a:r>
            <a:r>
              <a:rPr lang="hr-HR" dirty="0"/>
              <a:t> use:</a:t>
            </a:r>
          </a:p>
          <a:p>
            <a:pPr>
              <a:buFontTx/>
              <a:buChar char="-"/>
            </a:pPr>
            <a:r>
              <a:rPr lang="hr-HR" dirty="0" err="1"/>
              <a:t>Enable</a:t>
            </a:r>
            <a:r>
              <a:rPr lang="hr-HR" dirty="0"/>
              <a:t> </a:t>
            </a:r>
            <a:r>
              <a:rPr lang="hr-HR" dirty="0" err="1"/>
              <a:t>macros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Excel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Step 1: In the File tab, click “options.”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Step 2: In the “Excel options” dialog box, click “trust center settings” in the “trust center” option.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Step 3: In the “macro settings” option, select “enable all macros.” Click “Ok” to apply the selected macro settings.</a:t>
            </a:r>
          </a:p>
          <a:p>
            <a:pPr marL="0" indent="0">
              <a:buNone/>
            </a:pPr>
            <a:br>
              <a:rPr lang="en-US" dirty="0">
                <a:hlinkClick r:id="rId2"/>
              </a:rPr>
            </a:br>
            <a:endParaRPr lang="en-US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637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err="1"/>
              <a:t>Before</a:t>
            </a:r>
            <a:r>
              <a:rPr lang="hr-HR"/>
              <a:t> use:</a:t>
            </a:r>
          </a:p>
          <a:p>
            <a:pPr marL="0" indent="0">
              <a:buNone/>
            </a:pPr>
            <a:endParaRPr lang="hr-HR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513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00817F-0769-4C4A-B57B-B5E985B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err="1"/>
              <a:t>Before</a:t>
            </a:r>
            <a:r>
              <a:rPr lang="hr-HR"/>
              <a:t> use:</a:t>
            </a:r>
          </a:p>
          <a:p>
            <a:pPr>
              <a:buFontTx/>
              <a:buChar char="-"/>
            </a:pPr>
            <a:r>
              <a:rPr lang="hr-HR" err="1"/>
              <a:t>Add</a:t>
            </a:r>
            <a:r>
              <a:rPr lang="hr-HR"/>
              <a:t> Developer </a:t>
            </a:r>
            <a:r>
              <a:rPr lang="hr-HR" err="1"/>
              <a:t>tab</a:t>
            </a:r>
            <a:r>
              <a:rPr lang="hr-HR"/>
              <a:t> to Excel </a:t>
            </a:r>
            <a:r>
              <a:rPr lang="hr-HR" err="1"/>
              <a:t>ribbon</a:t>
            </a:r>
            <a:endParaRPr lang="hr-HR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1A771F-4C8C-4BFA-9370-05A4142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Excel VBA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tools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for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matrices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</a:t>
            </a:r>
            <a:r>
              <a:rPr kumimoji="0" lang="hr-HR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3600" b="1" i="0" u="none" strike="noStrike" kern="1200" cap="none" spc="0" normalizeH="0" baseline="0" noProof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determinants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1078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C 3.potx" id="{EC9E6DED-AEE9-4715-B899-55872B4EEB9B}" vid="{42C88AFB-2279-4C8E-A86C-5A792F5CB478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F370EFEE282546B6D3439E7CC53D42" ma:contentTypeVersion="13" ma:contentTypeDescription="Create a new document." ma:contentTypeScope="" ma:versionID="cfbd821e2a7e4e05aac0e3e9ba24dd5a">
  <xsd:schema xmlns:xsd="http://www.w3.org/2001/XMLSchema" xmlns:xs="http://www.w3.org/2001/XMLSchema" xmlns:p="http://schemas.microsoft.com/office/2006/metadata/properties" xmlns:ns3="ac053150-101a-460c-b4dc-fc4f15c7324f" xmlns:ns4="7e51b350-4fef-4ef9-9ae3-cdb2ff9757cd" targetNamespace="http://schemas.microsoft.com/office/2006/metadata/properties" ma:root="true" ma:fieldsID="9ebc111a1cb0e87bdebc7d59d773af78" ns3:_="" ns4:_="">
    <xsd:import namespace="ac053150-101a-460c-b4dc-fc4f15c7324f"/>
    <xsd:import namespace="7e51b350-4fef-4ef9-9ae3-cdb2ff9757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53150-101a-460c-b4dc-fc4f15c732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51b350-4fef-4ef9-9ae3-cdb2ff9757c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C8B404-1B2D-4000-833C-810EB1807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053150-101a-460c-b4dc-fc4f15c7324f"/>
    <ds:schemaRef ds:uri="7e51b350-4fef-4ef9-9ae3-cdb2ff9757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65F67A-E08E-4BBA-9F61-3B0F096A97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436B1C-1FCF-42E6-8FBD-4CD1BA017101}">
  <ds:schemaRefs>
    <ds:schemaRef ds:uri="ac053150-101a-460c-b4dc-fc4f15c7324f"/>
    <ds:schemaRef ds:uri="http://www.w3.org/XML/1998/namespace"/>
    <ds:schemaRef ds:uri="http://schemas.microsoft.com/office/2006/metadata/properties"/>
    <ds:schemaRef ds:uri="7e51b350-4fef-4ef9-9ae3-cdb2ff9757c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4366</TotalTime>
  <Words>1454</Words>
  <Application>Microsoft Office PowerPoint</Application>
  <PresentationFormat>Widescreen</PresentationFormat>
  <Paragraphs>129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Arial Unicode MS</vt:lpstr>
      <vt:lpstr>Calibri</vt:lpstr>
      <vt:lpstr>Calibri Light</vt:lpstr>
      <vt:lpstr>Cambria Math</vt:lpstr>
      <vt:lpstr>Office Theme</vt:lpstr>
      <vt:lpstr>PowerPoint Presentation</vt:lpstr>
      <vt:lpstr>Excel VBA tools for matrices and determinants</vt:lpstr>
      <vt:lpstr>Excel VBA tools for matrices and determinants</vt:lpstr>
      <vt:lpstr>Excel VBA tools for matrices and determinants</vt:lpstr>
      <vt:lpstr>Excel VBA tools for matrices and determinants</vt:lpstr>
      <vt:lpstr>Excel VBA tools for matrices and determinants</vt:lpstr>
      <vt:lpstr>Excel VBA tools for matrices and determinants</vt:lpstr>
      <vt:lpstr>Excel VBA tools for matrices and determinants</vt:lpstr>
      <vt:lpstr>Excel VBA tools for matrices and determinants</vt:lpstr>
      <vt:lpstr>Excel VBA tools for matrices and determinants</vt:lpstr>
      <vt:lpstr>Excel VBA tools for matrices and determinants</vt:lpstr>
      <vt:lpstr>Excel VBA tools for matrices and determinants</vt:lpstr>
      <vt:lpstr>Excel VBA tools for matrices and determinants</vt:lpstr>
      <vt:lpstr>Excel VBA tools for matrices and determinants</vt:lpstr>
      <vt:lpstr>Excel VBA tools for matrices and determinants</vt:lpstr>
      <vt:lpstr>PowerPoint Presentation</vt:lpstr>
      <vt:lpstr>Excel VBA tools for matrices and determinants</vt:lpstr>
      <vt:lpstr>Excel VBA tools for matrices and determinants</vt:lpstr>
      <vt:lpstr>Excel VBA tools for matrices and determinants</vt:lpstr>
      <vt:lpstr>PowerPoint Presentation</vt:lpstr>
      <vt:lpstr>Excel VBA tools for matrices and determinants</vt:lpstr>
      <vt:lpstr>PowerPoint Presentation</vt:lpstr>
      <vt:lpstr>Excel VBA tools for matrices and determinants</vt:lpstr>
      <vt:lpstr>Excel VBA tools for matrices and determinants</vt:lpstr>
      <vt:lpstr>Excel VBA tools for matrices and determinants</vt:lpstr>
      <vt:lpstr>Excel VBA tools for matrices and determinants</vt:lpstr>
      <vt:lpstr>PowerPoint Presentation</vt:lpstr>
      <vt:lpstr>Excel VBA tools for matrices and determinants</vt:lpstr>
      <vt:lpstr>Excel VBA tools for matrices and determinants</vt:lpstr>
      <vt:lpstr>Excel VBA tools for matrices and determinants</vt:lpstr>
      <vt:lpstr>Excel VBA tools for matrices and determinants</vt:lpstr>
      <vt:lpstr>PowerPoint Presentation</vt:lpstr>
      <vt:lpstr>MATLAB tools for matrices and determinants</vt:lpstr>
      <vt:lpstr>MATLAB tools for matrices and determinants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UZMSprizemlje5</dc:creator>
  <cp:lastModifiedBy>Anri Parčina-Rešić</cp:lastModifiedBy>
  <cp:revision>163</cp:revision>
  <dcterms:created xsi:type="dcterms:W3CDTF">2016-11-10T13:42:32Z</dcterms:created>
  <dcterms:modified xsi:type="dcterms:W3CDTF">2022-08-30T11:14:34Z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0x010100FDF370EFEE282546B6D3439E7CC53D42</vt:lpwstr>
  </property>
</Properties>
</file>