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72" r:id="rId4"/>
    <p:sldId id="265" r:id="rId5"/>
    <p:sldId id="269" r:id="rId6"/>
    <p:sldId id="267" r:id="rId7"/>
    <p:sldId id="268" r:id="rId8"/>
    <p:sldId id="270" r:id="rId9"/>
    <p:sldId id="274" r:id="rId10"/>
    <p:sldId id="273" r:id="rId11"/>
    <p:sldId id="271" r:id="rId12"/>
    <p:sldId id="275" r:id="rId13"/>
    <p:sldId id="277"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F2191-0EBB-4DD1-BF46-0E4F787440A9}" v="20" dt="2022-02-26T20:27:10.661"/>
    <p1510:client id="{3FC96115-9A86-4328-9860-A61B85E24266}" v="100" dt="2022-02-26T19:46:1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aslovni slaj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900" y="67214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11"/>
          </p:nvPr>
        </p:nvSpPr>
        <p:spPr>
          <a:xfrm>
            <a:off x="7186613" y="67214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3549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youtu.be/HeVZx0yVVso" TargetMode="External"/><Relationship Id="rId3" Type="http://schemas.openxmlformats.org/officeDocument/2006/relationships/image" Target="../media/image4.png"/><Relationship Id="rId7" Type="http://schemas.openxmlformats.org/officeDocument/2006/relationships/hyperlink" Target="https://prezi.com/view/kw9aSkKmE6VWfZfCYTp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tmp"/><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image" Target="../media/image4.png"/><Relationship Id="rId7" Type="http://schemas.openxmlformats.org/officeDocument/2006/relationships/image" Target="../media/image15.tmp"/><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7.tmp"/></Relationships>
</file>

<file path=ppt/slides/_rels/slide13.xml.rels><?xml version="1.0" encoding="UTF-8" standalone="yes"?>
<Relationships xmlns="http://schemas.openxmlformats.org/package/2006/relationships"><Relationship Id="rId8" Type="http://schemas.openxmlformats.org/officeDocument/2006/relationships/image" Target="../media/image19.tmp"/><Relationship Id="rId3" Type="http://schemas.openxmlformats.org/officeDocument/2006/relationships/image" Target="../media/image4.png"/><Relationship Id="rId7" Type="http://schemas.openxmlformats.org/officeDocument/2006/relationships/image" Target="../media/image18.tmp"/><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www.wikihow.com/Calculate-the-Laplace-Transform-of-a-Function"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hyperlink" Target="https://tutorial.math.lamar.edu/Classes/DE/Laplace_Table.aspx"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hyperlink" Target="https://www.scribd.com/document/546673142/hsu-Chapter-6-Laplace-transform"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image" Target="../media/image4.png"/><Relationship Id="rId7"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3.tmp"/><Relationship Id="rId4" Type="http://schemas.openxmlformats.org/officeDocument/2006/relationships/image" Target="../media/image5.png"/><Relationship Id="rId9"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4470822" y="5630172"/>
            <a:ext cx="7700463"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1435768" y="5759162"/>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3256153" y="2421200"/>
            <a:ext cx="774479" cy="950281"/>
          </a:xfrm>
          <a:prstGeom prst="rect">
            <a:avLst/>
          </a:prstGeom>
        </p:spPr>
      </p:pic>
      <p:sp>
        <p:nvSpPr>
          <p:cNvPr id="10" name="pole tekstowe 9">
            <a:extLst>
              <a:ext uri="{FF2B5EF4-FFF2-40B4-BE49-F238E27FC236}">
                <a16:creationId xmlns:a16="http://schemas.microsoft.com/office/drawing/2014/main" id="{34B9F570-4634-41E9-8C36-EF46CFC3FE9F}"/>
              </a:ext>
            </a:extLst>
          </p:cNvPr>
          <p:cNvSpPr txBox="1"/>
          <p:nvPr/>
        </p:nvSpPr>
        <p:spPr>
          <a:xfrm>
            <a:off x="2565744" y="2366340"/>
            <a:ext cx="6880194" cy="1138773"/>
          </a:xfrm>
          <a:prstGeom prst="rect">
            <a:avLst/>
          </a:prstGeom>
          <a:noFill/>
        </p:spPr>
        <p:txBody>
          <a:bodyPr wrap="square">
            <a:spAutoFit/>
          </a:bodyPr>
          <a:lstStyle/>
          <a:p>
            <a:pPr algn="ctr"/>
            <a:r>
              <a:rPr lang="hr-HR" sz="2000" b="1" cap="small" dirty="0">
                <a:solidFill>
                  <a:srgbClr val="002060"/>
                </a:solidFill>
                <a:cs typeface="Arial" panose="020B0604020202020204" pitchFamily="34" charset="0"/>
              </a:rPr>
              <a:t>8th project  meeting</a:t>
            </a:r>
          </a:p>
          <a:p>
            <a:pPr algn="ctr"/>
            <a:r>
              <a:rPr lang="hr-HR" sz="2000" b="1" cap="small" dirty="0">
                <a:solidFill>
                  <a:srgbClr val="002060"/>
                </a:solidFill>
                <a:cs typeface="Arial" panose="020B0604020202020204" pitchFamily="34" charset="0"/>
              </a:rPr>
              <a:t>Latvian Maritime Academy</a:t>
            </a:r>
          </a:p>
          <a:p>
            <a:pPr algn="ctr"/>
            <a:r>
              <a:rPr lang="hr-HR" sz="1400" b="1" dirty="0">
                <a:solidFill>
                  <a:srgbClr val="FF0000"/>
                </a:solidFill>
                <a:cs typeface="Arial" panose="020B0604020202020204" pitchFamily="34" charset="0"/>
              </a:rPr>
              <a:t>02-02 </a:t>
            </a:r>
            <a:r>
              <a:rPr lang="pl-PL" sz="1400" b="1" dirty="0">
                <a:solidFill>
                  <a:srgbClr val="FF0000"/>
                </a:solidFill>
                <a:cs typeface="Arial" panose="020B0604020202020204" pitchFamily="34" charset="0"/>
              </a:rPr>
              <a:t>March 2022 </a:t>
            </a:r>
          </a:p>
          <a:p>
            <a:pPr algn="ctr"/>
            <a:r>
              <a:rPr lang="pl-PL" sz="1400" b="1" dirty="0">
                <a:solidFill>
                  <a:srgbClr val="FF0000"/>
                </a:solidFill>
                <a:cs typeface="Arial" panose="020B0604020202020204" pitchFamily="34" charset="0"/>
              </a:rPr>
              <a:t>RIGA,  LATVIA </a:t>
            </a:r>
          </a:p>
        </p:txBody>
      </p:sp>
    </p:spTree>
    <p:extLst>
      <p:ext uri="{BB962C8B-B14F-4D97-AF65-F5344CB8AC3E}">
        <p14:creationId xmlns:p14="http://schemas.microsoft.com/office/powerpoint/2010/main" val="190578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p:sp>
        <p:nvSpPr>
          <p:cNvPr id="10" name="pole tekstowe 9">
            <a:extLst>
              <a:ext uri="{FF2B5EF4-FFF2-40B4-BE49-F238E27FC236}">
                <a16:creationId xmlns:a16="http://schemas.microsoft.com/office/drawing/2014/main" id="{459A907A-85CD-4416-AC24-4DEDEEF93B54}"/>
              </a:ext>
            </a:extLst>
          </p:cNvPr>
          <p:cNvSpPr txBox="1"/>
          <p:nvPr/>
        </p:nvSpPr>
        <p:spPr>
          <a:xfrm>
            <a:off x="3058358" y="2465317"/>
            <a:ext cx="6152224" cy="369332"/>
          </a:xfrm>
          <a:prstGeom prst="rect">
            <a:avLst/>
          </a:prstGeom>
          <a:noFill/>
        </p:spPr>
        <p:txBody>
          <a:bodyPr wrap="square">
            <a:spAutoFit/>
          </a:bodyPr>
          <a:lstStyle/>
          <a:p>
            <a:r>
              <a:rPr lang="pl-PL" b="0" i="0" dirty="0">
                <a:solidFill>
                  <a:srgbClr val="0000FF"/>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https://prezi.com/view/kw9aSkKmE6VWfZfCYTpD/</a:t>
            </a:r>
            <a:endParaRPr lang="pl-PL" dirty="0">
              <a:solidFill>
                <a:srgbClr val="0000FF"/>
              </a:solidFill>
            </a:endParaRPr>
          </a:p>
        </p:txBody>
      </p:sp>
      <p:sp>
        <p:nvSpPr>
          <p:cNvPr id="3" name="pole tekstowe 2">
            <a:extLst>
              <a:ext uri="{FF2B5EF4-FFF2-40B4-BE49-F238E27FC236}">
                <a16:creationId xmlns:a16="http://schemas.microsoft.com/office/drawing/2014/main" id="{D1F4E045-E53E-4069-A69D-52BC14B79A14}"/>
              </a:ext>
            </a:extLst>
          </p:cNvPr>
          <p:cNvSpPr txBox="1"/>
          <p:nvPr/>
        </p:nvSpPr>
        <p:spPr>
          <a:xfrm>
            <a:off x="3058358" y="3719748"/>
            <a:ext cx="6307584" cy="646331"/>
          </a:xfrm>
          <a:prstGeom prst="rect">
            <a:avLst/>
          </a:prstGeom>
          <a:noFill/>
        </p:spPr>
        <p:txBody>
          <a:bodyPr wrap="square" rtlCol="0">
            <a:spAutoFit/>
          </a:bodyPr>
          <a:lstStyle/>
          <a:p>
            <a:r>
              <a:rPr lang="pl-PL" sz="180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https://youtu.be/HeVZx0yVVso</a:t>
            </a:r>
            <a:endParaRPr lang="pl-PL"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9" name="pole tekstowe 8">
            <a:extLst>
              <a:ext uri="{FF2B5EF4-FFF2-40B4-BE49-F238E27FC236}">
                <a16:creationId xmlns:a16="http://schemas.microsoft.com/office/drawing/2014/main" id="{DDD931CF-A9FB-438B-9F12-A5EC29588B1F}"/>
              </a:ext>
            </a:extLst>
          </p:cNvPr>
          <p:cNvSpPr txBox="1"/>
          <p:nvPr/>
        </p:nvSpPr>
        <p:spPr>
          <a:xfrm>
            <a:off x="1296140" y="1722268"/>
            <a:ext cx="9818703"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An example presentation prepared by </a:t>
            </a:r>
            <a:r>
              <a:rPr lang="pl-PL" dirty="0" err="1">
                <a:solidFill>
                  <a:schemeClr val="bg1"/>
                </a:solidFill>
                <a:latin typeface="Times New Roman" panose="02020603050405020304" pitchFamily="18" charset="0"/>
                <a:cs typeface="Times New Roman" panose="02020603050405020304" pitchFamily="18" charset="0"/>
              </a:rPr>
              <a:t>former</a:t>
            </a:r>
            <a:r>
              <a:rPr lang="pl-PL"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student of automation and robotics - currently Joanna </a:t>
            </a:r>
            <a:r>
              <a:rPr lang="en-US" dirty="0" err="1">
                <a:solidFill>
                  <a:schemeClr val="bg1"/>
                </a:solidFill>
                <a:latin typeface="Times New Roman" panose="02020603050405020304" pitchFamily="18" charset="0"/>
                <a:cs typeface="Times New Roman" panose="02020603050405020304" pitchFamily="18" charset="0"/>
              </a:rPr>
              <a:t>Sznajder</a:t>
            </a:r>
            <a:r>
              <a:rPr lang="en-US" dirty="0">
                <a:solidFill>
                  <a:schemeClr val="bg1"/>
                </a:solidFill>
                <a:latin typeface="Times New Roman" panose="02020603050405020304" pitchFamily="18" charset="0"/>
                <a:cs typeface="Times New Roman" panose="02020603050405020304" pitchFamily="18" charset="0"/>
              </a:rPr>
              <a:t> is employed as an assistant at the Department of </a:t>
            </a:r>
            <a:r>
              <a:rPr lang="pl-PL" dirty="0" err="1">
                <a:solidFill>
                  <a:schemeClr val="bg1"/>
                </a:solidFill>
                <a:latin typeface="Times New Roman" panose="02020603050405020304" pitchFamily="18" charset="0"/>
                <a:cs typeface="Times New Roman" panose="02020603050405020304" pitchFamily="18" charset="0"/>
              </a:rPr>
              <a:t>Naval</a:t>
            </a:r>
            <a:r>
              <a:rPr lang="pl-PL"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Automation</a:t>
            </a:r>
            <a:r>
              <a:rPr lang="pl-PL" dirty="0">
                <a:solidFill>
                  <a:schemeClr val="bg1"/>
                </a:solidFill>
                <a:latin typeface="Times New Roman" panose="02020603050405020304" pitchFamily="18" charset="0"/>
                <a:cs typeface="Times New Roman" panose="02020603050405020304" pitchFamily="18" charset="0"/>
              </a:rPr>
              <a:t>:</a:t>
            </a:r>
          </a:p>
        </p:txBody>
      </p:sp>
      <p:sp>
        <p:nvSpPr>
          <p:cNvPr id="12" name="pole tekstowe 11">
            <a:extLst>
              <a:ext uri="{FF2B5EF4-FFF2-40B4-BE49-F238E27FC236}">
                <a16:creationId xmlns:a16="http://schemas.microsoft.com/office/drawing/2014/main" id="{C24CA99E-7AA8-445A-8196-7E2319539FFD}"/>
              </a:ext>
            </a:extLst>
          </p:cNvPr>
          <p:cNvSpPr txBox="1"/>
          <p:nvPr/>
        </p:nvSpPr>
        <p:spPr>
          <a:xfrm>
            <a:off x="1333130" y="3191006"/>
            <a:ext cx="9525740" cy="646331"/>
          </a:xfrm>
          <a:prstGeom prst="rect">
            <a:avLst/>
          </a:prstGeom>
          <a:noFill/>
        </p:spPr>
        <p:txBody>
          <a:bodyPr wrap="square" rtlCol="0">
            <a:spAutoFit/>
          </a:bodyPr>
          <a:lstStyle/>
          <a:p>
            <a:pPr marL="285750" indent="-285750">
              <a:buFont typeface="Wingdings" panose="05000000000000000000" pitchFamily="2" charset="2"/>
              <a:buChar char="ü"/>
            </a:pPr>
            <a:r>
              <a:rPr lang="pl-PL" dirty="0" err="1">
                <a:solidFill>
                  <a:schemeClr val="bg1"/>
                </a:solidFill>
                <a:latin typeface="Times New Roman" panose="02020603050405020304" pitchFamily="18" charset="0"/>
                <a:cs typeface="Times New Roman" panose="02020603050405020304" pitchFamily="18" charset="0"/>
              </a:rPr>
              <a:t>An</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example</a:t>
            </a:r>
            <a:r>
              <a:rPr lang="pl-PL" dirty="0">
                <a:solidFill>
                  <a:schemeClr val="bg1"/>
                </a:solidFill>
                <a:latin typeface="Times New Roman" panose="02020603050405020304" pitchFamily="18" charset="0"/>
                <a:cs typeface="Times New Roman" panose="02020603050405020304" pitchFamily="18" charset="0"/>
              </a:rPr>
              <a:t> tutorial </a:t>
            </a:r>
            <a:r>
              <a:rPr lang="pl-PL" dirty="0" err="1">
                <a:solidFill>
                  <a:schemeClr val="bg1"/>
                </a:solidFill>
                <a:latin typeface="Times New Roman" panose="02020603050405020304" pitchFamily="18" charset="0"/>
                <a:cs typeface="Times New Roman" panose="02020603050405020304" pitchFamily="18" charset="0"/>
              </a:rPr>
              <a:t>concerning</a:t>
            </a:r>
            <a:r>
              <a:rPr lang="pl-PL" dirty="0">
                <a:solidFill>
                  <a:schemeClr val="bg1"/>
                </a:solidFill>
                <a:latin typeface="Times New Roman" panose="02020603050405020304" pitchFamily="18" charset="0"/>
                <a:cs typeface="Times New Roman" panose="02020603050405020304" pitchFamily="18" charset="0"/>
              </a:rPr>
              <a:t> a</a:t>
            </a:r>
            <a:r>
              <a:rPr lang="en-US" b="0" i="0" dirty="0" err="1">
                <a:solidFill>
                  <a:schemeClr val="bg1"/>
                </a:solidFill>
                <a:effectLst/>
                <a:latin typeface="Times New Roman" panose="02020603050405020304" pitchFamily="18" charset="0"/>
                <a:cs typeface="Times New Roman" panose="02020603050405020304" pitchFamily="18" charset="0"/>
              </a:rPr>
              <a:t>pplication</a:t>
            </a:r>
            <a:r>
              <a:rPr lang="en-US" b="0" i="0" dirty="0">
                <a:solidFill>
                  <a:schemeClr val="bg1"/>
                </a:solidFill>
                <a:effectLst/>
                <a:latin typeface="Times New Roman" panose="02020603050405020304" pitchFamily="18" charset="0"/>
                <a:cs typeface="Times New Roman" panose="02020603050405020304" pitchFamily="18" charset="0"/>
              </a:rPr>
              <a:t> of Laplace Transform in Electrical Circuits</a:t>
            </a:r>
            <a:r>
              <a:rPr lang="pl-PL" b="0" i="0" dirty="0">
                <a:solidFill>
                  <a:schemeClr val="bg1"/>
                </a:solidFill>
                <a:effectLst/>
                <a:latin typeface="Times New Roman" panose="02020603050405020304" pitchFamily="18" charset="0"/>
                <a:cs typeface="Times New Roman" panose="02020603050405020304" pitchFamily="18" charset="0"/>
              </a:rPr>
              <a:t>:</a:t>
            </a:r>
            <a:endParaRPr lang="en-US" b="0" i="0" dirty="0">
              <a:solidFill>
                <a:schemeClr val="bg1"/>
              </a:solidFill>
              <a:effectLst/>
              <a:latin typeface="Times New Roman" panose="02020603050405020304" pitchFamily="18" charset="0"/>
              <a:cs typeface="Times New Roman" panose="02020603050405020304" pitchFamily="18" charset="0"/>
            </a:endParaRPr>
          </a:p>
          <a:p>
            <a:r>
              <a:rPr lang="pl-PL" dirty="0">
                <a:solidFill>
                  <a:schemeClr val="bg1"/>
                </a:solidFill>
                <a:latin typeface="Times New Roman" panose="02020603050405020304" pitchFamily="18" charset="0"/>
                <a:cs typeface="Times New Roman" panose="02020603050405020304" pitchFamily="18" charset="0"/>
              </a:rPr>
              <a:t> </a:t>
            </a:r>
          </a:p>
        </p:txBody>
      </p:sp>
      <p:sp>
        <p:nvSpPr>
          <p:cNvPr id="13" name="pole tekstowe 12">
            <a:extLst>
              <a:ext uri="{FF2B5EF4-FFF2-40B4-BE49-F238E27FC236}">
                <a16:creationId xmlns:a16="http://schemas.microsoft.com/office/drawing/2014/main" id="{D877F30C-2667-4928-A43A-20FF5BBDCA9A}"/>
              </a:ext>
            </a:extLst>
          </p:cNvPr>
          <p:cNvSpPr txBox="1"/>
          <p:nvPr/>
        </p:nvSpPr>
        <p:spPr>
          <a:xfrm>
            <a:off x="1402672" y="4429957"/>
            <a:ext cx="9330431" cy="369332"/>
          </a:xfrm>
          <a:prstGeom prst="rect">
            <a:avLst/>
          </a:prstGeom>
          <a:noFill/>
        </p:spPr>
        <p:txBody>
          <a:bodyPr wrap="square" rtlCol="0">
            <a:spAutoFit/>
          </a:bodyPr>
          <a:lstStyle/>
          <a:p>
            <a:pPr marL="285750" indent="-285750">
              <a:buFont typeface="Wingdings" panose="05000000000000000000" pitchFamily="2" charset="2"/>
              <a:buChar char="ü"/>
            </a:pPr>
            <a:r>
              <a:rPr lang="pl-PL" dirty="0" err="1">
                <a:solidFill>
                  <a:schemeClr val="bg1"/>
                </a:solidFill>
              </a:rPr>
              <a:t>An</a:t>
            </a:r>
            <a:r>
              <a:rPr lang="pl-PL" dirty="0">
                <a:solidFill>
                  <a:schemeClr val="bg1"/>
                </a:solidFill>
              </a:rPr>
              <a:t> </a:t>
            </a:r>
            <a:r>
              <a:rPr lang="pl-PL" dirty="0" err="1">
                <a:solidFill>
                  <a:schemeClr val="bg1"/>
                </a:solidFill>
              </a:rPr>
              <a:t>example</a:t>
            </a:r>
            <a:r>
              <a:rPr lang="pl-PL" dirty="0">
                <a:solidFill>
                  <a:schemeClr val="bg1"/>
                </a:solidFill>
              </a:rPr>
              <a:t> </a:t>
            </a:r>
            <a:r>
              <a:rPr lang="pl-PL" dirty="0" err="1">
                <a:solidFill>
                  <a:schemeClr val="bg1"/>
                </a:solidFill>
              </a:rPr>
              <a:t>homework</a:t>
            </a:r>
            <a:r>
              <a:rPr lang="pl-PL" dirty="0">
                <a:solidFill>
                  <a:schemeClr val="bg1"/>
                </a:solidFill>
              </a:rPr>
              <a:t> of  Erasmus </a:t>
            </a:r>
            <a:r>
              <a:rPr lang="pl-PL" dirty="0" err="1">
                <a:solidFill>
                  <a:schemeClr val="bg1"/>
                </a:solidFill>
              </a:rPr>
              <a:t>students</a:t>
            </a:r>
            <a:r>
              <a:rPr lang="pl-PL" dirty="0">
                <a:solidFill>
                  <a:schemeClr val="bg1"/>
                </a:solidFill>
              </a:rPr>
              <a:t>:</a:t>
            </a:r>
          </a:p>
        </p:txBody>
      </p:sp>
    </p:spTree>
    <p:extLst>
      <p:ext uri="{BB962C8B-B14F-4D97-AF65-F5344CB8AC3E}">
        <p14:creationId xmlns:p14="http://schemas.microsoft.com/office/powerpoint/2010/main" val="292802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p:pic>
        <p:nvPicPr>
          <p:cNvPr id="9" name="Obraz 8" descr="Obraz zawierający tekst, dokument, zrzut ekranu&#10;&#10;Opis wygenerowany automatycznie">
            <a:extLst>
              <a:ext uri="{FF2B5EF4-FFF2-40B4-BE49-F238E27FC236}">
                <a16:creationId xmlns:a16="http://schemas.microsoft.com/office/drawing/2014/main" id="{5831B7BF-A27F-498F-972C-24F359E6D769}"/>
              </a:ext>
            </a:extLst>
          </p:cNvPr>
          <p:cNvPicPr>
            <a:picLocks noChangeAspect="1"/>
          </p:cNvPicPr>
          <p:nvPr/>
        </p:nvPicPr>
        <p:blipFill>
          <a:blip r:embed="rId7"/>
          <a:stretch>
            <a:fillRect/>
          </a:stretch>
        </p:blipFill>
        <p:spPr>
          <a:xfrm>
            <a:off x="2863961" y="634147"/>
            <a:ext cx="8295989" cy="5262893"/>
          </a:xfrm>
          <a:prstGeom prst="rect">
            <a:avLst/>
          </a:prstGeom>
        </p:spPr>
      </p:pic>
    </p:spTree>
    <p:extLst>
      <p:ext uri="{BB962C8B-B14F-4D97-AF65-F5344CB8AC3E}">
        <p14:creationId xmlns:p14="http://schemas.microsoft.com/office/powerpoint/2010/main" val="226947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8312" y="62142"/>
            <a:ext cx="2019300" cy="530252"/>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p:pic>
        <p:nvPicPr>
          <p:cNvPr id="10" name="Obraz 9">
            <a:extLst>
              <a:ext uri="{FF2B5EF4-FFF2-40B4-BE49-F238E27FC236}">
                <a16:creationId xmlns:a16="http://schemas.microsoft.com/office/drawing/2014/main" id="{ABE021EA-298C-466C-B7E3-EBD265F4BD56}"/>
              </a:ext>
            </a:extLst>
          </p:cNvPr>
          <p:cNvPicPr>
            <a:picLocks noChangeAspect="1"/>
          </p:cNvPicPr>
          <p:nvPr/>
        </p:nvPicPr>
        <p:blipFill>
          <a:blip r:embed="rId7"/>
          <a:stretch>
            <a:fillRect/>
          </a:stretch>
        </p:blipFill>
        <p:spPr>
          <a:xfrm>
            <a:off x="6461" y="592394"/>
            <a:ext cx="3963917" cy="3334392"/>
          </a:xfrm>
          <a:prstGeom prst="rect">
            <a:avLst/>
          </a:prstGeom>
        </p:spPr>
      </p:pic>
      <p:pic>
        <p:nvPicPr>
          <p:cNvPr id="14" name="Obraz 13">
            <a:extLst>
              <a:ext uri="{FF2B5EF4-FFF2-40B4-BE49-F238E27FC236}">
                <a16:creationId xmlns:a16="http://schemas.microsoft.com/office/drawing/2014/main" id="{D8FD3DEF-3A15-4D92-86A7-4FBECA2518E7}"/>
              </a:ext>
            </a:extLst>
          </p:cNvPr>
          <p:cNvPicPr>
            <a:picLocks noChangeAspect="1"/>
          </p:cNvPicPr>
          <p:nvPr/>
        </p:nvPicPr>
        <p:blipFill>
          <a:blip r:embed="rId8"/>
          <a:stretch>
            <a:fillRect/>
          </a:stretch>
        </p:blipFill>
        <p:spPr>
          <a:xfrm>
            <a:off x="4114042" y="592394"/>
            <a:ext cx="3963916" cy="3334392"/>
          </a:xfrm>
          <a:prstGeom prst="rect">
            <a:avLst/>
          </a:prstGeom>
        </p:spPr>
      </p:pic>
      <p:pic>
        <p:nvPicPr>
          <p:cNvPr id="16" name="Obraz 15" descr="Obraz zawierający tekst&#10;&#10;Opis wygenerowany automatycznie">
            <a:extLst>
              <a:ext uri="{FF2B5EF4-FFF2-40B4-BE49-F238E27FC236}">
                <a16:creationId xmlns:a16="http://schemas.microsoft.com/office/drawing/2014/main" id="{79699CC9-A93F-40FE-9EEF-9BA6615F5DD7}"/>
              </a:ext>
            </a:extLst>
          </p:cNvPr>
          <p:cNvPicPr>
            <a:picLocks noChangeAspect="1"/>
          </p:cNvPicPr>
          <p:nvPr/>
        </p:nvPicPr>
        <p:blipFill>
          <a:blip r:embed="rId9"/>
          <a:stretch>
            <a:fillRect/>
          </a:stretch>
        </p:blipFill>
        <p:spPr>
          <a:xfrm>
            <a:off x="8179654" y="592394"/>
            <a:ext cx="3963916" cy="3334392"/>
          </a:xfrm>
          <a:prstGeom prst="rect">
            <a:avLst/>
          </a:prstGeom>
        </p:spPr>
      </p:pic>
      <p:sp>
        <p:nvSpPr>
          <p:cNvPr id="17" name="pole tekstowe 16">
            <a:extLst>
              <a:ext uri="{FF2B5EF4-FFF2-40B4-BE49-F238E27FC236}">
                <a16:creationId xmlns:a16="http://schemas.microsoft.com/office/drawing/2014/main" id="{1CDDE30E-9157-409E-B4F4-41F2FF350319}"/>
              </a:ext>
            </a:extLst>
          </p:cNvPr>
          <p:cNvSpPr txBox="1"/>
          <p:nvPr/>
        </p:nvSpPr>
        <p:spPr>
          <a:xfrm>
            <a:off x="532660" y="4199138"/>
            <a:ext cx="11070455" cy="2308324"/>
          </a:xfrm>
          <a:prstGeom prst="rect">
            <a:avLst/>
          </a:prstGeom>
          <a:noFill/>
        </p:spPr>
        <p:txBody>
          <a:bodyPr wrap="square" rtlCol="0">
            <a:spAutoFit/>
          </a:bodyPr>
          <a:lstStyle/>
          <a:p>
            <a:pPr marL="285750" indent="-285750">
              <a:buFont typeface="Wingdings" panose="05000000000000000000" pitchFamily="2" charset="2"/>
              <a:buChar char="ü"/>
            </a:pPr>
            <a:r>
              <a:rPr lang="pl-PL" dirty="0" err="1">
                <a:solidFill>
                  <a:schemeClr val="bg1"/>
                </a:solidFill>
                <a:latin typeface="Times New Roman" panose="02020603050405020304" pitchFamily="18" charset="0"/>
                <a:cs typeface="Times New Roman" panose="02020603050405020304" pitchFamily="18" charset="0"/>
              </a:rPr>
              <a:t>An</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example</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taken</a:t>
            </a:r>
            <a:r>
              <a:rPr lang="pl-PL" dirty="0">
                <a:solidFill>
                  <a:schemeClr val="bg1"/>
                </a:solidFill>
                <a:latin typeface="Times New Roman" panose="02020603050405020304" pitchFamily="18" charset="0"/>
                <a:cs typeface="Times New Roman" panose="02020603050405020304" pitchFamily="18" charset="0"/>
              </a:rPr>
              <a:t> from a </a:t>
            </a:r>
            <a:r>
              <a:rPr lang="pl-PL" dirty="0" err="1">
                <a:solidFill>
                  <a:schemeClr val="bg1"/>
                </a:solidFill>
                <a:latin typeface="Times New Roman" panose="02020603050405020304" pitchFamily="18" charset="0"/>
                <a:cs typeface="Times New Roman" panose="02020603050405020304" pitchFamily="18" charset="0"/>
              </a:rPr>
              <a:t>lecture</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given</a:t>
            </a:r>
            <a:r>
              <a:rPr lang="pl-PL" dirty="0">
                <a:solidFill>
                  <a:schemeClr val="bg1"/>
                </a:solidFill>
                <a:latin typeface="Times New Roman" panose="02020603050405020304" pitchFamily="18" charset="0"/>
                <a:cs typeface="Times New Roman" panose="02020603050405020304" pitchFamily="18" charset="0"/>
              </a:rPr>
              <a:t> by </a:t>
            </a:r>
            <a:r>
              <a:rPr lang="pl-PL" dirty="0" err="1">
                <a:solidFill>
                  <a:schemeClr val="bg1"/>
                </a:solidFill>
                <a:latin typeface="Times New Roman" panose="02020603050405020304" pitchFamily="18" charset="0"/>
                <a:cs typeface="Times New Roman" panose="02020603050405020304" pitchFamily="18" charset="0"/>
              </a:rPr>
              <a:t>professor</a:t>
            </a:r>
            <a:r>
              <a:rPr lang="pl-PL" dirty="0">
                <a:solidFill>
                  <a:schemeClr val="bg1"/>
                </a:solidFill>
                <a:latin typeface="Times New Roman" panose="02020603050405020304" pitchFamily="18" charset="0"/>
                <a:cs typeface="Times New Roman" panose="02020603050405020304" pitchFamily="18" charset="0"/>
              </a:rPr>
              <a:t> Hubert Wysocki – </a:t>
            </a:r>
            <a:r>
              <a:rPr lang="pl-PL" dirty="0" err="1">
                <a:solidFill>
                  <a:schemeClr val="bg1"/>
                </a:solidFill>
                <a:latin typeface="Times New Roman" panose="02020603050405020304" pitchFamily="18" charset="0"/>
                <a:cs typeface="Times New Roman" panose="02020603050405020304" pitchFamily="18" charset="0"/>
              </a:rPr>
              <a:t>head</a:t>
            </a:r>
            <a:r>
              <a:rPr lang="pl-PL" dirty="0">
                <a:solidFill>
                  <a:schemeClr val="bg1"/>
                </a:solidFill>
                <a:latin typeface="Times New Roman" panose="02020603050405020304" pitchFamily="18" charset="0"/>
                <a:cs typeface="Times New Roman" panose="02020603050405020304" pitchFamily="18" charset="0"/>
              </a:rPr>
              <a:t> of </a:t>
            </a:r>
            <a:r>
              <a:rPr lang="pl-PL" dirty="0" err="1">
                <a:solidFill>
                  <a:schemeClr val="bg1"/>
                </a:solidFill>
                <a:latin typeface="Times New Roman" panose="02020603050405020304" pitchFamily="18" charset="0"/>
                <a:cs typeface="Times New Roman" panose="02020603050405020304" pitchFamily="18" charset="0"/>
              </a:rPr>
              <a:t>Mathematics</a:t>
            </a:r>
            <a:r>
              <a:rPr lang="pl-PL" dirty="0">
                <a:solidFill>
                  <a:schemeClr val="bg1"/>
                </a:solidFill>
                <a:latin typeface="Times New Roman" panose="02020603050405020304" pitchFamily="18" charset="0"/>
                <a:cs typeface="Times New Roman" panose="02020603050405020304" pitchFamily="18" charset="0"/>
              </a:rPr>
              <a:t> and </a:t>
            </a:r>
            <a:r>
              <a:rPr lang="pl-PL" dirty="0" err="1">
                <a:solidFill>
                  <a:schemeClr val="bg1"/>
                </a:solidFill>
                <a:latin typeface="Times New Roman" panose="02020603050405020304" pitchFamily="18" charset="0"/>
                <a:cs typeface="Times New Roman" panose="02020603050405020304" pitchFamily="18" charset="0"/>
              </a:rPr>
              <a:t>Physics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Department</a:t>
            </a:r>
            <a:r>
              <a:rPr lang="pl-PL" dirty="0">
                <a:solidFill>
                  <a:schemeClr val="bg1"/>
                </a:solidFill>
                <a:latin typeface="Times New Roman" panose="02020603050405020304" pitchFamily="18" charset="0"/>
                <a:cs typeface="Times New Roman" panose="02020603050405020304" pitchFamily="18" charset="0"/>
              </a:rPr>
              <a:t> of PNA-</a:t>
            </a:r>
          </a:p>
          <a:p>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Subject</a:t>
            </a:r>
            <a:r>
              <a:rPr lang="pl-PL" dirty="0">
                <a:solidFill>
                  <a:schemeClr val="bg1"/>
                </a:solidFill>
                <a:latin typeface="Times New Roman" panose="02020603050405020304" pitchFamily="18" charset="0"/>
                <a:cs typeface="Times New Roman" panose="02020603050405020304" pitchFamily="18" charset="0"/>
              </a:rPr>
              <a:t>: </a:t>
            </a:r>
            <a:r>
              <a:rPr lang="pl-PL" i="1" dirty="0" err="1">
                <a:solidFill>
                  <a:schemeClr val="bg1"/>
                </a:solidFill>
                <a:latin typeface="Times New Roman" panose="02020603050405020304" pitchFamily="18" charset="0"/>
                <a:cs typeface="Times New Roman" panose="02020603050405020304" pitchFamily="18" charset="0"/>
              </a:rPr>
              <a:t>Dynamic</a:t>
            </a:r>
            <a:r>
              <a:rPr lang="pl-PL" i="1" dirty="0">
                <a:solidFill>
                  <a:schemeClr val="bg1"/>
                </a:solidFill>
                <a:latin typeface="Times New Roman" panose="02020603050405020304" pitchFamily="18" charset="0"/>
                <a:cs typeface="Times New Roman" panose="02020603050405020304" pitchFamily="18" charset="0"/>
              </a:rPr>
              <a:t> </a:t>
            </a:r>
            <a:r>
              <a:rPr lang="pl-PL" i="1" dirty="0" err="1">
                <a:solidFill>
                  <a:schemeClr val="bg1"/>
                </a:solidFill>
                <a:latin typeface="Times New Roman" panose="02020603050405020304" pitchFamily="18" charset="0"/>
                <a:cs typeface="Times New Roman" panose="02020603050405020304" pitchFamily="18" charset="0"/>
              </a:rPr>
              <a:t>systems</a:t>
            </a:r>
            <a:endParaRPr lang="pl-PL" i="1" dirty="0">
              <a:solidFill>
                <a:schemeClr val="bg1"/>
              </a:solidFill>
              <a:latin typeface="Times New Roman" panose="02020603050405020304" pitchFamily="18" charset="0"/>
              <a:cs typeface="Times New Roman" panose="02020603050405020304" pitchFamily="18" charset="0"/>
            </a:endParaRPr>
          </a:p>
          <a:p>
            <a:r>
              <a:rPr lang="pl-PL" i="1"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Lecture</a:t>
            </a:r>
            <a:r>
              <a:rPr lang="pl-PL" dirty="0">
                <a:solidFill>
                  <a:schemeClr val="bg1"/>
                </a:solidFill>
                <a:latin typeface="Times New Roman" panose="02020603050405020304" pitchFamily="18" charset="0"/>
                <a:cs typeface="Times New Roman" panose="02020603050405020304" pitchFamily="18" charset="0"/>
              </a:rPr>
              <a:t>: </a:t>
            </a:r>
            <a:r>
              <a:rPr lang="pl-PL" i="1" dirty="0" err="1">
                <a:solidFill>
                  <a:schemeClr val="bg1"/>
                </a:solidFill>
                <a:latin typeface="Times New Roman" panose="02020603050405020304" pitchFamily="18" charset="0"/>
                <a:cs typeface="Times New Roman" panose="02020603050405020304" pitchFamily="18" charset="0"/>
              </a:rPr>
              <a:t>Stability</a:t>
            </a:r>
            <a:r>
              <a:rPr lang="pl-PL" i="1" dirty="0">
                <a:solidFill>
                  <a:schemeClr val="bg1"/>
                </a:solidFill>
                <a:latin typeface="Times New Roman" panose="02020603050405020304" pitchFamily="18" charset="0"/>
                <a:cs typeface="Times New Roman" panose="02020603050405020304" pitchFamily="18" charset="0"/>
              </a:rPr>
              <a:t> of the </a:t>
            </a:r>
            <a:r>
              <a:rPr lang="pl-PL" i="1" dirty="0" err="1">
                <a:solidFill>
                  <a:schemeClr val="bg1"/>
                </a:solidFill>
                <a:latin typeface="Times New Roman" panose="02020603050405020304" pitchFamily="18" charset="0"/>
                <a:cs typeface="Times New Roman" panose="02020603050405020304" pitchFamily="18" charset="0"/>
              </a:rPr>
              <a:t>dynamic</a:t>
            </a:r>
            <a:r>
              <a:rPr lang="pl-PL" i="1" dirty="0">
                <a:solidFill>
                  <a:schemeClr val="bg1"/>
                </a:solidFill>
                <a:latin typeface="Times New Roman" panose="02020603050405020304" pitchFamily="18" charset="0"/>
                <a:cs typeface="Times New Roman" panose="02020603050405020304" pitchFamily="18" charset="0"/>
              </a:rPr>
              <a:t> system</a:t>
            </a:r>
          </a:p>
          <a:p>
            <a:endParaRPr lang="pl-PL" i="1" dirty="0">
              <a:solidFill>
                <a:schemeClr val="bg1"/>
              </a:solidFill>
              <a:latin typeface="Times New Roman" panose="02020603050405020304" pitchFamily="18" charset="0"/>
              <a:cs typeface="Times New Roman" panose="02020603050405020304" pitchFamily="18" charset="0"/>
            </a:endParaRPr>
          </a:p>
          <a:p>
            <a:r>
              <a:rPr lang="pl-PL" sz="1200" i="1" dirty="0">
                <a:solidFill>
                  <a:srgbClr val="FFFF00"/>
                </a:solidFill>
                <a:latin typeface="Times New Roman" panose="02020603050405020304" pitchFamily="18" charset="0"/>
                <a:cs typeface="Times New Roman" panose="02020603050405020304" pitchFamily="18" charset="0"/>
              </a:rPr>
              <a:t>          On-line </a:t>
            </a:r>
            <a:r>
              <a:rPr lang="pl-PL" sz="1200" i="1" dirty="0" err="1">
                <a:solidFill>
                  <a:srgbClr val="FFFF00"/>
                </a:solidFill>
                <a:latin typeface="Times New Roman" panose="02020603050405020304" pitchFamily="18" charset="0"/>
                <a:cs typeface="Times New Roman" panose="02020603050405020304" pitchFamily="18" charset="0"/>
              </a:rPr>
              <a:t>lectures</a:t>
            </a:r>
            <a:r>
              <a:rPr lang="pl-PL" sz="1200" i="1" dirty="0">
                <a:solidFill>
                  <a:srgbClr val="FFFF00"/>
                </a:solidFill>
                <a:latin typeface="Times New Roman" panose="02020603050405020304" pitchFamily="18" charset="0"/>
                <a:cs typeface="Times New Roman" panose="02020603050405020304" pitchFamily="18" charset="0"/>
              </a:rPr>
              <a:t> </a:t>
            </a:r>
            <a:r>
              <a:rPr lang="pl-PL" sz="1200" i="1" dirty="0" err="1">
                <a:solidFill>
                  <a:srgbClr val="FFFF00"/>
                </a:solidFill>
                <a:latin typeface="Times New Roman" panose="02020603050405020304" pitchFamily="18" charset="0"/>
                <a:cs typeface="Times New Roman" panose="02020603050405020304" pitchFamily="18" charset="0"/>
              </a:rPr>
              <a:t>given</a:t>
            </a:r>
            <a:r>
              <a:rPr lang="pl-PL" sz="1200" i="1" dirty="0">
                <a:solidFill>
                  <a:srgbClr val="FFFF00"/>
                </a:solidFill>
                <a:latin typeface="Times New Roman" panose="02020603050405020304" pitchFamily="18" charset="0"/>
                <a:cs typeface="Times New Roman" panose="02020603050405020304" pitchFamily="18" charset="0"/>
              </a:rPr>
              <a:t> </a:t>
            </a:r>
            <a:r>
              <a:rPr lang="pl-PL" sz="1200" i="1" dirty="0" err="1">
                <a:solidFill>
                  <a:srgbClr val="FFFF00"/>
                </a:solidFill>
                <a:latin typeface="Times New Roman" panose="02020603050405020304" pitchFamily="18" charset="0"/>
                <a:cs typeface="Times New Roman" panose="02020603050405020304" pitchFamily="18" charset="0"/>
              </a:rPr>
              <a:t>during</a:t>
            </a:r>
            <a:r>
              <a:rPr lang="pl-PL" sz="1200" i="1" dirty="0">
                <a:solidFill>
                  <a:srgbClr val="FFFF00"/>
                </a:solidFill>
                <a:latin typeface="Times New Roman" panose="02020603050405020304" pitchFamily="18" charset="0"/>
                <a:cs typeface="Times New Roman" panose="02020603050405020304" pitchFamily="18" charset="0"/>
              </a:rPr>
              <a:t> </a:t>
            </a:r>
            <a:r>
              <a:rPr lang="pl-PL" sz="1200" i="1" dirty="0" err="1">
                <a:solidFill>
                  <a:srgbClr val="FFFF00"/>
                </a:solidFill>
                <a:latin typeface="Times New Roman" panose="02020603050405020304" pitchFamily="18" charset="0"/>
                <a:cs typeface="Times New Roman" panose="02020603050405020304" pitchFamily="18" charset="0"/>
              </a:rPr>
              <a:t>pandemic</a:t>
            </a:r>
            <a:r>
              <a:rPr lang="pl-PL" sz="1200" i="1" dirty="0">
                <a:solidFill>
                  <a:srgbClr val="FFFF00"/>
                </a:solidFill>
                <a:latin typeface="Times New Roman" panose="02020603050405020304" pitchFamily="18" charset="0"/>
                <a:cs typeface="Times New Roman" panose="02020603050405020304" pitchFamily="18" charset="0"/>
              </a:rPr>
              <a:t> </a:t>
            </a:r>
            <a:r>
              <a:rPr lang="pl-PL" sz="1200" i="1" dirty="0" err="1">
                <a:solidFill>
                  <a:srgbClr val="FFFF00"/>
                </a:solidFill>
                <a:latin typeface="Times New Roman" panose="02020603050405020304" pitchFamily="18" charset="0"/>
                <a:cs typeface="Times New Roman" panose="02020603050405020304" pitchFamily="18" charset="0"/>
              </a:rPr>
              <a:t>situation</a:t>
            </a:r>
            <a:r>
              <a:rPr lang="pl-PL" sz="1200" i="1" dirty="0">
                <a:solidFill>
                  <a:srgbClr val="FFFF00"/>
                </a:solidFill>
                <a:latin typeface="Times New Roman" panose="02020603050405020304" pitchFamily="18" charset="0"/>
                <a:cs typeface="Times New Roman" panose="02020603050405020304" pitchFamily="18" charset="0"/>
              </a:rPr>
              <a:t> </a:t>
            </a:r>
            <a:r>
              <a:rPr lang="pl-PL" sz="1200" i="1" dirty="0" err="1">
                <a:solidFill>
                  <a:srgbClr val="FFFF00"/>
                </a:solidFill>
                <a:latin typeface="Times New Roman" panose="02020603050405020304" pitchFamily="18" charset="0"/>
                <a:cs typeface="Times New Roman" panose="02020603050405020304" pitchFamily="18" charset="0"/>
              </a:rPr>
              <a:t>using</a:t>
            </a:r>
            <a:r>
              <a:rPr lang="pl-PL" sz="1200" i="1" dirty="0">
                <a:solidFill>
                  <a:srgbClr val="FFFF00"/>
                </a:solidFill>
                <a:latin typeface="Times New Roman" panose="02020603050405020304" pitchFamily="18" charset="0"/>
                <a:cs typeface="Times New Roman" panose="02020603050405020304" pitchFamily="18" charset="0"/>
              </a:rPr>
              <a:t> </a:t>
            </a:r>
            <a:r>
              <a:rPr lang="en-US" sz="1200" i="1" dirty="0">
                <a:solidFill>
                  <a:srgbClr val="FFFF00"/>
                </a:solidFill>
                <a:effectLst/>
                <a:latin typeface="Times New Roman" panose="02020603050405020304" pitchFamily="18" charset="0"/>
                <a:cs typeface="Times New Roman" panose="02020603050405020304" pitchFamily="18" charset="0"/>
              </a:rPr>
              <a:t>Wacom One Display </a:t>
            </a:r>
            <a:r>
              <a:rPr lang="en-US" sz="1200" i="0" dirty="0">
                <a:solidFill>
                  <a:srgbClr val="FFFF00"/>
                </a:solidFill>
                <a:effectLst/>
                <a:latin typeface="Times New Roman" panose="02020603050405020304" pitchFamily="18" charset="0"/>
                <a:cs typeface="Times New Roman" panose="02020603050405020304" pitchFamily="18" charset="0"/>
              </a:rPr>
              <a:t>13 (DTC133</a:t>
            </a:r>
            <a:r>
              <a:rPr lang="en-US" sz="1200" b="1" i="0" dirty="0">
                <a:solidFill>
                  <a:srgbClr val="FFFF00"/>
                </a:solidFill>
                <a:effectLst/>
                <a:latin typeface="Times New Roman" panose="02020603050405020304" pitchFamily="18" charset="0"/>
                <a:cs typeface="Times New Roman" panose="02020603050405020304" pitchFamily="18" charset="0"/>
              </a:rPr>
              <a:t>)</a:t>
            </a:r>
            <a:r>
              <a:rPr lang="pl-PL" sz="1200" b="1" i="0" dirty="0">
                <a:solidFill>
                  <a:srgbClr val="FFFF00"/>
                </a:solidFill>
                <a:effectLst/>
                <a:latin typeface="Times New Roman" panose="02020603050405020304" pitchFamily="18" charset="0"/>
                <a:cs typeface="Times New Roman" panose="02020603050405020304" pitchFamily="18" charset="0"/>
              </a:rPr>
              <a:t> </a:t>
            </a:r>
            <a:r>
              <a:rPr lang="pl-PL" sz="1200" i="1" dirty="0" err="1">
                <a:solidFill>
                  <a:srgbClr val="FFFF00"/>
                </a:solidFill>
                <a:latin typeface="Times New Roman" panose="02020603050405020304" pitchFamily="18" charset="0"/>
                <a:cs typeface="Times New Roman" panose="02020603050405020304" pitchFamily="18" charset="0"/>
              </a:rPr>
              <a:t>pen</a:t>
            </a:r>
            <a:r>
              <a:rPr lang="pl-PL" sz="1200" i="1" dirty="0">
                <a:solidFill>
                  <a:srgbClr val="FFFF00"/>
                </a:solidFill>
                <a:effectLst/>
                <a:latin typeface="Times New Roman" panose="02020603050405020304" pitchFamily="18" charset="0"/>
                <a:cs typeface="Times New Roman" panose="02020603050405020304" pitchFamily="18" charset="0"/>
              </a:rPr>
              <a:t> tablet and </a:t>
            </a:r>
            <a:r>
              <a:rPr lang="en-US" sz="1200" b="0" i="1" dirty="0">
                <a:solidFill>
                  <a:srgbClr val="FFFF00"/>
                </a:solidFill>
                <a:effectLst/>
                <a:latin typeface="Times New Roman" panose="02020603050405020304" pitchFamily="18" charset="0"/>
                <a:cs typeface="Times New Roman" panose="02020603050405020304" pitchFamily="18" charset="0"/>
              </a:rPr>
              <a:t>Open</a:t>
            </a:r>
            <a:r>
              <a:rPr lang="pl-PL" sz="1200" b="0" i="1" dirty="0">
                <a:solidFill>
                  <a:srgbClr val="FFFF00"/>
                </a:solidFill>
                <a:effectLst/>
                <a:latin typeface="Times New Roman" panose="02020603050405020304" pitchFamily="18" charset="0"/>
                <a:cs typeface="Times New Roman" panose="02020603050405020304" pitchFamily="18" charset="0"/>
              </a:rPr>
              <a:t>-</a:t>
            </a:r>
            <a:r>
              <a:rPr lang="en-US" sz="1200" b="0" i="1" dirty="0">
                <a:solidFill>
                  <a:srgbClr val="FFFF00"/>
                </a:solidFill>
                <a:effectLst/>
                <a:latin typeface="Times New Roman" panose="02020603050405020304" pitchFamily="18" charset="0"/>
                <a:cs typeface="Times New Roman" panose="02020603050405020304" pitchFamily="18" charset="0"/>
              </a:rPr>
              <a:t>Board</a:t>
            </a:r>
            <a:r>
              <a:rPr lang="pl-PL" sz="1200" b="0" i="1" dirty="0">
                <a:solidFill>
                  <a:srgbClr val="FFFF00"/>
                </a:solidFill>
                <a:effectLst/>
                <a:latin typeface="Times New Roman" panose="02020603050405020304" pitchFamily="18" charset="0"/>
                <a:cs typeface="Times New Roman" panose="02020603050405020304" pitchFamily="18" charset="0"/>
              </a:rPr>
              <a:t> - </a:t>
            </a:r>
            <a:r>
              <a:rPr lang="en-US" sz="1200" b="0" i="1" dirty="0">
                <a:solidFill>
                  <a:srgbClr val="FFFF00"/>
                </a:solidFill>
                <a:effectLst/>
                <a:latin typeface="Times New Roman" panose="02020603050405020304" pitchFamily="18" charset="0"/>
                <a:cs typeface="Times New Roman" panose="02020603050405020304" pitchFamily="18" charset="0"/>
              </a:rPr>
              <a:t>open source cross-platform teaching software for </a:t>
            </a:r>
            <a:r>
              <a:rPr lang="pl-PL" sz="1200" b="0" i="1" dirty="0">
                <a:solidFill>
                  <a:srgbClr val="FFFF00"/>
                </a:solidFill>
                <a:effectLst/>
                <a:latin typeface="Times New Roman" panose="02020603050405020304" pitchFamily="18" charset="0"/>
                <a:cs typeface="Times New Roman" panose="02020603050405020304" pitchFamily="18" charset="0"/>
              </a:rPr>
              <a:t>      </a:t>
            </a:r>
          </a:p>
          <a:p>
            <a:r>
              <a:rPr lang="pl-PL" sz="1200" i="1" dirty="0">
                <a:solidFill>
                  <a:srgbClr val="FFFF00"/>
                </a:solidFill>
                <a:latin typeface="Times New Roman" panose="02020603050405020304" pitchFamily="18" charset="0"/>
                <a:cs typeface="Times New Roman" panose="02020603050405020304" pitchFamily="18" charset="0"/>
              </a:rPr>
              <a:t>              </a:t>
            </a:r>
            <a:r>
              <a:rPr lang="en-US" sz="1200" b="0" i="1" dirty="0">
                <a:solidFill>
                  <a:srgbClr val="FFFF00"/>
                </a:solidFill>
                <a:effectLst/>
                <a:latin typeface="Times New Roman" panose="02020603050405020304" pitchFamily="18" charset="0"/>
                <a:cs typeface="Times New Roman" panose="02020603050405020304" pitchFamily="18" charset="0"/>
              </a:rPr>
              <a:t>interactive whiteboard designed primarily for use in schools and universities</a:t>
            </a:r>
            <a:r>
              <a:rPr lang="pl-PL" sz="1200" b="0" i="1" dirty="0">
                <a:solidFill>
                  <a:srgbClr val="FFFF00"/>
                </a:solidFill>
                <a:effectLst/>
                <a:latin typeface="Times New Roman" panose="02020603050405020304" pitchFamily="18" charset="0"/>
                <a:cs typeface="Times New Roman" panose="02020603050405020304" pitchFamily="18" charset="0"/>
              </a:rPr>
              <a:t>.</a:t>
            </a:r>
            <a:endParaRPr lang="en-US" sz="1200" b="0" i="1" dirty="0">
              <a:solidFill>
                <a:srgbClr val="FFFF00"/>
              </a:solidFill>
              <a:effectLst/>
              <a:latin typeface="Times New Roman" panose="02020603050405020304" pitchFamily="18" charset="0"/>
              <a:cs typeface="Times New Roman" panose="02020603050405020304" pitchFamily="18" charset="0"/>
            </a:endParaRPr>
          </a:p>
          <a:p>
            <a:endParaRPr lang="en-US" sz="1200" b="1" i="0" dirty="0">
              <a:effectLst/>
              <a:latin typeface="Times New Roman" panose="02020603050405020304" pitchFamily="18" charset="0"/>
              <a:cs typeface="Times New Roman" panose="02020603050405020304" pitchFamily="18" charset="0"/>
            </a:endParaRPr>
          </a:p>
          <a:p>
            <a:endParaRPr lang="pl-PL"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55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7090" y="326437"/>
            <a:ext cx="1500891" cy="481418"/>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p:sp>
        <p:nvSpPr>
          <p:cNvPr id="3" name="pole tekstowe 2">
            <a:extLst>
              <a:ext uri="{FF2B5EF4-FFF2-40B4-BE49-F238E27FC236}">
                <a16:creationId xmlns:a16="http://schemas.microsoft.com/office/drawing/2014/main" id="{49DD6CEA-318F-45BC-B0F3-0F0734D999B5}"/>
              </a:ext>
            </a:extLst>
          </p:cNvPr>
          <p:cNvSpPr txBox="1"/>
          <p:nvPr/>
        </p:nvSpPr>
        <p:spPr>
          <a:xfrm>
            <a:off x="1251753" y="5122410"/>
            <a:ext cx="2857500" cy="338554"/>
          </a:xfrm>
          <a:prstGeom prst="rect">
            <a:avLst/>
          </a:prstGeom>
          <a:noFill/>
        </p:spPr>
        <p:txBody>
          <a:bodyPr wrap="square" rtlCol="0">
            <a:spAutoFit/>
          </a:bodyPr>
          <a:lstStyle/>
          <a:p>
            <a:r>
              <a:rPr lang="pl-PL" sz="1600" dirty="0">
                <a:solidFill>
                  <a:srgbClr val="FFFF00"/>
                </a:solidFill>
              </a:rPr>
              <a:t>https://emedia.rmit.edu.au/</a:t>
            </a:r>
          </a:p>
        </p:txBody>
      </p:sp>
      <p:pic>
        <p:nvPicPr>
          <p:cNvPr id="16" name="Obraz 15" descr="Obraz zawierający tekst&#10;&#10;Opis wygenerowany automatycznie">
            <a:extLst>
              <a:ext uri="{FF2B5EF4-FFF2-40B4-BE49-F238E27FC236}">
                <a16:creationId xmlns:a16="http://schemas.microsoft.com/office/drawing/2014/main" id="{9AA3FF7A-0281-4769-BF49-5042AD0EDEBA}"/>
              </a:ext>
            </a:extLst>
          </p:cNvPr>
          <p:cNvPicPr>
            <a:picLocks noChangeAspect="1"/>
          </p:cNvPicPr>
          <p:nvPr/>
        </p:nvPicPr>
        <p:blipFill>
          <a:blip r:embed="rId7"/>
          <a:stretch>
            <a:fillRect/>
          </a:stretch>
        </p:blipFill>
        <p:spPr>
          <a:xfrm>
            <a:off x="1731146" y="839550"/>
            <a:ext cx="8176334" cy="3692731"/>
          </a:xfrm>
          <a:prstGeom prst="rect">
            <a:avLst/>
          </a:prstGeom>
        </p:spPr>
      </p:pic>
      <p:pic>
        <p:nvPicPr>
          <p:cNvPr id="18" name="Obraz 17">
            <a:extLst>
              <a:ext uri="{FF2B5EF4-FFF2-40B4-BE49-F238E27FC236}">
                <a16:creationId xmlns:a16="http://schemas.microsoft.com/office/drawing/2014/main" id="{14A0B954-A8B6-4401-989B-DFC05402D319}"/>
              </a:ext>
            </a:extLst>
          </p:cNvPr>
          <p:cNvPicPr>
            <a:picLocks noChangeAspect="1"/>
          </p:cNvPicPr>
          <p:nvPr/>
        </p:nvPicPr>
        <p:blipFill>
          <a:blip r:embed="rId8"/>
          <a:stretch>
            <a:fillRect/>
          </a:stretch>
        </p:blipFill>
        <p:spPr>
          <a:xfrm>
            <a:off x="5763500" y="4305674"/>
            <a:ext cx="4756293" cy="1540099"/>
          </a:xfrm>
          <a:prstGeom prst="rect">
            <a:avLst/>
          </a:prstGeom>
        </p:spPr>
      </p:pic>
    </p:spTree>
    <p:extLst>
      <p:ext uri="{BB962C8B-B14F-4D97-AF65-F5344CB8AC3E}">
        <p14:creationId xmlns:p14="http://schemas.microsoft.com/office/powerpoint/2010/main" val="2000697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4470822" y="5630172"/>
            <a:ext cx="7700463"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1435768" y="5759162"/>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3256153" y="3974793"/>
            <a:ext cx="774479" cy="950281"/>
          </a:xfrm>
          <a:prstGeom prst="rect">
            <a:avLst/>
          </a:prstGeom>
        </p:spPr>
      </p:pic>
      <p:sp>
        <p:nvSpPr>
          <p:cNvPr id="10" name="pole tekstowe 9">
            <a:extLst>
              <a:ext uri="{FF2B5EF4-FFF2-40B4-BE49-F238E27FC236}">
                <a16:creationId xmlns:a16="http://schemas.microsoft.com/office/drawing/2014/main" id="{34B9F570-4634-41E9-8C36-EF46CFC3FE9F}"/>
              </a:ext>
            </a:extLst>
          </p:cNvPr>
          <p:cNvSpPr txBox="1"/>
          <p:nvPr/>
        </p:nvSpPr>
        <p:spPr>
          <a:xfrm>
            <a:off x="2565744" y="3893300"/>
            <a:ext cx="6880194" cy="1138773"/>
          </a:xfrm>
          <a:prstGeom prst="rect">
            <a:avLst/>
          </a:prstGeom>
          <a:noFill/>
        </p:spPr>
        <p:txBody>
          <a:bodyPr wrap="square">
            <a:spAutoFit/>
          </a:bodyPr>
          <a:lstStyle/>
          <a:p>
            <a:pPr algn="ctr"/>
            <a:r>
              <a:rPr lang="hr-HR" sz="2000" b="1" cap="small" dirty="0">
                <a:solidFill>
                  <a:srgbClr val="002060"/>
                </a:solidFill>
                <a:cs typeface="Arial" panose="020B0604020202020204" pitchFamily="34" charset="0"/>
              </a:rPr>
              <a:t>8th project  meeting</a:t>
            </a:r>
          </a:p>
          <a:p>
            <a:pPr algn="ctr"/>
            <a:r>
              <a:rPr lang="hr-HR" sz="2000" b="1" cap="small" dirty="0">
                <a:solidFill>
                  <a:srgbClr val="002060"/>
                </a:solidFill>
                <a:cs typeface="Arial" panose="020B0604020202020204" pitchFamily="34" charset="0"/>
              </a:rPr>
              <a:t>Latvian Maritime Academy</a:t>
            </a:r>
          </a:p>
          <a:p>
            <a:pPr algn="ctr"/>
            <a:r>
              <a:rPr lang="hr-HR" sz="1400" b="1" dirty="0">
                <a:solidFill>
                  <a:srgbClr val="FF0000"/>
                </a:solidFill>
                <a:cs typeface="Arial" panose="020B0604020202020204" pitchFamily="34" charset="0"/>
              </a:rPr>
              <a:t>02-02 </a:t>
            </a:r>
            <a:r>
              <a:rPr lang="pl-PL" sz="1400" b="1" dirty="0">
                <a:solidFill>
                  <a:srgbClr val="FF0000"/>
                </a:solidFill>
                <a:cs typeface="Arial" panose="020B0604020202020204" pitchFamily="34" charset="0"/>
              </a:rPr>
              <a:t>March 2022 </a:t>
            </a:r>
          </a:p>
          <a:p>
            <a:pPr algn="ctr"/>
            <a:r>
              <a:rPr lang="pl-PL" sz="1400" b="1" dirty="0">
                <a:solidFill>
                  <a:srgbClr val="FF0000"/>
                </a:solidFill>
                <a:cs typeface="Arial" panose="020B0604020202020204" pitchFamily="34" charset="0"/>
              </a:rPr>
              <a:t>RIGA,  LATVIA </a:t>
            </a:r>
          </a:p>
        </p:txBody>
      </p:sp>
      <p:sp>
        <p:nvSpPr>
          <p:cNvPr id="3" name="pole tekstowe 2">
            <a:extLst>
              <a:ext uri="{FF2B5EF4-FFF2-40B4-BE49-F238E27FC236}">
                <a16:creationId xmlns:a16="http://schemas.microsoft.com/office/drawing/2014/main" id="{D39BC61E-CC46-418D-AF57-E7ABB681CD3D}"/>
              </a:ext>
            </a:extLst>
          </p:cNvPr>
          <p:cNvSpPr txBox="1"/>
          <p:nvPr/>
        </p:nvSpPr>
        <p:spPr>
          <a:xfrm>
            <a:off x="3932808" y="2370338"/>
            <a:ext cx="5255580" cy="400110"/>
          </a:xfrm>
          <a:prstGeom prst="rect">
            <a:avLst/>
          </a:prstGeom>
          <a:noFill/>
        </p:spPr>
        <p:txBody>
          <a:bodyPr wrap="square" rtlCol="0">
            <a:spAutoFit/>
          </a:bodyPr>
          <a:lstStyle/>
          <a:p>
            <a:pPr algn="ctr"/>
            <a:r>
              <a:rPr lang="pl-PL" sz="2000" b="1" dirty="0" err="1">
                <a:solidFill>
                  <a:srgbClr val="002060"/>
                </a:solidFill>
                <a:latin typeface="Times New Roman" panose="02020603050405020304" pitchFamily="18" charset="0"/>
                <a:cs typeface="Times New Roman" panose="02020603050405020304" pitchFamily="18" charset="0"/>
              </a:rPr>
              <a:t>Thank</a:t>
            </a:r>
            <a:r>
              <a:rPr lang="pl-PL" sz="2000" b="1" dirty="0">
                <a:solidFill>
                  <a:srgbClr val="002060"/>
                </a:solidFill>
                <a:latin typeface="Times New Roman" panose="02020603050405020304" pitchFamily="18" charset="0"/>
                <a:cs typeface="Times New Roman" panose="02020603050405020304" pitchFamily="18" charset="0"/>
              </a:rPr>
              <a:t> </a:t>
            </a:r>
            <a:r>
              <a:rPr lang="pl-PL" sz="2000" b="1" dirty="0" err="1">
                <a:solidFill>
                  <a:srgbClr val="002060"/>
                </a:solidFill>
                <a:latin typeface="Times New Roman" panose="02020603050405020304" pitchFamily="18" charset="0"/>
                <a:cs typeface="Times New Roman" panose="02020603050405020304" pitchFamily="18" charset="0"/>
              </a:rPr>
              <a:t>you</a:t>
            </a:r>
            <a:r>
              <a:rPr lang="pl-PL" sz="2000" b="1" dirty="0">
                <a:solidFill>
                  <a:srgbClr val="002060"/>
                </a:solidFill>
                <a:latin typeface="Times New Roman" panose="02020603050405020304" pitchFamily="18" charset="0"/>
                <a:cs typeface="Times New Roman" panose="02020603050405020304" pitchFamily="18" charset="0"/>
              </a:rPr>
              <a:t> for  </a:t>
            </a:r>
            <a:r>
              <a:rPr lang="pl-PL" sz="2000" b="1" dirty="0" err="1">
                <a:solidFill>
                  <a:srgbClr val="002060"/>
                </a:solidFill>
                <a:latin typeface="Times New Roman" panose="02020603050405020304" pitchFamily="18" charset="0"/>
                <a:cs typeface="Times New Roman" panose="02020603050405020304" pitchFamily="18" charset="0"/>
              </a:rPr>
              <a:t>attention</a:t>
            </a:r>
            <a:r>
              <a:rPr lang="pl-PL" sz="2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559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4" y="5972223"/>
            <a:ext cx="316094" cy="393151"/>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7A9322D6-15EB-4563-80B1-7336D002E779}"/>
                  </a:ext>
                </a:extLst>
              </p:cNvPr>
              <p:cNvSpPr txBox="1"/>
              <p:nvPr/>
            </p:nvSpPr>
            <p:spPr>
              <a:xfrm>
                <a:off x="976545" y="1600592"/>
                <a:ext cx="10626570" cy="6494085"/>
              </a:xfrm>
              <a:prstGeom prst="rect">
                <a:avLst/>
              </a:prstGeom>
              <a:noFill/>
            </p:spPr>
            <p:txBody>
              <a:bodyPr wrap="square" rtlCol="0">
                <a:spAutoFit/>
              </a:bodyPr>
              <a:lstStyle/>
              <a:p>
                <a:r>
                  <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to </a:t>
                </a:r>
                <a:r>
                  <a:rPr lang="pl-PL" sz="2000" b="1" u="sng"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solve</a:t>
                </a:r>
                <a:r>
                  <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sz="2000" b="1" u="sng"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differential</a:t>
                </a:r>
                <a:r>
                  <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sz="2000" b="1" u="sng"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equations</a:t>
                </a:r>
                <a:r>
                  <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sz="2000" b="1" u="sng"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using</a:t>
                </a:r>
                <a:r>
                  <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Laplace </a:t>
                </a:r>
                <a:r>
                  <a:rPr lang="pl-PL" sz="2000" b="1" u="sng"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Transform</a:t>
                </a:r>
                <a:endPar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b="0" i="0" dirty="0">
                    <a:solidFill>
                      <a:schemeClr val="bg1"/>
                    </a:solidFill>
                    <a:effectLst/>
                    <a:latin typeface="Times New Roman" panose="02020603050405020304" pitchFamily="18" charset="0"/>
                    <a:cs typeface="Times New Roman" panose="02020603050405020304" pitchFamily="18" charset="0"/>
                  </a:rPr>
                  <a:t>The </a:t>
                </a:r>
                <a:r>
                  <a:rPr lang="en-US" b="0" i="0" strike="noStrike" dirty="0">
                    <a:solidFill>
                      <a:schemeClr val="bg1"/>
                    </a:solidFill>
                    <a:effectLst/>
                    <a:latin typeface="Times New Roman" panose="02020603050405020304" pitchFamily="18" charset="0"/>
                    <a:cs typeface="Times New Roman" panose="02020603050405020304" pitchFamily="18" charset="0"/>
                    <a:hlinkClick r:id="rId7" tooltip="Calculate the Laplace Transform of a Function">
                      <a:extLst>
                        <a:ext uri="{A12FA001-AC4F-418D-AE19-62706E023703}">
                          <ahyp:hlinkClr xmlns:ahyp="http://schemas.microsoft.com/office/drawing/2018/hyperlinkcolor" val="tx"/>
                        </a:ext>
                      </a:extLst>
                    </a:hlinkClick>
                  </a:rPr>
                  <a:t>Laplace transform</a:t>
                </a:r>
                <a:r>
                  <a:rPr lang="en-US" b="0" i="0" dirty="0">
                    <a:solidFill>
                      <a:schemeClr val="bg1"/>
                    </a:solidFill>
                    <a:effectLst/>
                    <a:latin typeface="Times New Roman" panose="02020603050405020304" pitchFamily="18" charset="0"/>
                    <a:cs typeface="Times New Roman" panose="02020603050405020304" pitchFamily="18" charset="0"/>
                  </a:rPr>
                  <a:t> is an integral transform that is widely used to solve linear differential equations with constant coefficients. When </a:t>
                </a:r>
                <a:r>
                  <a:rPr lang="pl-PL" b="0" i="0" dirty="0" err="1">
                    <a:solidFill>
                      <a:schemeClr val="bg1"/>
                    </a:solidFill>
                    <a:effectLst/>
                    <a:latin typeface="Times New Roman" panose="02020603050405020304" pitchFamily="18" charset="0"/>
                    <a:cs typeface="Times New Roman" panose="02020603050405020304" pitchFamily="18" charset="0"/>
                  </a:rPr>
                  <a:t>such</a:t>
                </a:r>
                <a:r>
                  <a:rPr lang="en-US" b="0" i="0" dirty="0">
                    <a:solidFill>
                      <a:schemeClr val="bg1"/>
                    </a:solidFill>
                    <a:effectLst/>
                    <a:latin typeface="Times New Roman" panose="02020603050405020304" pitchFamily="18" charset="0"/>
                    <a:cs typeface="Times New Roman" panose="02020603050405020304" pitchFamily="18" charset="0"/>
                  </a:rPr>
                  <a:t> a differential equation is transformed into </a:t>
                </a:r>
                <a:r>
                  <a:rPr lang="pl-PL" dirty="0">
                    <a:solidFill>
                      <a:schemeClr val="bg1"/>
                    </a:solidFill>
                    <a:latin typeface="Times New Roman" panose="02020603050405020304" pitchFamily="18" charset="0"/>
                    <a:cs typeface="Times New Roman" panose="02020603050405020304" pitchFamily="18" charset="0"/>
                  </a:rPr>
                  <a:t>t</a:t>
                </a:r>
                <a:r>
                  <a:rPr lang="pl-PL" b="0" i="0" dirty="0">
                    <a:solidFill>
                      <a:schemeClr val="bg1"/>
                    </a:solidFill>
                    <a:effectLst/>
                    <a:latin typeface="Times New Roman" panose="02020603050405020304" pitchFamily="18" charset="0"/>
                    <a:cs typeface="Times New Roman" panose="02020603050405020304" pitchFamily="18" charset="0"/>
                  </a:rPr>
                  <a:t>he </a:t>
                </a:r>
                <a:r>
                  <a:rPr lang="pl-PL" b="0" i="0" dirty="0" err="1">
                    <a:solidFill>
                      <a:schemeClr val="bg1"/>
                    </a:solidFill>
                    <a:effectLst/>
                    <a:latin typeface="Times New Roman" panose="02020603050405020304" pitchFamily="18" charset="0"/>
                    <a:cs typeface="Times New Roman" panose="02020603050405020304" pitchFamily="18" charset="0"/>
                  </a:rPr>
                  <a:t>space</a:t>
                </a:r>
                <a:r>
                  <a:rPr lang="pl-PL" b="0" i="0" dirty="0">
                    <a:solidFill>
                      <a:schemeClr val="bg1"/>
                    </a:solidFill>
                    <a:effectLst/>
                    <a:latin typeface="Times New Roman" panose="02020603050405020304" pitchFamily="18" charset="0"/>
                    <a:cs typeface="Times New Roman" panose="02020603050405020304" pitchFamily="18" charset="0"/>
                  </a:rPr>
                  <a:t> of </a:t>
                </a:r>
                <a:r>
                  <a:rPr lang="pl-PL"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functions</a:t>
                </a:r>
                <a:r>
                  <a:rPr lang="pl-PL"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of </a:t>
                </a:r>
                <a:r>
                  <a:rPr lang="pl-PL"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complex</a:t>
                </a:r>
                <a:r>
                  <a:rPr lang="pl-PL"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pl-PL"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variable</a:t>
                </a:r>
                <a14:m>
                  <m:oMath xmlns:m="http://schemas.openxmlformats.org/officeDocument/2006/math">
                    <m:sSup>
                      <m:sSupPr>
                        <m:ctrlPr>
                          <a:rPr lang="pl-PL" sz="1800" b="0" i="1" smtClean="0">
                            <a:solidFill>
                              <a:schemeClr val="bg1"/>
                            </a:solidFill>
                            <a:effectLst/>
                            <a:latin typeface="Cambria Math" panose="02040503050406030204" pitchFamily="18" charset="0"/>
                            <a:cs typeface="Times New Roman" panose="02020603050405020304" pitchFamily="18" charset="0"/>
                          </a:rPr>
                        </m:ctrlPr>
                      </m:sSupPr>
                      <m:e>
                        <m:r>
                          <a:rPr lang="pl-PL" sz="1800" b="0" i="0" smtClean="0">
                            <a:solidFill>
                              <a:schemeClr val="bg1"/>
                            </a:solidFill>
                            <a:effectLst/>
                            <a:latin typeface="Cambria Math"/>
                            <a:cs typeface="Times New Roman" panose="02020603050405020304" pitchFamily="18" charset="0"/>
                          </a:rPr>
                          <m:t> </m:t>
                        </m:r>
                        <m:sPre>
                          <m:sPrePr>
                            <m:ctrlPr>
                              <a:rPr lang="pl-PL" sz="1800" b="0" i="1" smtClean="0">
                                <a:solidFill>
                                  <a:schemeClr val="bg1"/>
                                </a:solidFill>
                                <a:effectLst/>
                                <a:latin typeface="Cambria Math" panose="02040503050406030204" pitchFamily="18" charset="0"/>
                                <a:cs typeface="Times New Roman" panose="02020603050405020304" pitchFamily="18" charset="0"/>
                              </a:rPr>
                            </m:ctrlPr>
                          </m:sPrePr>
                          <m:sub/>
                          <m:sup>
                            <m:r>
                              <a:rPr lang="pl-PL" sz="1800" i="0" smtClean="0">
                                <a:solidFill>
                                  <a:schemeClr val="bg1"/>
                                </a:solidFill>
                                <a:effectLst/>
                                <a:latin typeface="Cambria Math" panose="02040503050406030204" pitchFamily="18" charset="0"/>
                                <a:cs typeface="Times New Roman" panose="02020603050405020304" pitchFamily="18" charset="0"/>
                              </a:rPr>
                              <m:t>′</m:t>
                            </m:r>
                          </m:sup>
                          <m:e>
                            <m:r>
                              <a:rPr lang="pl-PL"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Pre>
                      </m:e>
                      <m:sup>
                        <m:r>
                          <a:rPr lang="pl-PL" sz="180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1800" b="0" i="0" smtClean="0">
                        <a:solidFill>
                          <a:schemeClr val="bg1"/>
                        </a:solidFill>
                        <a:effectLst/>
                        <a:latin typeface="Cambria Math"/>
                        <a:ea typeface="Calibri" panose="020F0502020204030204" pitchFamily="34" charset="0"/>
                        <a:cs typeface="Times New Roman" panose="02020603050405020304" pitchFamily="18" charset="0"/>
                      </a:rPr>
                      <m:t> </m:t>
                    </m:r>
                    <m:r>
                      <m:rPr>
                        <m:sty m:val="p"/>
                      </m:rPr>
                      <a:rPr lang="pl-PL" sz="1800" b="0" i="0" smtClean="0">
                        <a:solidFill>
                          <a:schemeClr val="bg1"/>
                        </a:solidFill>
                        <a:effectLst/>
                        <a:latin typeface="Cambria Math"/>
                        <a:ea typeface="Calibri" panose="020F0502020204030204" pitchFamily="34" charset="0"/>
                        <a:cs typeface="Times New Roman" panose="02020603050405020304" pitchFamily="18" charset="0"/>
                      </a:rPr>
                      <m:t>by</m:t>
                    </m:r>
                    <m:r>
                      <a:rPr lang="pl-PL" sz="1800" b="0" i="0" smtClean="0">
                        <a:solidFill>
                          <a:schemeClr val="bg1"/>
                        </a:solidFill>
                        <a:effectLst/>
                        <a:latin typeface="Cambria Math"/>
                        <a:ea typeface="Calibri" panose="020F0502020204030204" pitchFamily="34" charset="0"/>
                        <a:cs typeface="Times New Roman" panose="02020603050405020304" pitchFamily="18" charset="0"/>
                      </a:rPr>
                      <m:t> </m:t>
                    </m:r>
                    <m:r>
                      <m:rPr>
                        <m:sty m:val="p"/>
                      </m:rPr>
                      <a:rPr lang="pl-PL" sz="1800" b="0" i="0" smtClean="0">
                        <a:solidFill>
                          <a:schemeClr val="bg1"/>
                        </a:solidFill>
                        <a:effectLst/>
                        <a:latin typeface="Cambria Math"/>
                        <a:ea typeface="Calibri" panose="020F0502020204030204" pitchFamily="34" charset="0"/>
                        <a:cs typeface="Times New Roman" panose="02020603050405020304" pitchFamily="18" charset="0"/>
                      </a:rPr>
                      <m:t>using</m:t>
                    </m:r>
                    <m:r>
                      <a:rPr lang="pl-PL" sz="1800" b="0" i="0" smtClean="0">
                        <a:solidFill>
                          <a:schemeClr val="bg1"/>
                        </a:solidFill>
                        <a:effectLst/>
                        <a:latin typeface="Cambria Math"/>
                        <a:ea typeface="Calibri" panose="020F0502020204030204" pitchFamily="34" charset="0"/>
                        <a:cs typeface="Times New Roman" panose="02020603050405020304" pitchFamily="18" charset="0"/>
                      </a:rPr>
                      <m:t> </m:t>
                    </m:r>
                    <m:r>
                      <m:rPr>
                        <m:sty m:val="p"/>
                      </m:rPr>
                      <a:rPr lang="pl-PL" sz="1800" b="0" i="0" smtClean="0">
                        <a:solidFill>
                          <a:schemeClr val="bg1"/>
                        </a:solidFill>
                        <a:effectLst/>
                        <a:latin typeface="Cambria Math"/>
                        <a:ea typeface="Calibri" panose="020F0502020204030204" pitchFamily="34" charset="0"/>
                        <a:cs typeface="Times New Roman" panose="02020603050405020304" pitchFamily="18" charset="0"/>
                      </a:rPr>
                      <m:t>the</m:t>
                    </m:r>
                    <m:r>
                      <a:rPr lang="pl-PL" sz="1800" b="0" i="0" smtClean="0">
                        <a:solidFill>
                          <a:schemeClr val="bg1"/>
                        </a:solidFill>
                        <a:effectLst/>
                        <a:latin typeface="Cambria Math"/>
                        <a:ea typeface="Calibri" panose="020F0502020204030204" pitchFamily="34" charset="0"/>
                        <a:cs typeface="Times New Roman" panose="02020603050405020304" pitchFamily="18" charset="0"/>
                      </a:rPr>
                      <m:t> </m:t>
                    </m:r>
                    <m:r>
                      <m:rPr>
                        <m:sty m:val="p"/>
                      </m:rPr>
                      <a:rPr lang="pl-PL" sz="1800" b="0" i="0" smtClean="0">
                        <a:solidFill>
                          <a:schemeClr val="bg1"/>
                        </a:solidFill>
                        <a:effectLst/>
                        <a:latin typeface="Cambria Math"/>
                        <a:ea typeface="Calibri" panose="020F0502020204030204" pitchFamily="34" charset="0"/>
                        <a:cs typeface="Times New Roman" panose="02020603050405020304" pitchFamily="18" charset="0"/>
                      </a:rPr>
                      <m:t>Laplace</m:t>
                    </m:r>
                    <m:r>
                      <a:rPr lang="pl-PL" sz="1800" b="0" i="0" smtClean="0">
                        <a:solidFill>
                          <a:schemeClr val="bg1"/>
                        </a:solidFill>
                        <a:effectLst/>
                        <a:latin typeface="Cambria Math"/>
                        <a:ea typeface="Calibri" panose="020F0502020204030204" pitchFamily="34" charset="0"/>
                        <a:cs typeface="Times New Roman" panose="02020603050405020304" pitchFamily="18" charset="0"/>
                      </a:rPr>
                      <m:t> </m:t>
                    </m:r>
                    <m:r>
                      <m:rPr>
                        <m:sty m:val="p"/>
                      </m:rPr>
                      <a:rPr lang="pl-PL" sz="1800" b="0" i="0" smtClean="0">
                        <a:solidFill>
                          <a:schemeClr val="bg1"/>
                        </a:solidFill>
                        <a:effectLst/>
                        <a:latin typeface="Cambria Math"/>
                        <a:ea typeface="Calibri" panose="020F0502020204030204" pitchFamily="34" charset="0"/>
                        <a:cs typeface="Times New Roman" panose="02020603050405020304" pitchFamily="18" charset="0"/>
                      </a:rPr>
                      <m:t>integral</m:t>
                    </m:r>
                  </m:oMath>
                </a14:m>
                <a:r>
                  <a:rPr lang="en-US" b="0" i="0" dirty="0">
                    <a:solidFill>
                      <a:schemeClr val="bg1"/>
                    </a:solidFill>
                    <a:effectLst/>
                    <a:latin typeface="Times New Roman" panose="02020603050405020304" pitchFamily="18" charset="0"/>
                    <a:cs typeface="Times New Roman" panose="02020603050405020304" pitchFamily="18" charset="0"/>
                  </a:rPr>
                  <a:t>, the result is an algebraic equation, which is much easier to solve. Furthermore, the Laplace transform can be used to directly solve for functions given initial conditions. It is </a:t>
                </a:r>
                <a:r>
                  <a:rPr lang="pl-PL" b="0" i="0" dirty="0" err="1">
                    <a:solidFill>
                      <a:schemeClr val="bg1"/>
                    </a:solidFill>
                    <a:effectLst/>
                    <a:latin typeface="Times New Roman" panose="02020603050405020304" pitchFamily="18" charset="0"/>
                    <a:cs typeface="Times New Roman" panose="02020603050405020304" pitchFamily="18" charset="0"/>
                  </a:rPr>
                  <a:t>why</a:t>
                </a:r>
                <a:r>
                  <a:rPr lang="pl-PL" b="0" i="0" dirty="0">
                    <a:solidFill>
                      <a:schemeClr val="bg1"/>
                    </a:solidFill>
                    <a:effectLst/>
                    <a:latin typeface="Times New Roman" panose="02020603050405020304" pitchFamily="18" charset="0"/>
                    <a:cs typeface="Times New Roman" panose="02020603050405020304" pitchFamily="18" charset="0"/>
                  </a:rPr>
                  <a:t> </a:t>
                </a:r>
                <a:r>
                  <a:rPr lang="en-US" b="0" i="0" dirty="0">
                    <a:solidFill>
                      <a:schemeClr val="bg1"/>
                    </a:solidFill>
                    <a:effectLst/>
                    <a:latin typeface="Times New Roman" panose="02020603050405020304" pitchFamily="18" charset="0"/>
                    <a:cs typeface="Times New Roman" panose="02020603050405020304" pitchFamily="18" charset="0"/>
                  </a:rPr>
                  <a:t>the Laplace transform is often used to solve such equations.</a:t>
                </a:r>
                <a:endParaRPr lang="pl-PL" b="0" i="0" dirty="0">
                  <a:solidFill>
                    <a:schemeClr val="bg1"/>
                  </a:solidFill>
                  <a:effectLst/>
                  <a:latin typeface="Times New Roman" panose="02020603050405020304" pitchFamily="18" charset="0"/>
                  <a:cs typeface="Times New Roman" panose="02020603050405020304" pitchFamily="18" charset="0"/>
                </a:endParaRPr>
              </a:p>
              <a:p>
                <a:pPr algn="just"/>
                <a:endParaRPr lang="pl-PL" dirty="0">
                  <a:solidFill>
                    <a:schemeClr val="bg1"/>
                  </a:solidFill>
                  <a:latin typeface="Helvetica" panose="020B0604020202020204" pitchFamily="34" charset="0"/>
                </a:endParaRPr>
              </a:p>
              <a:p>
                <a:pPr marL="285750" indent="-285750">
                  <a:buFont typeface="Wingdings" panose="05000000000000000000" pitchFamily="2" charset="2"/>
                  <a:buChar char="Ø"/>
                </a:pPr>
                <a:r>
                  <a:rPr lang="pl-PL" dirty="0">
                    <a:solidFill>
                      <a:schemeClr val="bg1"/>
                    </a:solidFill>
                    <a:latin typeface="Times New Roman" panose="02020603050405020304" pitchFamily="18" charset="0"/>
                    <a:cs typeface="Times New Roman" panose="02020603050405020304" pitchFamily="18" charset="0"/>
                  </a:rPr>
                  <a:t>We </a:t>
                </a:r>
                <a:r>
                  <a:rPr lang="pl-PL" dirty="0" err="1">
                    <a:solidFill>
                      <a:schemeClr val="bg1"/>
                    </a:solidFill>
                    <a:latin typeface="Times New Roman" panose="02020603050405020304" pitchFamily="18" charset="0"/>
                    <a:cs typeface="Times New Roman" panose="02020603050405020304" pitchFamily="18" charset="0"/>
                  </a:rPr>
                  <a:t>will</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use</a:t>
                </a:r>
                <a:r>
                  <a:rPr lang="pl-PL" dirty="0">
                    <a:solidFill>
                      <a:schemeClr val="bg1"/>
                    </a:solidFill>
                    <a:latin typeface="Times New Roman" panose="02020603050405020304" pitchFamily="18" charset="0"/>
                    <a:cs typeface="Times New Roman" panose="02020603050405020304" pitchFamily="18" charset="0"/>
                  </a:rPr>
                  <a:t> </a:t>
                </a:r>
                <a:r>
                  <a:rPr lang="pl-PL" sz="2000" i="1" dirty="0">
                    <a:solidFill>
                      <a:schemeClr val="bg1"/>
                    </a:solidFill>
                    <a:latin typeface="Times New Roman" panose="02020603050405020304" pitchFamily="18" charset="0"/>
                    <a:cs typeface="Times New Roman" panose="02020603050405020304" pitchFamily="18" charset="0"/>
                  </a:rPr>
                  <a:t>Y(s) </a:t>
                </a:r>
                <a:r>
                  <a:rPr lang="pl-PL" sz="2000" dirty="0">
                    <a:solidFill>
                      <a:schemeClr val="bg1"/>
                    </a:solidFill>
                    <a:latin typeface="Times New Roman" panose="02020603050405020304" pitchFamily="18" charset="0"/>
                    <a:cs typeface="Times New Roman" panose="02020603050405020304" pitchFamily="18" charset="0"/>
                  </a:rPr>
                  <a:t>to </a:t>
                </a:r>
                <a:r>
                  <a:rPr lang="pl-PL" sz="2000" dirty="0" err="1">
                    <a:solidFill>
                      <a:schemeClr val="bg1"/>
                    </a:solidFill>
                    <a:latin typeface="Times New Roman" panose="02020603050405020304" pitchFamily="18" charset="0"/>
                    <a:cs typeface="Times New Roman" panose="02020603050405020304" pitchFamily="18" charset="0"/>
                  </a:rPr>
                  <a:t>denote</a:t>
                </a:r>
                <a:r>
                  <a:rPr lang="pl-PL" sz="2000" dirty="0">
                    <a:solidFill>
                      <a:schemeClr val="bg1"/>
                    </a:solidFill>
                    <a:latin typeface="Times New Roman" panose="02020603050405020304" pitchFamily="18" charset="0"/>
                    <a:cs typeface="Times New Roman" panose="02020603050405020304" pitchFamily="18" charset="0"/>
                  </a:rPr>
                  <a:t> the </a:t>
                </a:r>
                <a:r>
                  <a:rPr lang="pl-PL" sz="2000" dirty="0" err="1">
                    <a:solidFill>
                      <a:schemeClr val="bg1"/>
                    </a:solidFill>
                    <a:latin typeface="Times New Roman" panose="02020603050405020304" pitchFamily="18" charset="0"/>
                    <a:cs typeface="Times New Roman" panose="02020603050405020304" pitchFamily="18" charset="0"/>
                  </a:rPr>
                  <a:t>function</a:t>
                </a:r>
                <a:r>
                  <a:rPr lang="pl-PL" sz="2000" i="1" dirty="0">
                    <a:solidFill>
                      <a:schemeClr val="bg1"/>
                    </a:solidFill>
                    <a:latin typeface="Times New Roman" panose="02020603050405020304" pitchFamily="18" charset="0"/>
                    <a:cs typeface="Times New Roman" panose="02020603050405020304" pitchFamily="18" charset="0"/>
                  </a:rPr>
                  <a:t>  y(t) </a:t>
                </a:r>
                <a:r>
                  <a:rPr lang="pl-PL" sz="2000" dirty="0">
                    <a:solidFill>
                      <a:schemeClr val="bg1"/>
                    </a:solidFill>
                    <a:latin typeface="Times New Roman" panose="02020603050405020304" pitchFamily="18" charset="0"/>
                    <a:cs typeface="Times New Roman" panose="02020603050405020304" pitchFamily="18" charset="0"/>
                  </a:rPr>
                  <a:t>in Laplace </a:t>
                </a:r>
                <a:r>
                  <a:rPr lang="pl-PL" sz="2000" dirty="0" err="1">
                    <a:solidFill>
                      <a:schemeClr val="bg1"/>
                    </a:solidFill>
                    <a:latin typeface="Times New Roman" panose="02020603050405020304" pitchFamily="18" charset="0"/>
                    <a:cs typeface="Times New Roman" panose="02020603050405020304" pitchFamily="18" charset="0"/>
                  </a:rPr>
                  <a:t>space</a:t>
                </a:r>
                <a:endParaRPr lang="pl-PL" sz="2000" b="0" dirty="0">
                  <a:solidFill>
                    <a:schemeClr val="bg1"/>
                  </a:solidFill>
                  <a:effectLst/>
                  <a:latin typeface="Times New Roman" panose="02020603050405020304" pitchFamily="18" charset="0"/>
                  <a:cs typeface="Times New Roman" panose="02020603050405020304" pitchFamily="18" charset="0"/>
                </a:endParaRPr>
              </a:p>
              <a:p>
                <a:endParaRPr lang="pl-PL" b="0" i="0" dirty="0">
                  <a:solidFill>
                    <a:schemeClr val="bg1"/>
                  </a:solidFill>
                  <a:effectLst/>
                  <a:latin typeface="Helvetica" panose="020B0604020202020204" pitchFamily="34" charset="0"/>
                </a:endParaRPr>
              </a:p>
              <a:p>
                <a:endParaRPr lang="pl-PL" u="sng" dirty="0">
                  <a:solidFill>
                    <a:schemeClr val="bg1"/>
                  </a:solidFill>
                  <a:latin typeface="Helvetica" panose="020B0604020202020204" pitchFamily="34" charset="0"/>
                </a:endParaRPr>
              </a:p>
              <a:p>
                <a:endParaRPr lang="pl-PL" b="1" u="sng" dirty="0">
                  <a:solidFill>
                    <a:schemeClr val="bg1"/>
                  </a:solidFill>
                  <a:effectLst>
                    <a:outerShdw blurRad="38100" dist="38100" dir="2700000" algn="tl">
                      <a:srgbClr val="000000">
                        <a:alpha val="43137"/>
                      </a:srgbClr>
                    </a:outerShdw>
                  </a:effectLst>
                </a:endParaRPr>
              </a:p>
              <a:p>
                <a:endParaRPr lang="pl-PL" b="1" u="sng"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en-US" b="0" i="0" dirty="0">
                    <a:solidFill>
                      <a:schemeClr val="bg1"/>
                    </a:solidFill>
                    <a:effectLst/>
                    <a:latin typeface="Times New Roman" panose="02020603050405020304" pitchFamily="18" charset="0"/>
                    <a:cs typeface="Times New Roman" panose="02020603050405020304" pitchFamily="18" charset="0"/>
                  </a:rPr>
                  <a:t>A few properties of the Laplace transform will be listed below</a:t>
                </a:r>
                <a:r>
                  <a:rPr lang="pl-PL" b="0" i="0" dirty="0">
                    <a:solidFill>
                      <a:schemeClr val="bg1"/>
                    </a:solidFill>
                    <a:effectLst/>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pl-PL"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pl-PL" sz="2000"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pl-PL" sz="2000" b="1" u="sng" dirty="0">
                  <a:solidFill>
                    <a:schemeClr val="bg1"/>
                  </a:solidFill>
                  <a:effectLst>
                    <a:outerShdw blurRad="38100" dist="38100" dir="2700000" algn="tl">
                      <a:srgbClr val="000000">
                        <a:alpha val="43137"/>
                      </a:srgbClr>
                    </a:outerShdw>
                  </a:effectLst>
                </a:endParaRPr>
              </a:p>
              <a:p>
                <a:endParaRPr lang="pl-PL" sz="2000" b="1" u="sng" dirty="0">
                  <a:solidFill>
                    <a:schemeClr val="bg1"/>
                  </a:solidFill>
                  <a:effectLst>
                    <a:outerShdw blurRad="38100" dist="38100" dir="2700000" algn="tl">
                      <a:srgbClr val="000000">
                        <a:alpha val="43137"/>
                      </a:srgbClr>
                    </a:outerShdw>
                  </a:effectLst>
                </a:endParaRPr>
              </a:p>
              <a:p>
                <a:endParaRPr lang="pl-PL" sz="2000" b="1" u="sng" dirty="0">
                  <a:solidFill>
                    <a:schemeClr val="bg1"/>
                  </a:solidFill>
                  <a:effectLst>
                    <a:outerShdw blurRad="38100" dist="38100" dir="2700000" algn="tl">
                      <a:srgbClr val="000000">
                        <a:alpha val="43137"/>
                      </a:srgbClr>
                    </a:outerShdw>
                  </a:effectLst>
                </a:endParaRPr>
              </a:p>
              <a:p>
                <a:endParaRPr lang="pl-PL" sz="2000" b="1" u="sng" dirty="0">
                  <a:solidFill>
                    <a:schemeClr val="bg1"/>
                  </a:solidFill>
                  <a:effectLst>
                    <a:outerShdw blurRad="38100" dist="38100" dir="2700000" algn="tl">
                      <a:srgbClr val="000000">
                        <a:alpha val="43137"/>
                      </a:srgbClr>
                    </a:outerShdw>
                  </a:effectLst>
                </a:endParaRPr>
              </a:p>
              <a:p>
                <a:endParaRPr lang="pl-PL" sz="2000" b="1" u="sng" dirty="0">
                  <a:solidFill>
                    <a:schemeClr val="bg1"/>
                  </a:solidFill>
                  <a:effectLst>
                    <a:outerShdw blurRad="38100" dist="38100" dir="2700000" algn="tl">
                      <a:srgbClr val="000000">
                        <a:alpha val="43137"/>
                      </a:srgbClr>
                    </a:outerShdw>
                  </a:effectLst>
                </a:endParaRPr>
              </a:p>
              <a:p>
                <a:endParaRPr lang="pl-PL" sz="2000" b="1" u="sng" dirty="0">
                  <a:solidFill>
                    <a:schemeClr val="bg1"/>
                  </a:solidFill>
                  <a:effectLst>
                    <a:outerShdw blurRad="38100" dist="38100" dir="2700000" algn="tl">
                      <a:srgbClr val="000000">
                        <a:alpha val="43137"/>
                      </a:srgbClr>
                    </a:outerShdw>
                  </a:effectLst>
                </a:endParaRPr>
              </a:p>
            </p:txBody>
          </p:sp>
        </mc:Choice>
        <mc:Fallback xmlns="">
          <p:sp>
            <p:nvSpPr>
              <p:cNvPr id="9" name="pole tekstowe 8">
                <a:extLst>
                  <a:ext uri="{FF2B5EF4-FFF2-40B4-BE49-F238E27FC236}">
                    <a16:creationId xmlns:a16="http://schemas.microsoft.com/office/drawing/2014/main" xmlns:a14="http://schemas.microsoft.com/office/drawing/2010/main" xmlns="" id="{7A9322D6-15EB-4563-80B1-7336D002E779}"/>
                  </a:ext>
                </a:extLst>
              </p:cNvPr>
              <p:cNvSpPr txBox="1">
                <a:spLocks noRot="1" noChangeAspect="1" noMove="1" noResize="1" noEditPoints="1" noAdjustHandles="1" noChangeArrowheads="1" noChangeShapeType="1" noTextEdit="1"/>
              </p:cNvSpPr>
              <p:nvPr/>
            </p:nvSpPr>
            <p:spPr>
              <a:xfrm>
                <a:off x="976545" y="1600592"/>
                <a:ext cx="10626570" cy="6494085"/>
              </a:xfrm>
              <a:prstGeom prst="rect">
                <a:avLst/>
              </a:prstGeom>
              <a:blipFill rotWithShape="1">
                <a:blip r:embed="rId8"/>
                <a:stretch>
                  <a:fillRect l="-631" t="-563" r="-516"/>
                </a:stretch>
              </a:blipFill>
            </p:spPr>
            <p:txBody>
              <a:bodyPr/>
              <a:lstStyle/>
              <a:p>
                <a:r>
                  <a:rPr lang="pl-PL">
                    <a:noFill/>
                  </a:rPr>
                  <a:t> </a:t>
                </a:r>
              </a:p>
            </p:txBody>
          </p:sp>
        </mc:Fallback>
      </mc:AlternateContent>
      <p:pic>
        <p:nvPicPr>
          <p:cNvPr id="17" name="Obraz 16">
            <a:extLst>
              <a:ext uri="{FF2B5EF4-FFF2-40B4-BE49-F238E27FC236}">
                <a16:creationId xmlns:a16="http://schemas.microsoft.com/office/drawing/2014/main" id="{74FC6C0E-104D-4550-A8F9-CF7F950B9893}"/>
              </a:ext>
            </a:extLst>
          </p:cNvPr>
          <p:cNvPicPr>
            <a:picLocks noChangeAspect="1"/>
          </p:cNvPicPr>
          <p:nvPr/>
        </p:nvPicPr>
        <p:blipFill>
          <a:blip r:embed="rId9"/>
          <a:stretch>
            <a:fillRect/>
          </a:stretch>
        </p:blipFill>
        <p:spPr>
          <a:xfrm>
            <a:off x="4279036" y="4288644"/>
            <a:ext cx="2725445" cy="604088"/>
          </a:xfrm>
          <a:prstGeom prst="rect">
            <a:avLst/>
          </a:prstGeom>
        </p:spPr>
      </p:pic>
      <p:sp>
        <p:nvSpPr>
          <p:cNvPr id="18" name="Rectangle 8">
            <a:extLst>
              <a:ext uri="{FF2B5EF4-FFF2-40B4-BE49-F238E27FC236}">
                <a16:creationId xmlns:a16="http://schemas.microsoft.com/office/drawing/2014/main" id="{D65AA97C-E985-430F-92FB-CB4684742A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a:ln>
                  <a:noFill/>
                </a:ln>
                <a:solidFill>
                  <a:srgbClr val="545454"/>
                </a:solidFill>
                <a:effectLst/>
                <a:latin typeface="Helvetica" panose="020B0604020202020204" pitchFamily="34" charset="0"/>
              </a:rPr>
              <a:t>will use   </a:t>
            </a:r>
            <a:r>
              <a:rPr kumimoji="0" lang="pl-PL" altLang="pl-PL" sz="1900" b="0" i="0" u="none" strike="noStrike" cap="none" normalizeH="0" baseline="0">
                <a:ln>
                  <a:noFill/>
                </a:ln>
                <a:solidFill>
                  <a:srgbClr val="545454"/>
                </a:solidFill>
                <a:effectLst/>
                <a:latin typeface="Helvetica" panose="020B0604020202020204" pitchFamily="34" charset="0"/>
              </a:rPr>
              <a:t>     </a:t>
            </a:r>
            <a:r>
              <a:rPr kumimoji="0" lang="pl-PL" altLang="pl-PL" sz="1200" b="0" i="0" u="none" strike="noStrike" cap="none" normalizeH="0" baseline="0">
                <a:ln>
                  <a:noFill/>
                </a:ln>
                <a:solidFill>
                  <a:srgbClr val="545454"/>
                </a:solidFill>
                <a:effectLst/>
                <a:latin typeface="Helvetica" panose="020B0604020202020204" pitchFamily="34" charset="0"/>
              </a:rPr>
              <a:t> to denote the function   </a:t>
            </a:r>
            <a:r>
              <a:rPr kumimoji="0" lang="pl-PL" altLang="pl-PL" sz="1900" b="0" i="0" u="none" strike="noStrike" cap="none" normalizeH="0" baseline="0">
                <a:ln>
                  <a:noFill/>
                </a:ln>
                <a:solidFill>
                  <a:srgbClr val="545454"/>
                </a:solidFill>
                <a:effectLst/>
                <a:latin typeface="Helvetica" panose="020B0604020202020204" pitchFamily="34" charset="0"/>
              </a:rPr>
              <a:t>     </a:t>
            </a:r>
            <a:r>
              <a:rPr kumimoji="0" lang="pl-PL" altLang="pl-PL" sz="1200" b="0" i="0" u="none" strike="noStrike" cap="none" normalizeH="0" baseline="0">
                <a:ln>
                  <a:noFill/>
                </a:ln>
                <a:solidFill>
                  <a:srgbClr val="545454"/>
                </a:solidFill>
                <a:effectLst/>
                <a:latin typeface="Helvetica" panose="020B0604020202020204" pitchFamily="34" charset="0"/>
              </a:rPr>
              <a:t> in Laplace space</a:t>
            </a:r>
            <a:r>
              <a:rPr kumimoji="0" lang="pl-PL" altLang="pl-PL" sz="800" b="0" i="0" u="none" strike="noStrike" cap="none" normalizeH="0" baseline="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9" name="AutoShape 9" descr="Y(s)">
            <a:extLst>
              <a:ext uri="{FF2B5EF4-FFF2-40B4-BE49-F238E27FC236}">
                <a16:creationId xmlns:a16="http://schemas.microsoft.com/office/drawing/2014/main" id="{90C538D9-9896-439F-B9BE-BBEC4B7E9937}"/>
              </a:ext>
            </a:extLst>
          </p:cNvPr>
          <p:cNvSpPr>
            <a:spLocks noChangeAspect="1" noChangeArrowheads="1"/>
          </p:cNvSpPr>
          <p:nvPr/>
        </p:nvSpPr>
        <p:spPr bwMode="auto">
          <a:xfrm>
            <a:off x="625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06444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1571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p:pic>
        <p:nvPicPr>
          <p:cNvPr id="15" name="Obraz 14">
            <a:extLst>
              <a:ext uri="{FF2B5EF4-FFF2-40B4-BE49-F238E27FC236}">
                <a16:creationId xmlns:a16="http://schemas.microsoft.com/office/drawing/2014/main" id="{13C86667-C880-4D2A-BBAC-1457ADFCA282}"/>
              </a:ext>
            </a:extLst>
          </p:cNvPr>
          <p:cNvPicPr>
            <a:picLocks noChangeAspect="1"/>
          </p:cNvPicPr>
          <p:nvPr/>
        </p:nvPicPr>
        <p:blipFill>
          <a:blip r:embed="rId7"/>
          <a:stretch>
            <a:fillRect/>
          </a:stretch>
        </p:blipFill>
        <p:spPr>
          <a:xfrm>
            <a:off x="1455938" y="952476"/>
            <a:ext cx="9880846" cy="4944564"/>
          </a:xfrm>
          <a:prstGeom prst="rect">
            <a:avLst/>
          </a:prstGeom>
        </p:spPr>
      </p:pic>
    </p:spTree>
    <p:extLst>
      <p:ext uri="{BB962C8B-B14F-4D97-AF65-F5344CB8AC3E}">
        <p14:creationId xmlns:p14="http://schemas.microsoft.com/office/powerpoint/2010/main" val="168872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91870088-E95B-4403-BCA5-F7AFA330AEEB}"/>
                  </a:ext>
                </a:extLst>
              </p:cNvPr>
              <p:cNvSpPr txBox="1"/>
              <p:nvPr/>
            </p:nvSpPr>
            <p:spPr>
              <a:xfrm>
                <a:off x="1305017" y="1731146"/>
                <a:ext cx="9614517" cy="417729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pl-PL"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𝑠𝑌</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14:m>
                  <m:oMath xmlns:m="http://schemas.openxmlformats.org/officeDocument/2006/math">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e>
                        </m:d>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𝑠𝑦</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14:m>
                  <m:oMath xmlns:m="http://schemas.openxmlformats.org/officeDocument/2006/math">
                    <m:r>
                      <a:rPr lang="pl-PL"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e>
                        </m:d>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𝑠</m:t>
                        </m:r>
                      </m:e>
                      <m:sup>
                        <m: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pl-PL" dirty="0">
                    <a:solidFill>
                      <a:schemeClr val="bg1"/>
                    </a:solidFill>
                    <a:ea typeface="Calibri" panose="020F0502020204030204" pitchFamily="34" charset="0"/>
                    <a:cs typeface="Times New Roman" panose="02020603050405020304" pitchFamily="18" charset="0"/>
                  </a:rPr>
                  <a:t> </a:t>
                </a:r>
                <a14:m>
                  <m:oMath xmlns:m="http://schemas.openxmlformats.org/officeDocument/2006/math">
                    <m:sSup>
                      <m:sSupPr>
                        <m:ctrlP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e>
                      <m:sup>
                        <m: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pl-PL"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up>
                    </m:sSup>
                    <m:d>
                      <m:dPr>
                        <m:ctrlP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pl-PL" i="1">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e>
                    </m:d>
                  </m:oMath>
                </a14:m>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pl-PL"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14:m>
                  <m:oMath xmlns:m="http://schemas.openxmlformats.org/officeDocument/2006/math">
                    <m:r>
                      <a:rPr lang="pl-PL"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e>
                        </m:d>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sup>
                    </m:s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𝑘</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p>
                      <m:e>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𝑘</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p>
                        </m:sSup>
                      </m:e>
                    </m:nary>
                    <m:sSup>
                      <m:sSup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e>
                      <m: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𝑘</m:t>
                            </m:r>
                          </m:e>
                        </m:d>
                      </m:sup>
                    </m:sSup>
                    <m:d>
                      <m:dPr>
                        <m:ctrlP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ℕ</m:t>
                    </m:r>
                  </m:oMath>
                </a14:m>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0" i="0" dirty="0">
                    <a:solidFill>
                      <a:schemeClr val="bg1"/>
                    </a:solidFill>
                    <a:effectLst/>
                    <a:latin typeface="Times New Roman" panose="02020603050405020304" pitchFamily="18" charset="0"/>
                    <a:cs typeface="Times New Roman" panose="02020603050405020304" pitchFamily="18" charset="0"/>
                  </a:rPr>
                  <a:t>Notice that these derivatives encode the information about the initial conditions into the algebraic equation.</a:t>
                </a:r>
              </a:p>
              <a:p>
                <a:pPr>
                  <a:lnSpc>
                    <a:spcPct val="107000"/>
                  </a:lnSpc>
                  <a:spcAft>
                    <a:spcPts val="800"/>
                  </a:spcAft>
                </a:pPr>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mc:Choice>
        <mc:Fallback xmlns="">
          <p:sp>
            <p:nvSpPr>
              <p:cNvPr id="3" name="pole tekstowe 2">
                <a:extLst>
                  <a:ext uri="{FF2B5EF4-FFF2-40B4-BE49-F238E27FC236}">
                    <a16:creationId xmlns:a16="http://schemas.microsoft.com/office/drawing/2014/main" id="{91870088-E95B-4403-BCA5-F7AFA330AEEB}"/>
                  </a:ext>
                </a:extLst>
              </p:cNvPr>
              <p:cNvSpPr txBox="1">
                <a:spLocks noRot="1" noChangeAspect="1" noMove="1" noResize="1" noEditPoints="1" noAdjustHandles="1" noChangeArrowheads="1" noChangeShapeType="1" noTextEdit="1"/>
              </p:cNvSpPr>
              <p:nvPr/>
            </p:nvSpPr>
            <p:spPr>
              <a:xfrm>
                <a:off x="1305017" y="1731146"/>
                <a:ext cx="9614517" cy="4177297"/>
              </a:xfrm>
              <a:prstGeom prst="rect">
                <a:avLst/>
              </a:prstGeom>
              <a:blipFill>
                <a:blip r:embed="rId7"/>
                <a:stretch>
                  <a:fillRect l="-507" t="-438"/>
                </a:stretch>
              </a:blipFill>
            </p:spPr>
            <p:txBody>
              <a:bodyPr/>
              <a:lstStyle/>
              <a:p>
                <a:r>
                  <a:rPr lang="pl-PL">
                    <a:noFill/>
                  </a:rPr>
                  <a:t> </a:t>
                </a:r>
              </a:p>
            </p:txBody>
          </p:sp>
        </mc:Fallback>
      </mc:AlternateContent>
    </p:spTree>
    <p:extLst>
      <p:ext uri="{BB962C8B-B14F-4D97-AF65-F5344CB8AC3E}">
        <p14:creationId xmlns:p14="http://schemas.microsoft.com/office/powerpoint/2010/main" val="160162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DAB05DDA-D6E5-436D-A1F5-BD5C35BFD9E6}"/>
                  </a:ext>
                </a:extLst>
              </p:cNvPr>
              <p:cNvSpPr txBox="1"/>
              <p:nvPr/>
            </p:nvSpPr>
            <p:spPr>
              <a:xfrm>
                <a:off x="913837" y="1571348"/>
                <a:ext cx="10245394" cy="5299399"/>
              </a:xfrm>
              <a:prstGeom prst="rect">
                <a:avLst/>
              </a:prstGeom>
              <a:noFill/>
            </p:spPr>
            <p:txBody>
              <a:bodyPr wrap="square" rtlCol="0">
                <a:spAutoFit/>
              </a:bodyPr>
              <a:lstStyle/>
              <a:p>
                <a:r>
                  <a:rPr lang="pl-PL" u="sng" dirty="0">
                    <a:solidFill>
                      <a:schemeClr val="bg1"/>
                    </a:solidFill>
                    <a:latin typeface="Times New Roman" panose="02020603050405020304" pitchFamily="18" charset="0"/>
                    <a:cs typeface="Times New Roman" panose="02020603050405020304" pitchFamily="18" charset="0"/>
                  </a:rPr>
                  <a:t>Example 1.</a:t>
                </a:r>
                <a:r>
                  <a:rPr lang="pl-PL" dirty="0">
                    <a:solidFill>
                      <a:schemeClr val="bg1"/>
                    </a:solidFill>
                    <a:latin typeface="Times New Roman" panose="02020603050405020304" pitchFamily="18" charset="0"/>
                    <a:cs typeface="Times New Roman" panose="02020603050405020304" pitchFamily="18" charset="0"/>
                  </a:rPr>
                  <a:t> </a:t>
                </a:r>
              </a:p>
              <a:p>
                <a:r>
                  <a:rPr lang="pl-PL" dirty="0" err="1">
                    <a:solidFill>
                      <a:schemeClr val="bg1"/>
                    </a:solidFill>
                    <a:latin typeface="Times New Roman" panose="02020603050405020304" pitchFamily="18" charset="0"/>
                    <a:cs typeface="Times New Roman" panose="02020603050405020304" pitchFamily="18" charset="0"/>
                  </a:rPr>
                  <a:t>Solve</a:t>
                </a:r>
                <a:r>
                  <a:rPr lang="pl-PL" dirty="0">
                    <a:solidFill>
                      <a:schemeClr val="bg1"/>
                    </a:solidFill>
                    <a:latin typeface="Times New Roman" panose="02020603050405020304" pitchFamily="18" charset="0"/>
                    <a:cs typeface="Times New Roman" panose="02020603050405020304" pitchFamily="18" charset="0"/>
                  </a:rPr>
                  <a:t> the </a:t>
                </a:r>
                <a:r>
                  <a:rPr lang="pl-PL" dirty="0" err="1">
                    <a:solidFill>
                      <a:schemeClr val="bg1"/>
                    </a:solidFill>
                    <a:latin typeface="Times New Roman" panose="02020603050405020304" pitchFamily="18" charset="0"/>
                    <a:cs typeface="Times New Roman" panose="02020603050405020304" pitchFamily="18" charset="0"/>
                  </a:rPr>
                  <a:t>equation</a:t>
                </a:r>
                <a:r>
                  <a:rPr lang="pl-PL"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′+9</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(0)=−1,   </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pl-PL" sz="1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′(0)=2</m:t>
                    </m:r>
                  </m:oMath>
                </a14:m>
                <a:endParaRPr lang="pl-PL"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l-PL" dirty="0">
                  <a:solidFill>
                    <a:schemeClr val="bg1"/>
                  </a:solidFill>
                  <a:latin typeface="Times New Roman" panose="02020603050405020304" pitchFamily="18" charset="0"/>
                  <a:cs typeface="Times New Roman" panose="02020603050405020304" pitchFamily="18" charset="0"/>
                </a:endParaRPr>
              </a:p>
              <a:p>
                <a:r>
                  <a:rPr lang="pl-PL" sz="1600" u="sng" dirty="0">
                    <a:solidFill>
                      <a:schemeClr val="bg1"/>
                    </a:solidFill>
                    <a:latin typeface="Times New Roman" panose="02020603050405020304" pitchFamily="18" charset="0"/>
                    <a:cs typeface="Times New Roman" panose="02020603050405020304" pitchFamily="18" charset="0"/>
                  </a:rPr>
                  <a:t>Solution</a:t>
                </a:r>
                <a:r>
                  <a:rPr lang="pl-PL" dirty="0">
                    <a:solidFill>
                      <a:schemeClr val="bg1"/>
                    </a:solidFill>
                    <a:latin typeface="Times New Roman" panose="02020603050405020304" pitchFamily="18" charset="0"/>
                    <a:cs typeface="Times New Roman" panose="02020603050405020304" pitchFamily="18" charset="0"/>
                  </a:rPr>
                  <a:t> </a:t>
                </a:r>
              </a:p>
              <a:p>
                <a:r>
                  <a:rPr lang="pl-PL" dirty="0">
                    <a:solidFill>
                      <a:schemeClr val="bg1"/>
                    </a:solidFill>
                    <a:latin typeface="Times New Roman" panose="02020603050405020304" pitchFamily="18" charset="0"/>
                    <a:cs typeface="Times New Roman" panose="02020603050405020304" pitchFamily="18" charset="0"/>
                  </a:rPr>
                  <a:t> </a:t>
                </a:r>
              </a:p>
              <a:p>
                <a:r>
                  <a:rPr lang="en-US" b="0" i="0" dirty="0">
                    <a:solidFill>
                      <a:srgbClr val="000000"/>
                    </a:solidFill>
                    <a:effectLst/>
                    <a:latin typeface="Times New Roman" panose="02020603050405020304" pitchFamily="18" charset="0"/>
                    <a:cs typeface="Times New Roman" panose="02020603050405020304" pitchFamily="18" charset="0"/>
                  </a:rPr>
                  <a:t>The first step in using Laplace transforms to solve </a:t>
                </a:r>
                <a:r>
                  <a:rPr lang="pl-PL" b="0" i="0" dirty="0" err="1">
                    <a:solidFill>
                      <a:srgbClr val="000000"/>
                    </a:solidFill>
                    <a:effectLst/>
                    <a:latin typeface="Times New Roman" panose="02020603050405020304" pitchFamily="18" charset="0"/>
                    <a:cs typeface="Times New Roman" panose="02020603050405020304" pitchFamily="18" charset="0"/>
                  </a:rPr>
                  <a:t>it</a:t>
                </a:r>
                <a:r>
                  <a:rPr lang="en-US" b="0" i="0" dirty="0">
                    <a:solidFill>
                      <a:srgbClr val="000000"/>
                    </a:solidFill>
                    <a:effectLst/>
                    <a:latin typeface="Times New Roman" panose="02020603050405020304" pitchFamily="18" charset="0"/>
                    <a:cs typeface="Times New Roman" panose="02020603050405020304" pitchFamily="18" charset="0"/>
                  </a:rPr>
                  <a:t> is to take the transform of every term in the differential equation</a:t>
                </a:r>
                <a:r>
                  <a:rPr lang="pl-PL" dirty="0">
                    <a:solidFill>
                      <a:srgbClr val="000000"/>
                    </a:solidFill>
                    <a:latin typeface="Helvetica" panose="020B0604020202020204" pitchFamily="34" charset="0"/>
                    <a:cs typeface="Times New Roman" panose="02020603050405020304" pitchFamily="18" charset="0"/>
                  </a:rPr>
                  <a:t>:</a:t>
                </a:r>
              </a:p>
              <a:p>
                <a:pPr marL="285750" indent="-285750">
                  <a:buFont typeface="Courier New" panose="02070309020205020404" pitchFamily="49" charset="0"/>
                  <a:buChar char="o"/>
                </a:pPr>
                <a14:m>
                  <m:oMath xmlns:m="http://schemas.openxmlformats.org/officeDocument/2006/math">
                    <m:r>
                      <a:rPr lang="pl-PL" sz="18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ℒ</m:t>
                    </m:r>
                    <m:d>
                      <m:dPr>
                        <m:begChr m:val="{"/>
                        <m:endChr m:val="}"/>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d>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pl-PL"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pl-PL" i="1">
                        <a:solidFill>
                          <a:schemeClr val="tx1"/>
                        </a:solidFill>
                        <a:latin typeface="Cambria Math" panose="02040503050406030204" pitchFamily="18" charset="0"/>
                        <a:ea typeface="Calibri" panose="020F0502020204030204" pitchFamily="34" charset="0"/>
                        <a:cs typeface="Times New Roman" panose="02020603050405020304" pitchFamily="18" charset="0"/>
                      </a:rPr>
                      <m:t>ℒ</m:t>
                    </m:r>
                  </m:oMath>
                </a14:m>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pl-PL"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5t</a:t>
                </a:r>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chemeClr val="bg1"/>
                    </a:solidFill>
                    <a:effectLst/>
                    <a:latin typeface="Times New Roman" panose="02020603050405020304" pitchFamily="18" charset="0"/>
                    <a:cs typeface="Times New Roman" panose="02020603050405020304" pitchFamily="18" charset="0"/>
                  </a:rPr>
                  <a:t>Using the appropriate formulas from </a:t>
                </a:r>
                <a:r>
                  <a:rPr lang="pl-PL" b="0" i="0" dirty="0">
                    <a:solidFill>
                      <a:schemeClr val="bg1"/>
                    </a:solidFill>
                    <a:effectLst/>
                    <a:latin typeface="Times New Roman" panose="02020603050405020304" pitchFamily="18" charset="0"/>
                    <a:cs typeface="Times New Roman" panose="02020603050405020304" pitchFamily="18" charset="0"/>
                  </a:rPr>
                  <a:t>the</a:t>
                </a:r>
                <a:r>
                  <a:rPr lang="en-US" b="0" i="0" dirty="0">
                    <a:solidFill>
                      <a:schemeClr val="bg1"/>
                    </a:solidFill>
                    <a:effectLst/>
                    <a:latin typeface="Times New Roman" panose="02020603050405020304" pitchFamily="18" charset="0"/>
                    <a:cs typeface="Times New Roman" panose="02020603050405020304" pitchFamily="18" charset="0"/>
                  </a:rPr>
                  <a:t> </a:t>
                </a:r>
                <a:r>
                  <a:rPr lang="pl-PL" b="1" i="0" u="none" strike="noStrike" dirty="0">
                    <a:solidFill>
                      <a:srgbClr val="0000CC"/>
                    </a:solidFill>
                    <a:effectLst/>
                    <a:latin typeface="Helvetica" panose="020B0604020202020204" pitchFamily="34" charset="0"/>
                    <a:hlinkClick r:id="rId7"/>
                  </a:rPr>
                  <a:t> </a:t>
                </a:r>
                <a:r>
                  <a:rPr lang="pl-PL" sz="1600" b="1" i="0" u="none" strike="noStrike" dirty="0" err="1">
                    <a:solidFill>
                      <a:srgbClr val="0000CC"/>
                    </a:solidFill>
                    <a:effectLst/>
                    <a:latin typeface="Times New Roman" panose="02020603050405020304" pitchFamily="18" charset="0"/>
                    <a:cs typeface="Times New Roman" panose="02020603050405020304" pitchFamily="18" charset="0"/>
                    <a:hlinkClick r:id="rId7"/>
                  </a:rPr>
                  <a:t>table</a:t>
                </a:r>
                <a:r>
                  <a:rPr lang="pl-PL" sz="1600" b="1" i="0" u="none" strike="noStrike" dirty="0">
                    <a:solidFill>
                      <a:srgbClr val="0000CC"/>
                    </a:solidFill>
                    <a:effectLst/>
                    <a:latin typeface="Times New Roman" panose="02020603050405020304" pitchFamily="18" charset="0"/>
                    <a:cs typeface="Times New Roman" panose="02020603050405020304" pitchFamily="18" charset="0"/>
                    <a:hlinkClick r:id="rId7"/>
                  </a:rPr>
                  <a:t> of Laplace </a:t>
                </a:r>
                <a:r>
                  <a:rPr lang="pl-PL" sz="1600" b="1" i="0" u="none" strike="noStrike" dirty="0" err="1">
                    <a:solidFill>
                      <a:srgbClr val="0000CC"/>
                    </a:solidFill>
                    <a:effectLst/>
                    <a:latin typeface="Times New Roman" panose="02020603050405020304" pitchFamily="18" charset="0"/>
                    <a:cs typeface="Times New Roman" panose="02020603050405020304" pitchFamily="18" charset="0"/>
                    <a:hlinkClick r:id="rId7"/>
                  </a:rPr>
                  <a:t>transforms</a:t>
                </a:r>
                <a:r>
                  <a:rPr lang="pl-PL" sz="1600" b="0" i="0" dirty="0">
                    <a:solidFill>
                      <a:srgbClr val="000000"/>
                    </a:solidFill>
                    <a:effectLst/>
                    <a:latin typeface="Times New Roman" panose="02020603050405020304" pitchFamily="18" charset="0"/>
                    <a:cs typeface="Times New Roman" panose="02020603050405020304" pitchFamily="18" charset="0"/>
                  </a:rPr>
                  <a:t>  </a:t>
                </a:r>
                <a:r>
                  <a:rPr lang="pl-PL" sz="1600" b="0" i="0" dirty="0">
                    <a:solidFill>
                      <a:srgbClr val="99FFCC"/>
                    </a:solidFill>
                    <a:effectLst/>
                    <a:latin typeface="Times New Roman" panose="02020603050405020304" pitchFamily="18" charset="0"/>
                    <a:cs typeface="Times New Roman" panose="02020603050405020304" pitchFamily="18" charset="0"/>
                  </a:rPr>
                  <a:t>(</a:t>
                </a:r>
                <a14:m>
                  <m:oMath xmlns:m="http://schemas.openxmlformats.org/officeDocument/2006/math">
                    <m:sSup>
                      <m:sSupPr>
                        <m:ctrlPr>
                          <a:rPr lang="pl-PL" sz="1600" i="1" smtClean="0">
                            <a:solidFill>
                              <a:srgbClr val="99FFCC"/>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600" b="0" i="1" smtClean="0">
                            <a:solidFill>
                              <a:srgbClr val="99FFCC"/>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pl-PL" sz="1600" b="0" i="1" smtClean="0">
                            <a:solidFill>
                              <a:srgbClr val="99FFCC"/>
                            </a:solidFill>
                            <a:effectLst/>
                            <a:latin typeface="Cambria Math" panose="02040503050406030204" pitchFamily="18" charset="0"/>
                            <a:ea typeface="Calibri" panose="020F0502020204030204" pitchFamily="34" charset="0"/>
                            <a:cs typeface="Times New Roman" panose="02020603050405020304" pitchFamily="18" charset="0"/>
                          </a:rPr>
                          <m:t>𝑟𝑑</m:t>
                        </m:r>
                      </m:sup>
                    </m:sSup>
                  </m:oMath>
                </a14:m>
                <a:r>
                  <a:rPr lang="pl-PL" sz="1600" b="0" i="0" dirty="0">
                    <a:solidFill>
                      <a:srgbClr val="99FFCC"/>
                    </a:solidFill>
                    <a:effectLst/>
                    <a:latin typeface="Times New Roman" panose="02020603050405020304" pitchFamily="18" charset="0"/>
                    <a:cs typeface="Times New Roman" panose="02020603050405020304" pitchFamily="18" charset="0"/>
                  </a:rPr>
                  <a:t> slide) </a:t>
                </a:r>
                <a:r>
                  <a:rPr lang="en-US" b="0" i="0" dirty="0">
                    <a:solidFill>
                      <a:schemeClr val="bg1"/>
                    </a:solidFill>
                    <a:effectLst/>
                    <a:latin typeface="Times New Roman" panose="02020603050405020304" pitchFamily="18" charset="0"/>
                    <a:cs typeface="Times New Roman" panose="02020603050405020304" pitchFamily="18" charset="0"/>
                  </a:rPr>
                  <a:t>gives  the following</a:t>
                </a:r>
                <a:r>
                  <a:rPr lang="pl-PL" b="0" i="0" dirty="0">
                    <a:solidFill>
                      <a:schemeClr val="bg1"/>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p>
                        <m:sSupPr>
                          <m:ctrlPr>
                            <a:rPr lang="pl-PL"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𝑌</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𝑠𝑦</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−10</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𝑠𝑌</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𝑦</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0</m:t>
                              </m:r>
                            </m:e>
                          </m:d>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+9</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𝑌</m:t>
                      </m:r>
                      <m:d>
                        <m:d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5</m:t>
                          </m:r>
                        </m:num>
                        <m:den>
                          <m:sSup>
                            <m:sSupPr>
                              <m:ctrlPr>
                                <a:rPr lang="pl-PL"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0" i="0" dirty="0">
                  <a:solidFill>
                    <a:srgbClr val="000000"/>
                  </a:solidFill>
                  <a:effectLst/>
                  <a:latin typeface="Helvetica" panose="020B0604020202020204" pitchFamily="34" charset="0"/>
                </a:endParaRPr>
              </a:p>
              <a:p>
                <a:r>
                  <a:rPr lang="pl-PL" dirty="0" err="1">
                    <a:solidFill>
                      <a:srgbClr val="000000"/>
                    </a:solidFill>
                    <a:latin typeface="Times New Roman" panose="02020603050405020304" pitchFamily="18" charset="0"/>
                    <a:cs typeface="Times New Roman" panose="02020603050405020304" pitchFamily="18" charset="0"/>
                  </a:rPr>
                  <a:t>Now</a:t>
                </a:r>
                <a:r>
                  <a:rPr lang="pl-PL" dirty="0">
                    <a:solidFill>
                      <a:srgbClr val="000000"/>
                    </a:solidFill>
                    <a:latin typeface="Times New Roman" panose="02020603050405020304" pitchFamily="18" charset="0"/>
                    <a:cs typeface="Times New Roman" panose="02020603050405020304" pitchFamily="18" charset="0"/>
                  </a:rPr>
                  <a:t> </a:t>
                </a:r>
                <a:r>
                  <a:rPr lang="pl-PL" dirty="0" err="1">
                    <a:solidFill>
                      <a:srgbClr val="000000"/>
                    </a:solidFill>
                    <a:latin typeface="Times New Roman" panose="02020603050405020304" pitchFamily="18" charset="0"/>
                    <a:cs typeface="Times New Roman" panose="02020603050405020304" pitchFamily="18" charset="0"/>
                  </a:rPr>
                  <a:t>take</a:t>
                </a:r>
                <a:r>
                  <a:rPr lang="en-US" b="0" i="0" dirty="0">
                    <a:solidFill>
                      <a:srgbClr val="000000"/>
                    </a:solidFill>
                    <a:effectLst/>
                    <a:latin typeface="Times New Roman" panose="02020603050405020304" pitchFamily="18" charset="0"/>
                    <a:cs typeface="Times New Roman" panose="02020603050405020304" pitchFamily="18" charset="0"/>
                  </a:rPr>
                  <a:t> in the initial conditions and collect all the terms that have a </a:t>
                </a:r>
                <a14:m>
                  <m:oMath xmlns:m="http://schemas.openxmlformats.org/officeDocument/2006/math">
                    <m:r>
                      <a:rPr lang="en-US" b="0" i="1" dirty="0" smtClean="0">
                        <a:solidFill>
                          <a:srgbClr val="000000"/>
                        </a:solidFill>
                        <a:effectLst/>
                        <a:latin typeface="Cambria Math" panose="02040503050406030204" pitchFamily="18" charset="0"/>
                        <a:cs typeface="Times New Roman" panose="02020603050405020304" pitchFamily="18" charset="0"/>
                      </a:rPr>
                      <m:t>𝑌</m:t>
                    </m:r>
                    <m:r>
                      <a:rPr lang="en-US" b="0" i="1" dirty="0" smtClean="0">
                        <a:solidFill>
                          <a:srgbClr val="000000"/>
                        </a:solidFill>
                        <a:effectLst/>
                        <a:latin typeface="Cambria Math" panose="02040503050406030204" pitchFamily="18" charset="0"/>
                        <a:cs typeface="Times New Roman" panose="02020603050405020304" pitchFamily="18" charset="0"/>
                      </a:rPr>
                      <m:t>(</m:t>
                    </m:r>
                    <m:r>
                      <a:rPr lang="en-US" b="0" i="1" dirty="0" smtClean="0">
                        <a:solidFill>
                          <a:srgbClr val="000000"/>
                        </a:solidFill>
                        <a:effectLst/>
                        <a:latin typeface="Cambria Math" panose="02040503050406030204" pitchFamily="18" charset="0"/>
                        <a:cs typeface="Times New Roman" panose="02020603050405020304" pitchFamily="18" charset="0"/>
                      </a:rPr>
                      <m:t>𝑠</m:t>
                    </m:r>
                    <m:r>
                      <a:rPr lang="en-US" b="0" i="1" dirty="0" smtClean="0">
                        <a:solidFill>
                          <a:srgbClr val="000000"/>
                        </a:solidFill>
                        <a:effectLst/>
                        <a:latin typeface="Cambria Math" panose="02040503050406030204" pitchFamily="18" charset="0"/>
                        <a:cs typeface="Times New Roman" panose="02020603050405020304" pitchFamily="18" charset="0"/>
                      </a:rPr>
                      <m:t>)</m:t>
                    </m:r>
                  </m:oMath>
                </a14:m>
                <a:r>
                  <a:rPr lang="en-US" b="0" i="0" dirty="0">
                    <a:solidFill>
                      <a:srgbClr val="000000"/>
                    </a:solidFill>
                    <a:effectLst/>
                    <a:latin typeface="Times New Roman" panose="02020603050405020304" pitchFamily="18" charset="0"/>
                    <a:cs typeface="Times New Roman" panose="02020603050405020304" pitchFamily="18" charset="0"/>
                  </a:rPr>
                  <a:t> in them</a:t>
                </a:r>
                <a:r>
                  <a:rPr lang="pl-PL"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p>
                        <m:sSupPr>
                          <m:ctrlPr>
                            <a:rPr lang="pl-PL" i="1" smtClean="0">
                              <a:effectLst/>
                              <a:latin typeface="Cambria Math" panose="02040503050406030204" pitchFamily="18" charset="0"/>
                              <a:ea typeface="Times New Roman" panose="02020603050405020304" pitchFamily="18" charset="0"/>
                            </a:rPr>
                          </m:ctrlPr>
                        </m:sSup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−10</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+9)</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𝑌</m:t>
                      </m:r>
                      <m:d>
                        <m:dPr>
                          <m:ctrlPr>
                            <a:rPr lang="pl-PL" i="1">
                              <a:effectLst/>
                              <a:latin typeface="Cambria Math" panose="02040503050406030204" pitchFamily="18" charset="0"/>
                              <a:ea typeface="Times New Roman" panose="02020603050405020304" pitchFamily="18" charset="0"/>
                            </a:rPr>
                          </m:ctrlPr>
                        </m:d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d>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−12=</m:t>
                      </m:r>
                      <m:f>
                        <m:fPr>
                          <m:ctrlPr>
                            <a:rPr lang="pl-PL" i="1">
                              <a:effectLst/>
                              <a:latin typeface="Cambria Math" panose="02040503050406030204" pitchFamily="18" charset="0"/>
                              <a:ea typeface="Times New Roman" panose="02020603050405020304" pitchFamily="18" charset="0"/>
                            </a:rPr>
                          </m:ctrlPr>
                        </m:fPr>
                        <m:num>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5</m:t>
                          </m:r>
                        </m:num>
                        <m:den>
                          <m:sSup>
                            <m:sSupPr>
                              <m:ctrlPr>
                                <a:rPr lang="pl-PL" i="1">
                                  <a:effectLst/>
                                  <a:latin typeface="Cambria Math" panose="02040503050406030204" pitchFamily="18" charset="0"/>
                                  <a:ea typeface="Times New Roman" panose="02020603050405020304" pitchFamily="18" charset="0"/>
                                </a:rPr>
                              </m:ctrlPr>
                            </m:sSupPr>
                            <m:e>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pl-PL"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pl-P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l-PL" b="0" i="0" dirty="0">
                  <a:solidFill>
                    <a:schemeClr val="bg1"/>
                  </a:solidFill>
                  <a:effectLst/>
                  <a:latin typeface="Times New Roman" panose="02020603050405020304" pitchFamily="18" charset="0"/>
                  <a:cs typeface="Times New Roman" panose="02020603050405020304" pitchFamily="18" charset="0"/>
                </a:endParaRPr>
              </a:p>
              <a:p>
                <a:endParaRPr lang="pl-P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pl-PL" u="sng" dirty="0">
                  <a:solidFill>
                    <a:schemeClr val="bg1"/>
                  </a:solidFill>
                </a:endParaRPr>
              </a:p>
            </p:txBody>
          </p:sp>
        </mc:Choice>
        <mc:Fallback xmlns="">
          <p:sp>
            <p:nvSpPr>
              <p:cNvPr id="3" name="pole tekstowe 2">
                <a:extLst>
                  <a:ext uri="{FF2B5EF4-FFF2-40B4-BE49-F238E27FC236}">
                    <a16:creationId xmlns:a16="http://schemas.microsoft.com/office/drawing/2014/main" id="{DAB05DDA-D6E5-436D-A1F5-BD5C35BFD9E6}"/>
                  </a:ext>
                </a:extLst>
              </p:cNvPr>
              <p:cNvSpPr txBox="1">
                <a:spLocks noRot="1" noChangeAspect="1" noMove="1" noResize="1" noEditPoints="1" noAdjustHandles="1" noChangeArrowheads="1" noChangeShapeType="1" noTextEdit="1"/>
              </p:cNvSpPr>
              <p:nvPr/>
            </p:nvSpPr>
            <p:spPr>
              <a:xfrm>
                <a:off x="913837" y="1571348"/>
                <a:ext cx="10245394" cy="5299399"/>
              </a:xfrm>
              <a:prstGeom prst="rect">
                <a:avLst/>
              </a:prstGeom>
              <a:blipFill>
                <a:blip r:embed="rId8"/>
                <a:stretch>
                  <a:fillRect l="-535" t="-690"/>
                </a:stretch>
              </a:blipFill>
            </p:spPr>
            <p:txBody>
              <a:bodyPr/>
              <a:lstStyle/>
              <a:p>
                <a:r>
                  <a:rPr lang="pl-PL">
                    <a:noFill/>
                  </a:rPr>
                  <a:t> </a:t>
                </a:r>
              </a:p>
            </p:txBody>
          </p:sp>
        </mc:Fallback>
      </mc:AlternateContent>
    </p:spTree>
    <p:extLst>
      <p:ext uri="{BB962C8B-B14F-4D97-AF65-F5344CB8AC3E}">
        <p14:creationId xmlns:p14="http://schemas.microsoft.com/office/powerpoint/2010/main" val="181842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51227"/>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E71976AD-82CB-4924-AEB5-49FF9C2566C6}"/>
                  </a:ext>
                </a:extLst>
              </p:cNvPr>
              <p:cNvSpPr txBox="1"/>
              <p:nvPr/>
            </p:nvSpPr>
            <p:spPr>
              <a:xfrm>
                <a:off x="1109708" y="553703"/>
                <a:ext cx="10049523" cy="7503272"/>
              </a:xfrm>
              <a:prstGeom prst="rect">
                <a:avLst/>
              </a:prstGeom>
              <a:noFill/>
            </p:spPr>
            <p:txBody>
              <a:bodyPr wrap="square" rtlCol="0">
                <a:spAutoFit/>
              </a:bodyPr>
              <a:lstStyle/>
              <a:p>
                <a:r>
                  <a:rPr lang="pl-P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Solving the </a:t>
                </a:r>
                <a:r>
                  <a:rPr lang="pl-P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equation</a:t>
                </a:r>
                <a:r>
                  <a:rPr lang="pl-P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for </a:t>
                </a:r>
                <a:r>
                  <a:rPr lang="pl-PL"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Y(s) </a:t>
                </a:r>
                <a:r>
                  <a:rPr lang="pl-P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
                    </m:oMathParaPr>
                    <m:oMath xmlns:m="http://schemas.openxmlformats.org/officeDocument/2006/math">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num>
                        <m:den>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a:t>
                </a:r>
              </a:p>
              <a:p>
                <a:pPr algn="ctr"/>
                <a14:m>
                  <m:oMath xmlns:m="http://schemas.openxmlformats.org/officeDocument/2006/math">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5+12</m:t>
                        </m:r>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pl-PL" b="0" i="0" dirty="0">
                  <a:solidFill>
                    <a:srgbClr val="000000"/>
                  </a:solidFill>
                  <a:effectLst/>
                  <a:latin typeface="Helvetica" panose="020B0604020202020204" pitchFamily="34" charset="0"/>
                </a:endParaRPr>
              </a:p>
              <a:p>
                <a:r>
                  <a:rPr lang="pl-PL" b="0" i="0" dirty="0">
                    <a:solidFill>
                      <a:srgbClr val="000000"/>
                    </a:solidFill>
                    <a:effectLst/>
                    <a:latin typeface="Times New Roman" panose="02020603050405020304" pitchFamily="18" charset="0"/>
                    <a:cs typeface="Times New Roman" panose="02020603050405020304" pitchFamily="18" charset="0"/>
                  </a:rPr>
                  <a:t>T</a:t>
                </a:r>
                <a:r>
                  <a:rPr lang="en-US" b="0" i="0" dirty="0">
                    <a:solidFill>
                      <a:srgbClr val="000000"/>
                    </a:solidFill>
                    <a:effectLst/>
                    <a:latin typeface="Times New Roman" panose="02020603050405020304" pitchFamily="18" charset="0"/>
                    <a:cs typeface="Times New Roman" panose="02020603050405020304" pitchFamily="18" charset="0"/>
                  </a:rPr>
                  <a:t>he partial fraction decomposition for this transform is</a:t>
                </a:r>
                <a:r>
                  <a:rPr lang="pl-PL" b="0" i="0" dirty="0">
                    <a:solidFill>
                      <a:srgbClr val="000000"/>
                    </a:solidFill>
                    <a:effectLst/>
                    <a:latin typeface="Times New Roman" panose="02020603050405020304" pitchFamily="18" charset="0"/>
                    <a:cs typeface="Times New Roman" panose="02020603050405020304" pitchFamily="18" charset="0"/>
                  </a:rPr>
                  <a:t>:</a:t>
                </a:r>
              </a:p>
              <a:p>
                <a:pPr algn="ct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num>
                      <m:den>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endParaRPr lang="pl-PL"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pl-PL" dirty="0" err="1">
                    <a:solidFill>
                      <a:srgbClr val="000000"/>
                    </a:solidFill>
                    <a:latin typeface="Times New Roman" panose="02020603050405020304" pitchFamily="18" charset="0"/>
                    <a:cs typeface="Times New Roman" panose="02020603050405020304" pitchFamily="18" charset="0"/>
                  </a:rPr>
                  <a:t>s</a:t>
                </a:r>
                <a:r>
                  <a:rPr lang="pl-PL" b="0" i="0" dirty="0" err="1">
                    <a:solidFill>
                      <a:srgbClr val="000000"/>
                    </a:solidFill>
                    <a:effectLst/>
                    <a:latin typeface="Times New Roman" panose="02020603050405020304" pitchFamily="18" charset="0"/>
                    <a:cs typeface="Times New Roman" panose="02020603050405020304" pitchFamily="18" charset="0"/>
                  </a:rPr>
                  <a:t>etting</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numerators</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equal</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gives</a:t>
                </a:r>
                <a:r>
                  <a:rPr lang="pl-PL" b="0" i="0" dirty="0">
                    <a:solidFill>
                      <a:srgbClr val="000000"/>
                    </a:solidFill>
                    <a:effectLst/>
                    <a:latin typeface="Helvetica" panose="020B0604020202020204" pitchFamily="34" charset="0"/>
                  </a:rPr>
                  <a:t>,</a:t>
                </a:r>
              </a:p>
              <a:p>
                <a:pPr algn="l"/>
                <a:endParaRPr lang="pl-PL" b="0" i="0" dirty="0">
                  <a:solidFill>
                    <a:srgbClr val="000000"/>
                  </a:solidFill>
                  <a:effectLst/>
                  <a:latin typeface="Helvetica" panose="020B0604020202020204" pitchFamily="34" charset="0"/>
                </a:endParaRPr>
              </a:p>
              <a:p>
                <a:pPr algn="ctr"/>
                <a14:m>
                  <m:oMathPara xmlns:m="http://schemas.openxmlformats.org/officeDocument/2006/math">
                    <m:oMathParaPr>
                      <m:jc m:val="centerGroup"/>
                    </m:oMathParaPr>
                    <m:oMath xmlns:m="http://schemas.openxmlformats.org/officeDocument/2006/math">
                      <m:r>
                        <a:rPr lang="pl-PL"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5+12</m:t>
                      </m:r>
                      <m:sSup>
                        <m:sSupPr>
                          <m:ctrlP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sSup>
                        <m:sSupPr>
                          <m:ctrlP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0" i="0" dirty="0">
                  <a:solidFill>
                    <a:schemeClr val="tx1"/>
                  </a:solidFill>
                  <a:effectLst/>
                  <a:latin typeface="Helvetica" panose="020B0604020202020204" pitchFamily="34" charset="0"/>
                </a:endParaRPr>
              </a:p>
              <a:p>
                <a:pPr algn="l"/>
                <a:r>
                  <a:rPr lang="pl-PL" dirty="0">
                    <a:solidFill>
                      <a:srgbClr val="000000"/>
                    </a:solidFill>
                    <a:latin typeface="Times New Roman" panose="02020603050405020304" pitchFamily="18" charset="0"/>
                    <a:cs typeface="Times New Roman" panose="02020603050405020304" pitchFamily="18" charset="0"/>
                  </a:rPr>
                  <a:t>p</a:t>
                </a:r>
                <a:r>
                  <a:rPr lang="en-US" b="0" i="0" dirty="0" err="1">
                    <a:solidFill>
                      <a:srgbClr val="000000"/>
                    </a:solidFill>
                    <a:effectLst/>
                    <a:latin typeface="Times New Roman" panose="02020603050405020304" pitchFamily="18" charset="0"/>
                    <a:cs typeface="Times New Roman" panose="02020603050405020304" pitchFamily="18" charset="0"/>
                  </a:rPr>
                  <a:t>icking</a:t>
                </a:r>
                <a:r>
                  <a:rPr lang="en-US" b="0" i="0" dirty="0">
                    <a:solidFill>
                      <a:srgbClr val="000000"/>
                    </a:solidFill>
                    <a:effectLst/>
                    <a:latin typeface="Times New Roman" panose="02020603050405020304" pitchFamily="18" charset="0"/>
                    <a:cs typeface="Times New Roman" panose="02020603050405020304" pitchFamily="18" charset="0"/>
                  </a:rPr>
                  <a:t> appropriate values of </a:t>
                </a:r>
                <a:r>
                  <a:rPr lang="en-US" b="0" i="1" dirty="0">
                    <a:solidFill>
                      <a:srgbClr val="000000"/>
                    </a:solidFill>
                    <a:effectLst/>
                    <a:latin typeface="Times New Roman" panose="02020603050405020304" pitchFamily="18" charset="0"/>
                    <a:cs typeface="Times New Roman" panose="02020603050405020304" pitchFamily="18" charset="0"/>
                  </a:rPr>
                  <a:t>s </a:t>
                </a:r>
                <a:r>
                  <a:rPr lang="en-US" b="0" i="0" dirty="0">
                    <a:solidFill>
                      <a:srgbClr val="000000"/>
                    </a:solidFill>
                    <a:effectLst/>
                    <a:latin typeface="Times New Roman" panose="02020603050405020304" pitchFamily="18" charset="0"/>
                    <a:cs typeface="Times New Roman" panose="02020603050405020304" pitchFamily="18" charset="0"/>
                  </a:rPr>
                  <a:t>and solving for the constants gives</a:t>
                </a:r>
                <a:r>
                  <a:rPr lang="pl-PL" b="0" i="0" dirty="0">
                    <a:solidFill>
                      <a:srgbClr val="000000"/>
                    </a:solidFill>
                    <a:effectLst/>
                    <a:latin typeface="Times New Roman" panose="02020603050405020304" pitchFamily="18" charset="0"/>
                    <a:cs typeface="Times New Roman" panose="02020603050405020304" pitchFamily="18" charset="0"/>
                  </a:rPr>
                  <a:t>:</a:t>
                </a:r>
              </a:p>
              <a:p>
                <a:pPr algn="ctr"/>
                <a14:m>
                  <m:oMath xmlns:m="http://schemas.openxmlformats.org/officeDocument/2006/math">
                    <m:r>
                      <a:rPr lang="pl-PL"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pl-PL"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pl-PL"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81</m:t>
                        </m:r>
                      </m:den>
                    </m:f>
                    <m:r>
                      <a:rPr lang="pl-PL"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600" i="1">
                        <a:latin typeface="Cambria Math" panose="02040503050406030204" pitchFamily="18" charset="0"/>
                      </a:rPr>
                      <m:t>𝐵</m:t>
                    </m:r>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5</m:t>
                        </m:r>
                      </m:num>
                      <m:den>
                        <m:r>
                          <a:rPr lang="pl-PL" sz="1600" i="1">
                            <a:latin typeface="Cambria Math" panose="02040503050406030204" pitchFamily="18" charset="0"/>
                          </a:rPr>
                          <m:t>9</m:t>
                        </m:r>
                      </m:den>
                    </m:f>
                    <m:r>
                      <a:rPr lang="pl-PL" sz="1600" b="0" i="0" smtClean="0">
                        <a:latin typeface="Cambria Math" panose="02040503050406030204" pitchFamily="18" charset="0"/>
                      </a:rPr>
                      <m:t> ,</m:t>
                    </m:r>
                    <m:r>
                      <a:rPr lang="pl-PL" sz="1600" i="1">
                        <a:latin typeface="Cambria Math" panose="02040503050406030204" pitchFamily="18" charset="0"/>
                      </a:rPr>
                      <m:t>𝐶</m:t>
                    </m:r>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31</m:t>
                        </m:r>
                      </m:num>
                      <m:den>
                        <m:r>
                          <a:rPr lang="pl-PL" sz="1600" i="1">
                            <a:latin typeface="Cambria Math" panose="02040503050406030204" pitchFamily="18" charset="0"/>
                          </a:rPr>
                          <m:t>81</m:t>
                        </m:r>
                      </m:den>
                    </m:f>
                  </m:oMath>
                </a14:m>
                <a:r>
                  <a:rPr lang="pl-PL" sz="1600" dirty="0"/>
                  <a:t> , </a:t>
                </a:r>
                <a14:m>
                  <m:oMath xmlns:m="http://schemas.openxmlformats.org/officeDocument/2006/math">
                    <m:r>
                      <a:rPr lang="pl-PL" sz="1600" i="1">
                        <a:latin typeface="Cambria Math" panose="02040503050406030204" pitchFamily="18" charset="0"/>
                      </a:rPr>
                      <m:t>𝐷</m:t>
                    </m:r>
                    <m:r>
                      <a:rPr lang="pl-PL" sz="1600" i="1">
                        <a:latin typeface="Cambria Math" panose="02040503050406030204" pitchFamily="18" charset="0"/>
                      </a:rPr>
                      <m:t>=−2</m:t>
                    </m:r>
                  </m:oMath>
                </a14:m>
                <a:r>
                  <a:rPr lang="pl-PL" sz="1600" dirty="0"/>
                  <a:t>.</a:t>
                </a:r>
              </a:p>
              <a:p>
                <a:r>
                  <a:rPr lang="pl-PL" dirty="0" err="1">
                    <a:solidFill>
                      <a:srgbClr val="000000"/>
                    </a:solidFill>
                    <a:latin typeface="Times New Roman" panose="02020603050405020304" pitchFamily="18" charset="0"/>
                    <a:cs typeface="Times New Roman" panose="02020603050405020304" pitchFamily="18" charset="0"/>
                  </a:rPr>
                  <a:t>pl</a:t>
                </a:r>
                <a:r>
                  <a:rPr lang="en-US" b="0" i="0" dirty="0" err="1">
                    <a:solidFill>
                      <a:srgbClr val="000000"/>
                    </a:solidFill>
                    <a:effectLst/>
                    <a:latin typeface="Times New Roman" panose="02020603050405020304" pitchFamily="18" charset="0"/>
                    <a:cs typeface="Times New Roman" panose="02020603050405020304" pitchFamily="18" charset="0"/>
                  </a:rPr>
                  <a:t>ugging</a:t>
                </a:r>
                <a:r>
                  <a:rPr lang="en-US" b="0" i="0" dirty="0">
                    <a:solidFill>
                      <a:srgbClr val="000000"/>
                    </a:solidFill>
                    <a:effectLst/>
                    <a:latin typeface="Times New Roman" panose="02020603050405020304" pitchFamily="18" charset="0"/>
                    <a:cs typeface="Times New Roman" panose="02020603050405020304" pitchFamily="18" charset="0"/>
                  </a:rPr>
                  <a:t> in the constants gives</a:t>
                </a:r>
                <a:r>
                  <a:rPr lang="pl-PL"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pl-PL" i="1">
                                  <a:latin typeface="Cambria Math" panose="02040503050406030204" pitchFamily="18" charset="0"/>
                                  <a:ea typeface="Calibri" panose="020F0502020204030204" pitchFamily="34" charset="0"/>
                                  <a:cs typeface="Times New Roman" panose="02020603050405020304" pitchFamily="18" charset="0"/>
                                </a:rPr>
                              </m:ctrlPr>
                            </m:fPr>
                            <m:num>
                              <m:r>
                                <a:rPr lang="pl-PL" i="1">
                                  <a:latin typeface="Cambria Math" panose="02040503050406030204" pitchFamily="18" charset="0"/>
                                  <a:ea typeface="Calibri" panose="020F0502020204030204" pitchFamily="34" charset="0"/>
                                  <a:cs typeface="Times New Roman" panose="02020603050405020304" pitchFamily="18" charset="0"/>
                                </a:rPr>
                                <m:t>50</m:t>
                              </m:r>
                            </m:num>
                            <m:den>
                              <m:r>
                                <a:rPr lang="pl-PL" i="1">
                                  <a:latin typeface="Cambria Math" panose="02040503050406030204" pitchFamily="18" charset="0"/>
                                  <a:ea typeface="Calibri" panose="020F0502020204030204" pitchFamily="34" charset="0"/>
                                  <a:cs typeface="Times New Roman" panose="02020603050405020304" pitchFamily="18" charset="0"/>
                                </a:rPr>
                                <m:t>81</m:t>
                              </m:r>
                            </m:den>
                          </m:f>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pl-PL" i="1">
                                  <a:latin typeface="Cambria Math" panose="02040503050406030204" pitchFamily="18" charset="0"/>
                                </a:rPr>
                              </m:ctrlPr>
                            </m:fPr>
                            <m:num>
                              <m:r>
                                <a:rPr lang="pl-PL" i="1">
                                  <a:latin typeface="Cambria Math" panose="02040503050406030204" pitchFamily="18" charset="0"/>
                                </a:rPr>
                                <m:t>5</m:t>
                              </m:r>
                            </m:num>
                            <m:den>
                              <m:r>
                                <a:rPr lang="pl-PL" i="1">
                                  <a:latin typeface="Cambria Math" panose="02040503050406030204" pitchFamily="18" charset="0"/>
                                </a:rPr>
                                <m:t>9</m:t>
                              </m:r>
                            </m:den>
                          </m:f>
                        </m:num>
                        <m:den>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pl-PL" i="1">
                                  <a:latin typeface="Cambria Math" panose="02040503050406030204" pitchFamily="18" charset="0"/>
                                </a:rPr>
                              </m:ctrlPr>
                            </m:fPr>
                            <m:num>
                              <m:r>
                                <a:rPr lang="pl-PL" i="1">
                                  <a:latin typeface="Cambria Math" panose="02040503050406030204" pitchFamily="18" charset="0"/>
                                </a:rPr>
                                <m:t>31</m:t>
                              </m:r>
                            </m:num>
                            <m:den>
                              <m:r>
                                <a:rPr lang="pl-PL" i="1">
                                  <a:latin typeface="Cambria Math" panose="02040503050406030204" pitchFamily="18" charset="0"/>
                                </a:rPr>
                                <m:t>81</m:t>
                              </m:r>
                            </m:den>
                          </m:f>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i="1">
                              <a:latin typeface="Cambria Math" panose="02040503050406030204" pitchFamily="18" charset="0"/>
                            </a:rPr>
                            <m:t>−2</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pl-PL" dirty="0">
                  <a:latin typeface="Times New Roman" panose="02020603050405020304" pitchFamily="18" charset="0"/>
                  <a:cs typeface="Times New Roman" panose="02020603050405020304" pitchFamily="18" charset="0"/>
                </a:endParaRPr>
              </a:p>
              <a:p>
                <a:endParaRPr lang="pl-PL" dirty="0"/>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pl-PL" b="0" i="0" dirty="0">
                  <a:solidFill>
                    <a:srgbClr val="000000"/>
                  </a:solidFill>
                  <a:effectLs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br>
                  <a:rPr lang="en-US" b="0" i="0" dirty="0">
                    <a:solidFill>
                      <a:srgbClr val="000000"/>
                    </a:solidFill>
                    <a:effectLst/>
                    <a:latin typeface="Times New Roman" panose="02020603050405020304" pitchFamily="18" charset="0"/>
                    <a:cs typeface="Times New Roman" panose="02020603050405020304" pitchFamily="18" charset="0"/>
                  </a:rPr>
                </a:br>
                <a:br>
                  <a:rPr lang="pl-PL" b="0" i="0" dirty="0">
                    <a:solidFill>
                      <a:srgbClr val="000000"/>
                    </a:solidFill>
                    <a:effectLst/>
                    <a:latin typeface="Helvetica" panose="020B0604020202020204" pitchFamily="34" charset="0"/>
                  </a:rPr>
                </a:br>
                <a:endParaRPr lang="pl-PL" dirty="0"/>
              </a:p>
            </p:txBody>
          </p:sp>
        </mc:Choice>
        <mc:Fallback xmlns="">
          <p:sp>
            <p:nvSpPr>
              <p:cNvPr id="9" name="pole tekstowe 8">
                <a:extLst>
                  <a:ext uri="{FF2B5EF4-FFF2-40B4-BE49-F238E27FC236}">
                    <a16:creationId xmlns:a16="http://schemas.microsoft.com/office/drawing/2014/main" id="{E71976AD-82CB-4924-AEB5-49FF9C2566C6}"/>
                  </a:ext>
                </a:extLst>
              </p:cNvPr>
              <p:cNvSpPr txBox="1">
                <a:spLocks noRot="1" noChangeAspect="1" noMove="1" noResize="1" noEditPoints="1" noAdjustHandles="1" noChangeArrowheads="1" noChangeShapeType="1" noTextEdit="1"/>
              </p:cNvSpPr>
              <p:nvPr/>
            </p:nvSpPr>
            <p:spPr>
              <a:xfrm>
                <a:off x="1109708" y="553703"/>
                <a:ext cx="10049523" cy="7503272"/>
              </a:xfrm>
              <a:prstGeom prst="rect">
                <a:avLst/>
              </a:prstGeom>
              <a:blipFill>
                <a:blip r:embed="rId7"/>
                <a:stretch>
                  <a:fillRect l="-485" t="-487"/>
                </a:stretch>
              </a:blipFill>
            </p:spPr>
            <p:txBody>
              <a:bodyPr/>
              <a:lstStyle/>
              <a:p>
                <a:r>
                  <a:rPr lang="pl-PL">
                    <a:noFill/>
                  </a:rPr>
                  <a:t> </a:t>
                </a:r>
              </a:p>
            </p:txBody>
          </p:sp>
        </mc:Fallback>
      </mc:AlternateContent>
    </p:spTree>
    <p:extLst>
      <p:ext uri="{BB962C8B-B14F-4D97-AF65-F5344CB8AC3E}">
        <p14:creationId xmlns:p14="http://schemas.microsoft.com/office/powerpoint/2010/main" val="330094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104493"/>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ABADF1EA-8A7F-4892-BE57-0073BE9C6540}"/>
                  </a:ext>
                </a:extLst>
              </p:cNvPr>
              <p:cNvSpPr txBox="1"/>
              <p:nvPr/>
            </p:nvSpPr>
            <p:spPr>
              <a:xfrm>
                <a:off x="913837" y="923278"/>
                <a:ext cx="10396314" cy="5198795"/>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Finally taking the inverse </a:t>
                </a:r>
                <a:r>
                  <a:rPr lang="pl-PL" b="0" i="0" dirty="0">
                    <a:solidFill>
                      <a:srgbClr val="000000"/>
                    </a:solidFill>
                    <a:effectLst/>
                    <a:latin typeface="Times New Roman" panose="02020603050405020304" pitchFamily="18" charset="0"/>
                    <a:cs typeface="Times New Roman" panose="02020603050405020304" pitchFamily="18" charset="0"/>
                  </a:rPr>
                  <a:t>Laplace </a:t>
                </a:r>
                <a:r>
                  <a:rPr lang="en-US" b="0" i="0" dirty="0">
                    <a:solidFill>
                      <a:srgbClr val="000000"/>
                    </a:solidFill>
                    <a:effectLst/>
                    <a:latin typeface="Times New Roman" panose="02020603050405020304" pitchFamily="18" charset="0"/>
                    <a:cs typeface="Times New Roman" panose="02020603050405020304" pitchFamily="18" charset="0"/>
                  </a:rPr>
                  <a:t>transform gives  the solution </a:t>
                </a:r>
                <a:r>
                  <a:rPr lang="pl-PL" b="0" i="0" dirty="0">
                    <a:solidFill>
                      <a:srgbClr val="000000"/>
                    </a:solidFill>
                    <a:effectLst/>
                    <a:latin typeface="Times New Roman" panose="02020603050405020304" pitchFamily="18" charset="0"/>
                    <a:cs typeface="Times New Roman" panose="02020603050405020304" pitchFamily="18" charset="0"/>
                  </a:rPr>
                  <a:t>:</a:t>
                </a:r>
              </a:p>
              <a:p>
                <a:endParaRPr lang="pl-PL" b="0" i="0" dirty="0">
                  <a:solidFill>
                    <a:srgbClr val="000000"/>
                  </a:solidFill>
                  <a:effectLst/>
                  <a:latin typeface="Times New Roman" panose="02020603050405020304" pitchFamily="18" charset="0"/>
                  <a:cs typeface="Times New Roman" panose="02020603050405020304" pitchFamily="18" charset="0"/>
                </a:endParaRPr>
              </a:p>
              <a:p>
                <a:pPr algn="ctr"/>
                <a14:m>
                  <m:oMath xmlns:m="http://schemas.openxmlformats.org/officeDocument/2006/math">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pl-PL"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81</m:t>
                        </m:r>
                      </m:den>
                    </m:f>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81</m:t>
                        </m:r>
                      </m:den>
                    </m:f>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p>
                    </m:s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pl-PL"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p>
                    </m:sSup>
                  </m:oMath>
                </a14:m>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pl-PL" b="0" i="0" dirty="0">
                  <a:solidFill>
                    <a:srgbClr val="000000"/>
                  </a:solidFill>
                  <a:effectLst/>
                  <a:latin typeface="Times New Roman" panose="02020603050405020304" pitchFamily="18" charset="0"/>
                  <a:cs typeface="Times New Roman" panose="02020603050405020304" pitchFamily="18" charset="0"/>
                </a:endParaRPr>
              </a:p>
              <a:p>
                <a:r>
                  <a:rPr lang="pl-PL" u="sng" dirty="0" err="1">
                    <a:solidFill>
                      <a:srgbClr val="000000"/>
                    </a:solidFill>
                    <a:latin typeface="Times New Roman" panose="02020603050405020304" pitchFamily="18" charset="0"/>
                    <a:cs typeface="Times New Roman" panose="02020603050405020304" pitchFamily="18" charset="0"/>
                  </a:rPr>
                  <a:t>Note</a:t>
                </a:r>
                <a:r>
                  <a:rPr lang="pl-PL" u="sng" dirty="0">
                    <a:solidFill>
                      <a:srgbClr val="000000"/>
                    </a:solidFill>
                    <a:latin typeface="Times New Roman" panose="02020603050405020304" pitchFamily="18" charset="0"/>
                    <a:cs typeface="Times New Roman" panose="02020603050405020304" pitchFamily="18" charset="0"/>
                  </a:rPr>
                  <a:t>:</a:t>
                </a:r>
              </a:p>
              <a:p>
                <a:pPr algn="l"/>
                <a:r>
                  <a:rPr lang="en-US" b="0" i="0" dirty="0">
                    <a:solidFill>
                      <a:srgbClr val="000000"/>
                    </a:solidFill>
                    <a:effectLst/>
                    <a:latin typeface="Times New Roman" panose="02020603050405020304" pitchFamily="18" charset="0"/>
                    <a:cs typeface="Times New Roman" panose="02020603050405020304" pitchFamily="18" charset="0"/>
                  </a:rPr>
                  <a:t>The point of this problem, was to show how we would use Laplace transforms to solve a</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differential</a:t>
                </a:r>
                <a:r>
                  <a:rPr lang="pl-PL" b="0" i="0" dirty="0">
                    <a:solidFill>
                      <a:srgbClr val="000000"/>
                    </a:solidFill>
                    <a:effectLst/>
                    <a:latin typeface="Times New Roman" panose="02020603050405020304" pitchFamily="18" charset="0"/>
                    <a:cs typeface="Times New Roman" panose="02020603050405020304" pitchFamily="18" charset="0"/>
                  </a:rPr>
                  <a:t> </a:t>
                </a:r>
                <a:r>
                  <a:rPr lang="pl-PL" dirty="0" err="1">
                    <a:solidFill>
                      <a:srgbClr val="000000"/>
                    </a:solidFill>
                    <a:latin typeface="Times New Roman" panose="02020603050405020304" pitchFamily="18" charset="0"/>
                    <a:cs typeface="Times New Roman" panose="02020603050405020304" pitchFamily="18" charset="0"/>
                  </a:rPr>
                  <a:t>e</a:t>
                </a:r>
                <a:r>
                  <a:rPr lang="pl-PL" b="0" i="0" dirty="0" err="1">
                    <a:solidFill>
                      <a:srgbClr val="000000"/>
                    </a:solidFill>
                    <a:effectLst/>
                    <a:latin typeface="Times New Roman" panose="02020603050405020304" pitchFamily="18" charset="0"/>
                    <a:cs typeface="Times New Roman" panose="02020603050405020304" pitchFamily="18" charset="0"/>
                  </a:rPr>
                  <a:t>quation</a:t>
                </a:r>
                <a:r>
                  <a:rPr lang="pl-PL" b="0" i="0" dirty="0">
                    <a:solidFill>
                      <a:srgbClr val="000000"/>
                    </a:solidFill>
                    <a:effectLst/>
                    <a:latin typeface="Times New Roman" panose="02020603050405020304" pitchFamily="18" charset="0"/>
                    <a:cs typeface="Times New Roman" panose="02020603050405020304" pitchFamily="18" charset="0"/>
                  </a:rPr>
                  <a:t>.</a:t>
                </a:r>
                <a:endParaRPr lang="pl-PL" dirty="0">
                  <a:solidFill>
                    <a:srgbClr val="000000"/>
                  </a:solidFill>
                  <a:latin typeface="Times New Roman" panose="02020603050405020304" pitchFamily="18" charset="0"/>
                  <a:cs typeface="Times New Roman" panose="02020603050405020304" pitchFamily="18" charset="0"/>
                </a:endParaRPr>
              </a:p>
              <a:p>
                <a:pPr algn="l"/>
                <a:r>
                  <a:rPr lang="pl-PL" b="0" i="0" dirty="0">
                    <a:solidFill>
                      <a:srgbClr val="000000"/>
                    </a:solidFill>
                    <a:effectLst/>
                    <a:latin typeface="Times New Roman" panose="02020603050405020304" pitchFamily="18" charset="0"/>
                    <a:cs typeface="Times New Roman" panose="02020603050405020304" pitchFamily="18" charset="0"/>
                  </a:rPr>
                  <a:t>U</a:t>
                </a:r>
                <a:r>
                  <a:rPr lang="en-US" b="0" i="0" dirty="0">
                    <a:solidFill>
                      <a:srgbClr val="000000"/>
                    </a:solidFill>
                    <a:effectLst/>
                    <a:latin typeface="Times New Roman" panose="02020603050405020304" pitchFamily="18" charset="0"/>
                    <a:cs typeface="Times New Roman" panose="02020603050405020304" pitchFamily="18" charset="0"/>
                  </a:rPr>
                  <a:t>sing Laplace transforms reduces a differential equation down to an algebra problem. In the case of the last example the algebra was probably more complicated than </a:t>
                </a:r>
                <a:r>
                  <a:rPr lang="pl-PL" b="0" i="0" dirty="0" err="1">
                    <a:solidFill>
                      <a:srgbClr val="000000"/>
                    </a:solidFill>
                    <a:effectLst/>
                    <a:latin typeface="Times New Roman" panose="02020603050405020304" pitchFamily="18" charset="0"/>
                    <a:cs typeface="Times New Roman" panose="02020603050405020304" pitchFamily="18" charset="0"/>
                  </a:rPr>
                  <a:t>usual</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solution</a:t>
                </a:r>
                <a:r>
                  <a:rPr lang="pl-PL" b="0" i="0" dirty="0">
                    <a:solidFill>
                      <a:srgbClr val="000000"/>
                    </a:solidFill>
                    <a:effectLst/>
                    <a:latin typeface="Times New Roman" panose="02020603050405020304" pitchFamily="18" charset="0"/>
                    <a:cs typeface="Times New Roman" panose="02020603050405020304" pitchFamily="18" charset="0"/>
                  </a:rPr>
                  <a:t> of </a:t>
                </a:r>
                <a:r>
                  <a:rPr lang="pl-PL" b="0" i="0" dirty="0" err="1">
                    <a:solidFill>
                      <a:srgbClr val="000000"/>
                    </a:solidFill>
                    <a:effectLst/>
                    <a:latin typeface="Times New Roman" panose="02020603050405020304" pitchFamily="18" charset="0"/>
                    <a:cs typeface="Times New Roman" panose="02020603050405020304" pitchFamily="18" charset="0"/>
                  </a:rPr>
                  <a:t>such</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diferentail</a:t>
                </a:r>
                <a:r>
                  <a:rPr lang="pl-PL" b="0" i="0" dirty="0">
                    <a:solidFill>
                      <a:srgbClr val="000000"/>
                    </a:solidFill>
                    <a:effectLst/>
                    <a:latin typeface="Times New Roman" panose="02020603050405020304" pitchFamily="18" charset="0"/>
                    <a:cs typeface="Times New Roman" panose="02020603050405020304" pitchFamily="18" charset="0"/>
                  </a:rPr>
                  <a:t> </a:t>
                </a:r>
                <a:r>
                  <a:rPr lang="pl-PL" b="0" i="0" dirty="0" err="1">
                    <a:solidFill>
                      <a:srgbClr val="000000"/>
                    </a:solidFill>
                    <a:effectLst/>
                    <a:latin typeface="Times New Roman" panose="02020603050405020304" pitchFamily="18" charset="0"/>
                    <a:cs typeface="Times New Roman" panose="02020603050405020304" pitchFamily="18" charset="0"/>
                  </a:rPr>
                  <a:t>equation</a:t>
                </a:r>
                <a:r>
                  <a:rPr lang="en-US" b="0" i="0" dirty="0">
                    <a:solidFill>
                      <a:srgbClr val="000000"/>
                    </a:solidFill>
                    <a:effectLst/>
                    <a:latin typeface="Times New Roman" panose="02020603050405020304" pitchFamily="18" charset="0"/>
                    <a:cs typeface="Times New Roman" panose="02020603050405020304" pitchFamily="18" charset="0"/>
                  </a:rPr>
                  <a:t>. However, in </a:t>
                </a:r>
                <a:r>
                  <a:rPr lang="pl-PL" b="0" i="0" dirty="0">
                    <a:solidFill>
                      <a:srgbClr val="000000"/>
                    </a:solidFill>
                    <a:effectLst/>
                    <a:latin typeface="Times New Roman" panose="02020603050405020304" pitchFamily="18" charset="0"/>
                    <a:cs typeface="Times New Roman" panose="02020603050405020304" pitchFamily="18" charset="0"/>
                  </a:rPr>
                  <a:t>engineering </a:t>
                </a:r>
                <a:r>
                  <a:rPr lang="pl-PL" b="0" i="0" dirty="0" err="1">
                    <a:solidFill>
                      <a:srgbClr val="000000"/>
                    </a:solidFill>
                    <a:effectLst/>
                    <a:latin typeface="Times New Roman" panose="02020603050405020304" pitchFamily="18" charset="0"/>
                    <a:cs typeface="Times New Roman" panose="02020603050405020304" pitchFamily="18" charset="0"/>
                  </a:rPr>
                  <a:t>analysis</a:t>
                </a:r>
                <a:r>
                  <a:rPr lang="en-US" b="0" i="0" dirty="0">
                    <a:solidFill>
                      <a:srgbClr val="000000"/>
                    </a:solidFill>
                    <a:effectLst/>
                    <a:latin typeface="Times New Roman" panose="02020603050405020304" pitchFamily="18" charset="0"/>
                    <a:cs typeface="Times New Roman" panose="02020603050405020304" pitchFamily="18" charset="0"/>
                  </a:rPr>
                  <a:t> </a:t>
                </a:r>
                <a:r>
                  <a:rPr lang="pl-PL" dirty="0" err="1">
                    <a:solidFill>
                      <a:srgbClr val="000000"/>
                    </a:solidFill>
                    <a:latin typeface="Times New Roman" panose="02020603050405020304" pitchFamily="18" charset="0"/>
                    <a:cs typeface="Times New Roman" panose="02020603050405020304" pitchFamily="18" charset="0"/>
                  </a:rPr>
                  <a:t>that</a:t>
                </a:r>
                <a:r>
                  <a:rPr lang="pl-PL" dirty="0">
                    <a:solidFill>
                      <a:srgbClr val="000000"/>
                    </a:solidFill>
                    <a:latin typeface="Times New Roman" panose="02020603050405020304" pitchFamily="18" charset="0"/>
                    <a:cs typeface="Times New Roman" panose="02020603050405020304" pitchFamily="18" charset="0"/>
                  </a:rPr>
                  <a:t> </a:t>
                </a:r>
                <a:r>
                  <a:rPr lang="pl-PL" dirty="0" err="1">
                    <a:solidFill>
                      <a:srgbClr val="000000"/>
                    </a:solidFill>
                    <a:latin typeface="Times New Roman" panose="02020603050405020304" pitchFamily="18" charset="0"/>
                    <a:cs typeface="Times New Roman" panose="02020603050405020304" pitchFamily="18" charset="0"/>
                  </a:rPr>
                  <a:t>method</a:t>
                </a:r>
                <a:r>
                  <a:rPr lang="pl-PL" dirty="0">
                    <a:solidFill>
                      <a:srgbClr val="000000"/>
                    </a:solidFill>
                    <a:latin typeface="Times New Roman" panose="02020603050405020304" pitchFamily="18" charset="0"/>
                    <a:cs typeface="Times New Roman" panose="02020603050405020304" pitchFamily="18" charset="0"/>
                  </a:rPr>
                  <a:t> </a:t>
                </a:r>
                <a:r>
                  <a:rPr lang="pl-PL" dirty="0" err="1">
                    <a:solidFill>
                      <a:srgbClr val="000000"/>
                    </a:solidFill>
                    <a:latin typeface="Times New Roman" panose="02020603050405020304" pitchFamily="18" charset="0"/>
                    <a:cs typeface="Times New Roman" panose="02020603050405020304" pitchFamily="18" charset="0"/>
                  </a:rPr>
                  <a:t>is</a:t>
                </a:r>
                <a:r>
                  <a:rPr lang="pl-PL" dirty="0">
                    <a:solidFill>
                      <a:srgbClr val="000000"/>
                    </a:solidFill>
                    <a:latin typeface="Times New Roman" panose="02020603050405020304" pitchFamily="18" charset="0"/>
                    <a:cs typeface="Times New Roman" panose="02020603050405020304" pitchFamily="18" charset="0"/>
                  </a:rPr>
                  <a:t> applied. </a:t>
                </a:r>
              </a:p>
              <a:p>
                <a:pPr algn="l"/>
                <a:endParaRPr lang="pl-PL" dirty="0">
                  <a:solidFill>
                    <a:srgbClr val="000000"/>
                  </a:solidFill>
                  <a:latin typeface="Times New Roman" panose="02020603050405020304" pitchFamily="18" charset="0"/>
                  <a:cs typeface="Times New Roman" panose="02020603050405020304" pitchFamily="18" charset="0"/>
                </a:endParaRPr>
              </a:p>
              <a:p>
                <a:r>
                  <a:rPr lang="pl-P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https://www.scribd.com/document/546673142/hsu-Chapter-6-Laplace-transform</a:t>
                </a:r>
                <a:endParaRPr lang="pl-P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pl-PL" dirty="0">
                    <a:solidFill>
                      <a:srgbClr val="000000"/>
                    </a:solidFill>
                    <a:latin typeface="Times New Roman" panose="02020603050405020304" pitchFamily="18" charset="0"/>
                    <a:cs typeface="Times New Roman" panose="02020603050405020304" pitchFamily="18" charset="0"/>
                  </a:rPr>
                  <a:t>Using Laplace </a:t>
                </a:r>
                <a:r>
                  <a:rPr lang="pl-PL" dirty="0" err="1">
                    <a:solidFill>
                      <a:srgbClr val="000000"/>
                    </a:solidFill>
                    <a:latin typeface="Times New Roman" panose="02020603050405020304" pitchFamily="18" charset="0"/>
                    <a:cs typeface="Times New Roman" panose="02020603050405020304" pitchFamily="18" charset="0"/>
                  </a:rPr>
                  <a:t>transform</a:t>
                </a:r>
                <a:r>
                  <a:rPr lang="pl-PL"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we did not need to first find a general solution, differentiate </a:t>
                </a:r>
                <a:r>
                  <a:rPr lang="pl-PL" b="0" i="0" dirty="0" err="1">
                    <a:solidFill>
                      <a:srgbClr val="000000"/>
                    </a:solidFill>
                    <a:effectLst/>
                    <a:latin typeface="Times New Roman" panose="02020603050405020304" pitchFamily="18" charset="0"/>
                    <a:cs typeface="Times New Roman" panose="02020603050405020304" pitchFamily="18" charset="0"/>
                  </a:rPr>
                  <a:t>it</a:t>
                </a:r>
                <a:r>
                  <a:rPr lang="en-US" b="0" i="0" dirty="0">
                    <a:solidFill>
                      <a:srgbClr val="000000"/>
                    </a:solidFill>
                    <a:effectLst/>
                    <a:latin typeface="Times New Roman" panose="02020603050405020304" pitchFamily="18" charset="0"/>
                    <a:cs typeface="Times New Roman" panose="02020603050405020304" pitchFamily="18" charset="0"/>
                  </a:rPr>
                  <a:t>, plug in the initial conditions and then solve for the constants to get the solution. With Laplace transforms, the initial conditions are applied during the first step and at the end we get the actual solution instead of a general solution</a:t>
                </a:r>
                <a:r>
                  <a:rPr lang="en-US" b="0" i="0" dirty="0">
                    <a:solidFill>
                      <a:srgbClr val="000000"/>
                    </a:solidFill>
                    <a:effectLst/>
                    <a:latin typeface="Helvetica" panose="020B0604020202020204" pitchFamily="34" charset="0"/>
                  </a:rPr>
                  <a:t>.</a:t>
                </a:r>
                <a:endParaRPr lang="pl-PL" b="0" i="0" dirty="0">
                  <a:solidFill>
                    <a:srgbClr val="000000"/>
                  </a:solidFill>
                  <a:effectLst/>
                  <a:latin typeface="Helvetica" panose="020B0604020202020204" pitchFamily="34" charset="0"/>
                </a:endParaRPr>
              </a:p>
              <a:p>
                <a:pPr algn="l"/>
                <a:endParaRPr lang="pl-PL" dirty="0">
                  <a:solidFill>
                    <a:srgbClr val="000000"/>
                  </a:solidFill>
                  <a:latin typeface="Helvetica" panose="020B0604020202020204" pitchFamily="34" charset="0"/>
                </a:endParaRPr>
              </a:p>
              <a:p>
                <a:pPr algn="l"/>
                <a:endParaRPr lang="en-US" b="0" i="0" dirty="0">
                  <a:solidFill>
                    <a:srgbClr val="000000"/>
                  </a:solidFill>
                  <a:effectLst/>
                  <a:latin typeface="Helvetica" panose="020B0604020202020204" pitchFamily="34" charset="0"/>
                </a:endParaRPr>
              </a:p>
              <a:p>
                <a:endParaRPr lang="pl-PL" dirty="0">
                  <a:latin typeface="Times New Roman" panose="02020603050405020304" pitchFamily="18" charset="0"/>
                  <a:cs typeface="Times New Roman" panose="02020603050405020304" pitchFamily="18" charset="0"/>
                </a:endParaRPr>
              </a:p>
            </p:txBody>
          </p:sp>
        </mc:Choice>
        <mc:Fallback xmlns="">
          <p:sp>
            <p:nvSpPr>
              <p:cNvPr id="9" name="pole tekstowe 8">
                <a:extLst>
                  <a:ext uri="{FF2B5EF4-FFF2-40B4-BE49-F238E27FC236}">
                    <a16:creationId xmlns:a16="http://schemas.microsoft.com/office/drawing/2014/main" id="{ABADF1EA-8A7F-4892-BE57-0073BE9C6540}"/>
                  </a:ext>
                </a:extLst>
              </p:cNvPr>
              <p:cNvSpPr txBox="1">
                <a:spLocks noRot="1" noChangeAspect="1" noMove="1" noResize="1" noEditPoints="1" noAdjustHandles="1" noChangeArrowheads="1" noChangeShapeType="1" noTextEdit="1"/>
              </p:cNvSpPr>
              <p:nvPr/>
            </p:nvSpPr>
            <p:spPr>
              <a:xfrm>
                <a:off x="913837" y="923278"/>
                <a:ext cx="10396314" cy="5198795"/>
              </a:xfrm>
              <a:prstGeom prst="rect">
                <a:avLst/>
              </a:prstGeom>
              <a:blipFill>
                <a:blip r:embed="rId8"/>
                <a:stretch>
                  <a:fillRect l="-528" t="-586" r="-704"/>
                </a:stretch>
              </a:blipFill>
            </p:spPr>
            <p:txBody>
              <a:bodyPr/>
              <a:lstStyle/>
              <a:p>
                <a:r>
                  <a:rPr lang="pl-PL">
                    <a:noFill/>
                  </a:rPr>
                  <a:t> </a:t>
                </a:r>
              </a:p>
            </p:txBody>
          </p:sp>
        </mc:Fallback>
      </mc:AlternateContent>
    </p:spTree>
    <p:extLst>
      <p:ext uri="{BB962C8B-B14F-4D97-AF65-F5344CB8AC3E}">
        <p14:creationId xmlns:p14="http://schemas.microsoft.com/office/powerpoint/2010/main" val="380904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913837" y="743686"/>
            <a:ext cx="2019300" cy="647700"/>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D61C9F0C-C597-4A07-A5BC-4582F8816E5D}"/>
                  </a:ext>
                </a:extLst>
              </p:cNvPr>
              <p:cNvSpPr txBox="1"/>
              <p:nvPr/>
            </p:nvSpPr>
            <p:spPr>
              <a:xfrm>
                <a:off x="834501" y="2716567"/>
                <a:ext cx="10466773" cy="2065694"/>
              </a:xfrm>
              <a:prstGeom prst="rect">
                <a:avLst/>
              </a:prstGeom>
              <a:noFill/>
            </p:spPr>
            <p:txBody>
              <a:bodyPr wrap="square" rtlCol="0">
                <a:spAutoFit/>
              </a:bodyPr>
              <a:lstStyle/>
              <a:p>
                <a:r>
                  <a:rPr lang="pl-PL" dirty="0" err="1">
                    <a:solidFill>
                      <a:schemeClr val="bg1"/>
                    </a:solidFill>
                    <a:latin typeface="Times New Roman" panose="02020603050405020304" pitchFamily="18" charset="0"/>
                    <a:cs typeface="Times New Roman" panose="02020603050405020304" pitchFamily="18" charset="0"/>
                  </a:rPr>
                  <a:t>Students</a:t>
                </a:r>
                <a:r>
                  <a:rPr lang="pl-PL" dirty="0">
                    <a:solidFill>
                      <a:schemeClr val="bg1"/>
                    </a:solidFill>
                    <a:latin typeface="Times New Roman" panose="02020603050405020304" pitchFamily="18" charset="0"/>
                    <a:cs typeface="Times New Roman" panose="02020603050405020304" pitchFamily="18" charset="0"/>
                  </a:rPr>
                  <a:t> of </a:t>
                </a:r>
                <a:r>
                  <a:rPr lang="pl-PL" dirty="0" err="1">
                    <a:solidFill>
                      <a:schemeClr val="bg1"/>
                    </a:solidFill>
                    <a:latin typeface="Times New Roman" panose="02020603050405020304" pitchFamily="18" charset="0"/>
                    <a:cs typeface="Times New Roman" panose="02020603050405020304" pitchFamily="18" charset="0"/>
                  </a:rPr>
                  <a:t>Mechatronics</a:t>
                </a:r>
                <a:r>
                  <a:rPr lang="pl-PL" dirty="0">
                    <a:solidFill>
                      <a:schemeClr val="bg1"/>
                    </a:solidFill>
                    <a:latin typeface="Times New Roman" panose="02020603050405020304" pitchFamily="18" charset="0"/>
                    <a:cs typeface="Times New Roman" panose="02020603050405020304" pitchFamily="18" charset="0"/>
                  </a:rPr>
                  <a:t> and Automation and </a:t>
                </a:r>
                <a:r>
                  <a:rPr lang="pl-PL" dirty="0" err="1">
                    <a:solidFill>
                      <a:schemeClr val="bg1"/>
                    </a:solidFill>
                    <a:latin typeface="Times New Roman" panose="02020603050405020304" pitchFamily="18" charset="0"/>
                    <a:cs typeface="Times New Roman" panose="02020603050405020304" pitchFamily="18" charset="0"/>
                  </a:rPr>
                  <a:t>Robotics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apply</a:t>
                </a:r>
                <a:r>
                  <a:rPr lang="pl-PL" dirty="0">
                    <a:solidFill>
                      <a:schemeClr val="bg1"/>
                    </a:solidFill>
                    <a:latin typeface="Times New Roman" panose="02020603050405020304" pitchFamily="18" charset="0"/>
                    <a:cs typeface="Times New Roman" panose="02020603050405020304" pitchFamily="18" charset="0"/>
                  </a:rPr>
                  <a:t> the </a:t>
                </a:r>
                <a:r>
                  <a:rPr lang="pl-PL" dirty="0" err="1">
                    <a:solidFill>
                      <a:schemeClr val="bg1"/>
                    </a:solidFill>
                    <a:latin typeface="Times New Roman" panose="02020603050405020304" pitchFamily="18" charset="0"/>
                    <a:cs typeface="Times New Roman" panose="02020603050405020304" pitchFamily="18" charset="0"/>
                  </a:rPr>
                  <a:t>above</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mentioned</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method</a:t>
                </a:r>
                <a:r>
                  <a:rPr lang="pl-PL" dirty="0">
                    <a:solidFill>
                      <a:schemeClr val="bg1"/>
                    </a:solidFill>
                    <a:latin typeface="Times New Roman" panose="02020603050405020304" pitchFamily="18" charset="0"/>
                    <a:cs typeface="Times New Roman" panose="02020603050405020304" pitchFamily="18" charset="0"/>
                  </a:rPr>
                  <a:t> of </a:t>
                </a:r>
                <a:r>
                  <a:rPr lang="pl-PL" dirty="0" err="1">
                    <a:solidFill>
                      <a:schemeClr val="bg1"/>
                    </a:solidFill>
                    <a:latin typeface="Times New Roman" panose="02020603050405020304" pitchFamily="18" charset="0"/>
                    <a:cs typeface="Times New Roman" panose="02020603050405020304" pitchFamily="18" charset="0"/>
                  </a:rPr>
                  <a:t>solving</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differential</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equations</a:t>
                </a:r>
                <a:r>
                  <a:rPr lang="pl-PL" dirty="0">
                    <a:solidFill>
                      <a:schemeClr val="bg1"/>
                    </a:solidFill>
                    <a:latin typeface="Times New Roman" panose="02020603050405020304" pitchFamily="18" charset="0"/>
                    <a:cs typeface="Times New Roman" panose="02020603050405020304" pitchFamily="18" charset="0"/>
                  </a:rPr>
                  <a:t> by </a:t>
                </a:r>
                <a:r>
                  <a:rPr lang="pl-PL" dirty="0" err="1">
                    <a:solidFill>
                      <a:schemeClr val="bg1"/>
                    </a:solidFill>
                    <a:latin typeface="Times New Roman" panose="02020603050405020304" pitchFamily="18" charset="0"/>
                    <a:cs typeface="Times New Roman" panose="02020603050405020304" pitchFamily="18" charset="0"/>
                  </a:rPr>
                  <a:t>means</a:t>
                </a:r>
                <a:r>
                  <a:rPr lang="pl-PL" dirty="0">
                    <a:solidFill>
                      <a:schemeClr val="bg1"/>
                    </a:solidFill>
                    <a:latin typeface="Times New Roman" panose="02020603050405020304" pitchFamily="18" charset="0"/>
                    <a:cs typeface="Times New Roman" panose="02020603050405020304" pitchFamily="18" charset="0"/>
                  </a:rPr>
                  <a:t> of Laplace </a:t>
                </a:r>
                <a:r>
                  <a:rPr lang="pl-PL" dirty="0" err="1">
                    <a:solidFill>
                      <a:schemeClr val="bg1"/>
                    </a:solidFill>
                    <a:latin typeface="Times New Roman" panose="02020603050405020304" pitchFamily="18" charset="0"/>
                    <a:cs typeface="Times New Roman" panose="02020603050405020304" pitchFamily="18" charset="0"/>
                  </a:rPr>
                  <a:t>transform</a:t>
                </a:r>
                <a:r>
                  <a:rPr lang="pl-PL" dirty="0">
                    <a:solidFill>
                      <a:schemeClr val="bg1"/>
                    </a:solidFill>
                    <a:latin typeface="Times New Roman" panose="02020603050405020304" pitchFamily="18" charset="0"/>
                    <a:cs typeface="Times New Roman" panose="02020603050405020304" pitchFamily="18" charset="0"/>
                  </a:rPr>
                  <a:t> on </a:t>
                </a:r>
                <a:r>
                  <a:rPr lang="pl-PL" dirty="0" err="1">
                    <a:solidFill>
                      <a:schemeClr val="bg1"/>
                    </a:solidFill>
                    <a:latin typeface="Times New Roman" panose="02020603050405020304" pitchFamily="18" charset="0"/>
                    <a:cs typeface="Times New Roman" panose="02020603050405020304" pitchFamily="18" charset="0"/>
                  </a:rPr>
                  <a:t>subjects</a:t>
                </a:r>
                <a:r>
                  <a:rPr lang="pl-PL" dirty="0">
                    <a:solidFill>
                      <a:schemeClr val="bg1"/>
                    </a:solidFill>
                    <a:latin typeface="Times New Roman" panose="02020603050405020304" pitchFamily="18" charset="0"/>
                    <a:cs typeface="Times New Roman" panose="02020603050405020304" pitchFamily="18" charset="0"/>
                  </a:rPr>
                  <a:t>:</a:t>
                </a:r>
              </a:p>
              <a:p>
                <a:endParaRPr lang="pl-PL"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l-PL" dirty="0">
                    <a:solidFill>
                      <a:schemeClr val="bg1"/>
                    </a:solidFill>
                    <a:latin typeface="Times New Roman" panose="02020603050405020304" pitchFamily="18" charset="0"/>
                    <a:cs typeface="Times New Roman" panose="02020603050405020304" pitchFamily="18" charset="0"/>
                  </a:rPr>
                  <a:t>Fundamentals of automation ( </a:t>
                </a:r>
                <a14:m>
                  <m:oMath xmlns:m="http://schemas.openxmlformats.org/officeDocument/2006/math">
                    <m:sSup>
                      <m:sSupPr>
                        <m:ctrlPr>
                          <a:rPr lang="pl-PL" sz="1600" i="1" smtClean="0">
                            <a:solidFill>
                              <a:schemeClr val="bg1"/>
                            </a:solidFill>
                            <a:latin typeface="Cambria Math" panose="02040503050406030204" pitchFamily="18" charset="0"/>
                            <a:cs typeface="Times New Roman" panose="02020603050405020304" pitchFamily="18" charset="0"/>
                          </a:rPr>
                        </m:ctrlPr>
                      </m:sSupPr>
                      <m:e>
                        <m:r>
                          <m:rPr>
                            <m:nor/>
                          </m:rPr>
                          <a:rPr lang="pl-PL" sz="1600" b="0" i="0" smtClean="0">
                            <a:solidFill>
                              <a:schemeClr val="bg1"/>
                            </a:solidFill>
                            <a:latin typeface="Cambria Math" panose="02040503050406030204" pitchFamily="18" charset="0"/>
                            <a:cs typeface="Times New Roman" panose="02020603050405020304" pitchFamily="18" charset="0"/>
                          </a:rPr>
                          <m:t>2</m:t>
                        </m:r>
                      </m:e>
                      <m:sup>
                        <m:r>
                          <m:rPr>
                            <m:nor/>
                          </m:rPr>
                          <a:rPr lang="pl-PL" sz="1600" b="0" i="0" smtClean="0">
                            <a:solidFill>
                              <a:schemeClr val="bg1"/>
                            </a:solidFill>
                            <a:latin typeface="Cambria Math" panose="02040503050406030204" pitchFamily="18" charset="0"/>
                            <a:cs typeface="Times New Roman" panose="02020603050405020304" pitchFamily="18" charset="0"/>
                          </a:rPr>
                          <m:t>nd</m:t>
                        </m:r>
                      </m:sup>
                    </m:sSup>
                  </m:oMath>
                </a14:m>
                <a:r>
                  <a:rPr lang="pl-PL" sz="1600" dirty="0">
                    <a:solidFill>
                      <a:schemeClr val="bg1"/>
                    </a:solidFill>
                    <a:latin typeface="Times New Roman" panose="02020603050405020304" pitchFamily="18" charset="0"/>
                    <a:cs typeface="Times New Roman" panose="02020603050405020304" pitchFamily="18" charset="0"/>
                  </a:rPr>
                  <a:t>-</a:t>
                </a:r>
                <a:r>
                  <a:rPr lang="pl-PL" sz="1600" dirty="0">
                    <a:solidFill>
                      <a:schemeClr val="bg1"/>
                    </a:solidFill>
                    <a:cs typeface="Times New Roman" panose="02020603050405020304" pitchFamily="18" charset="0"/>
                  </a:rPr>
                  <a:t> </a:t>
                </a:r>
                <a14:m>
                  <m:oMath xmlns:m="http://schemas.openxmlformats.org/officeDocument/2006/math">
                    <m:sSup>
                      <m:sSupPr>
                        <m:ctrlPr>
                          <a:rPr lang="pl-PL" sz="1600" i="1">
                            <a:solidFill>
                              <a:schemeClr val="bg1"/>
                            </a:solidFill>
                            <a:latin typeface="Cambria Math" panose="02040503050406030204" pitchFamily="18" charset="0"/>
                            <a:cs typeface="Times New Roman" panose="02020603050405020304" pitchFamily="18" charset="0"/>
                          </a:rPr>
                        </m:ctrlPr>
                      </m:sSupPr>
                      <m:e>
                        <m:r>
                          <a:rPr lang="pl-PL" sz="1600" b="0" i="1" smtClean="0">
                            <a:solidFill>
                              <a:schemeClr val="bg1"/>
                            </a:solidFill>
                            <a:latin typeface="Cambria Math" panose="02040503050406030204" pitchFamily="18" charset="0"/>
                            <a:cs typeface="Times New Roman" panose="02020603050405020304" pitchFamily="18" charset="0"/>
                          </a:rPr>
                          <m:t>3</m:t>
                        </m:r>
                      </m:e>
                      <m:sup>
                        <m:r>
                          <m:rPr>
                            <m:nor/>
                          </m:rPr>
                          <a:rPr lang="pl-PL" sz="1600" b="0" i="0" smtClean="0">
                            <a:solidFill>
                              <a:schemeClr val="bg1"/>
                            </a:solidFill>
                            <a:latin typeface="Cambria Math" panose="02040503050406030204" pitchFamily="18" charset="0"/>
                            <a:cs typeface="Times New Roman" panose="02020603050405020304" pitchFamily="18" charset="0"/>
                          </a:rPr>
                          <m:t>r</m:t>
                        </m:r>
                        <m:r>
                          <m:rPr>
                            <m:nor/>
                          </m:rPr>
                          <a:rPr lang="pl-PL" sz="1600">
                            <a:solidFill>
                              <a:schemeClr val="bg1"/>
                            </a:solidFill>
                            <a:latin typeface="Cambria Math" panose="02040503050406030204" pitchFamily="18" charset="0"/>
                            <a:cs typeface="Times New Roman" panose="02020603050405020304" pitchFamily="18" charset="0"/>
                          </a:rPr>
                          <m:t>d</m:t>
                        </m:r>
                      </m:sup>
                    </m:sSup>
                  </m:oMath>
                </a14:m>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semester</a:t>
                </a:r>
                <a:r>
                  <a:rPr lang="pl-PL" dirty="0">
                    <a:solidFill>
                      <a:schemeClr val="bg1"/>
                    </a:solidFill>
                    <a:latin typeface="Times New Roman" panose="02020603050405020304" pitchFamily="18" charset="0"/>
                    <a:cs typeface="Times New Roman" panose="02020603050405020304" pitchFamily="18" charset="0"/>
                  </a:rPr>
                  <a:t>) in </a:t>
                </a:r>
                <a:r>
                  <a:rPr lang="pl-PL" dirty="0" err="1">
                    <a:solidFill>
                      <a:schemeClr val="bg1"/>
                    </a:solidFill>
                    <a:latin typeface="Times New Roman" panose="02020603050405020304" pitchFamily="18" charset="0"/>
                    <a:cs typeface="Times New Roman" panose="02020603050405020304" pitchFamily="18" charset="0"/>
                  </a:rPr>
                  <a:t>problems</a:t>
                </a:r>
                <a:r>
                  <a:rPr lang="pl-PL" dirty="0">
                    <a:solidFill>
                      <a:schemeClr val="bg1"/>
                    </a:solidFill>
                    <a:latin typeface="Times New Roman" panose="02020603050405020304" pitchFamily="18" charset="0"/>
                    <a:cs typeface="Times New Roman" panose="02020603050405020304" pitchFamily="18" charset="0"/>
                  </a:rPr>
                  <a:t> of </a:t>
                </a:r>
                <a:r>
                  <a:rPr lang="pl-PL" dirty="0" err="1">
                    <a:solidFill>
                      <a:schemeClr val="bg1"/>
                    </a:solidFill>
                    <a:latin typeface="Times New Roman" panose="02020603050405020304" pitchFamily="18" charset="0"/>
                    <a:cs typeface="Times New Roman" panose="02020603050405020304" pitchFamily="18" charset="0"/>
                  </a:rPr>
                  <a:t>electronics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circuts</a:t>
                </a:r>
                <a:endParaRPr lang="pl-PL" dirty="0">
                  <a:solidFill>
                    <a:schemeClr val="bg1"/>
                  </a:solidFill>
                  <a:latin typeface="Times New Roman" panose="02020603050405020304" pitchFamily="18" charset="0"/>
                  <a:cs typeface="Times New Roman" panose="02020603050405020304" pitchFamily="18" charset="0"/>
                </a:endParaRPr>
              </a:p>
              <a:p>
                <a:endParaRPr lang="pl-PL"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l-PL" dirty="0" err="1">
                    <a:solidFill>
                      <a:schemeClr val="bg1"/>
                    </a:solidFill>
                    <a:latin typeface="Times New Roman" panose="02020603050405020304" pitchFamily="18" charset="0"/>
                    <a:cs typeface="Times New Roman" panose="02020603050405020304" pitchFamily="18" charset="0"/>
                  </a:rPr>
                  <a:t>Dynamic</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systems</a:t>
                </a:r>
                <a:r>
                  <a:rPr lang="pl-PL"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pl-PL" sz="1600" i="1" smtClean="0">
                            <a:solidFill>
                              <a:schemeClr val="bg1"/>
                            </a:solidFill>
                            <a:latin typeface="Cambria Math" panose="02040503050406030204" pitchFamily="18" charset="0"/>
                            <a:cs typeface="Times New Roman" panose="02020603050405020304" pitchFamily="18" charset="0"/>
                          </a:rPr>
                        </m:ctrlPr>
                      </m:sSupPr>
                      <m:e>
                        <m:r>
                          <m:rPr>
                            <m:nor/>
                          </m:rPr>
                          <a:rPr lang="pl-PL" sz="1600" b="0" i="0" smtClean="0">
                            <a:solidFill>
                              <a:schemeClr val="bg1"/>
                            </a:solidFill>
                            <a:latin typeface="Cambria Math" panose="02040503050406030204" pitchFamily="18" charset="0"/>
                            <a:cs typeface="Times New Roman" panose="02020603050405020304" pitchFamily="18" charset="0"/>
                          </a:rPr>
                          <m:t>5</m:t>
                        </m:r>
                      </m:e>
                      <m:sup>
                        <m:r>
                          <m:rPr>
                            <m:nor/>
                          </m:rPr>
                          <a:rPr lang="pl-PL" sz="1600" b="0" i="0" smtClean="0">
                            <a:solidFill>
                              <a:schemeClr val="bg1"/>
                            </a:solidFill>
                            <a:latin typeface="Cambria Math" panose="02040503050406030204" pitchFamily="18" charset="0"/>
                            <a:cs typeface="Times New Roman" panose="02020603050405020304" pitchFamily="18" charset="0"/>
                          </a:rPr>
                          <m:t>th</m:t>
                        </m:r>
                      </m:sup>
                    </m:sSup>
                  </m:oMath>
                </a14:m>
                <a:r>
                  <a:rPr lang="pl-PL" sz="1600"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semester</a:t>
                </a:r>
                <a:r>
                  <a:rPr lang="pl-PL" dirty="0">
                    <a:solidFill>
                      <a:schemeClr val="bg1"/>
                    </a:solidFill>
                    <a:latin typeface="Times New Roman" panose="02020603050405020304" pitchFamily="18" charset="0"/>
                    <a:cs typeface="Times New Roman" panose="02020603050405020304" pitchFamily="18" charset="0"/>
                  </a:rPr>
                  <a:t>)  in </a:t>
                </a:r>
                <a:r>
                  <a:rPr lang="pl-PL" dirty="0" err="1">
                    <a:solidFill>
                      <a:schemeClr val="bg1"/>
                    </a:solidFill>
                    <a:latin typeface="Times New Roman" panose="02020603050405020304" pitchFamily="18" charset="0"/>
                    <a:cs typeface="Times New Roman" panose="02020603050405020304" pitchFamily="18" charset="0"/>
                  </a:rPr>
                  <a:t>problems</a:t>
                </a:r>
                <a:r>
                  <a:rPr lang="pl-PL" dirty="0">
                    <a:solidFill>
                      <a:schemeClr val="bg1"/>
                    </a:solidFill>
                    <a:latin typeface="Times New Roman" panose="02020603050405020304" pitchFamily="18" charset="0"/>
                    <a:cs typeface="Times New Roman" panose="02020603050405020304" pitchFamily="18" charset="0"/>
                  </a:rPr>
                  <a:t> of </a:t>
                </a:r>
                <a:r>
                  <a:rPr lang="pl-PL" dirty="0" err="1">
                    <a:solidFill>
                      <a:schemeClr val="bg1"/>
                    </a:solidFill>
                    <a:latin typeface="Times New Roman" panose="02020603050405020304" pitchFamily="18" charset="0"/>
                    <a:cs typeface="Times New Roman" panose="02020603050405020304" pitchFamily="18" charset="0"/>
                  </a:rPr>
                  <a:t>stability</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controllability</a:t>
                </a:r>
                <a:r>
                  <a:rPr lang="pl-PL" dirty="0">
                    <a:solidFill>
                      <a:schemeClr val="bg1"/>
                    </a:solidFill>
                    <a:latin typeface="Times New Roman" panose="02020603050405020304" pitchFamily="18" charset="0"/>
                    <a:cs typeface="Times New Roman" panose="02020603050405020304" pitchFamily="18" charset="0"/>
                  </a:rPr>
                  <a:t> and </a:t>
                </a:r>
                <a:r>
                  <a:rPr lang="pl-PL" dirty="0" err="1">
                    <a:solidFill>
                      <a:schemeClr val="bg1"/>
                    </a:solidFill>
                    <a:latin typeface="Times New Roman" panose="02020603050405020304" pitchFamily="18" charset="0"/>
                    <a:cs typeface="Times New Roman" panose="02020603050405020304" pitchFamily="18" charset="0"/>
                  </a:rPr>
                  <a:t>observability</a:t>
                </a:r>
                <a:endParaRPr lang="pl-PL"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l-PL"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 name="pole tekstowe 11">
                <a:extLst>
                  <a:ext uri="{FF2B5EF4-FFF2-40B4-BE49-F238E27FC236}">
                    <a16:creationId xmlns="" xmlns:a16="http://schemas.microsoft.com/office/drawing/2014/main" xmlns:a14="http://schemas.microsoft.com/office/drawing/2010/main" id="{D61C9F0C-C597-4A07-A5BC-4582F8816E5D}"/>
                  </a:ext>
                </a:extLst>
              </p:cNvPr>
              <p:cNvSpPr txBox="1">
                <a:spLocks noRot="1" noChangeAspect="1" noMove="1" noResize="1" noEditPoints="1" noAdjustHandles="1" noChangeArrowheads="1" noChangeShapeType="1" noTextEdit="1"/>
              </p:cNvSpPr>
              <p:nvPr/>
            </p:nvSpPr>
            <p:spPr>
              <a:xfrm>
                <a:off x="834501" y="2716567"/>
                <a:ext cx="10466773" cy="2065694"/>
              </a:xfrm>
              <a:prstGeom prst="rect">
                <a:avLst/>
              </a:prstGeom>
              <a:blipFill rotWithShape="1">
                <a:blip r:embed="rId7"/>
                <a:stretch>
                  <a:fillRect l="-524" t="-1479"/>
                </a:stretch>
              </a:blipFill>
            </p:spPr>
            <p:txBody>
              <a:bodyPr/>
              <a:lstStyle/>
              <a:p>
                <a:r>
                  <a:rPr lang="pl-PL">
                    <a:noFill/>
                  </a:rPr>
                  <a:t> </a:t>
                </a:r>
              </a:p>
            </p:txBody>
          </p:sp>
        </mc:Fallback>
      </mc:AlternateContent>
    </p:spTree>
    <p:extLst>
      <p:ext uri="{BB962C8B-B14F-4D97-AF65-F5344CB8AC3E}">
        <p14:creationId xmlns:p14="http://schemas.microsoft.com/office/powerpoint/2010/main" val="333237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9298423" y="5630172"/>
            <a:ext cx="2872862" cy="1107996"/>
          </a:xfrm>
          <a:prstGeom prst="rect">
            <a:avLst/>
          </a:prstGeom>
          <a:noFill/>
        </p:spPr>
        <p:txBody>
          <a:bodyPr wrap="square" rtlCol="0">
            <a:spAutoFit/>
          </a:bodyPr>
          <a:lstStyle/>
          <a:p>
            <a:pPr algn="ctr"/>
            <a:endParaRPr lang="pl-PL" sz="1400" b="1" dirty="0">
              <a:solidFill>
                <a:srgbClr val="FF0000"/>
              </a:solidFill>
              <a:cs typeface="Arial" panose="020B0604020202020204" pitchFamily="34" charset="0"/>
            </a:endParaRPr>
          </a:p>
          <a:p>
            <a:pPr algn="r"/>
            <a:r>
              <a:rPr lang="pl-PL" sz="1400" b="1" dirty="0">
                <a:solidFill>
                  <a:schemeClr val="tx2">
                    <a:lumMod val="20000"/>
                    <a:lumOff val="80000"/>
                  </a:schemeClr>
                </a:solidFill>
                <a:cs typeface="Arial" panose="020B0604020202020204" pitchFamily="34" charset="0"/>
              </a:rPr>
              <a:t>Agata Załęska-Fornal, </a:t>
            </a:r>
            <a:r>
              <a:rPr lang="pl-PL" sz="1400" b="1" dirty="0" err="1">
                <a:solidFill>
                  <a:schemeClr val="tx2">
                    <a:lumMod val="20000"/>
                    <a:lumOff val="80000"/>
                  </a:schemeClr>
                </a:solidFill>
                <a:cs typeface="Arial" panose="020B0604020202020204" pitchFamily="34" charset="0"/>
              </a:rPr>
              <a:t>PhD</a:t>
            </a:r>
            <a:r>
              <a:rPr lang="pl-PL" sz="1400" b="1" dirty="0">
                <a:solidFill>
                  <a:schemeClr val="tx2">
                    <a:lumMod val="20000"/>
                    <a:lumOff val="80000"/>
                  </a:schemeClr>
                </a:solidFill>
                <a:cs typeface="Arial" panose="020B0604020202020204" pitchFamily="34" charset="0"/>
              </a:rPr>
              <a:t> </a:t>
            </a:r>
          </a:p>
          <a:p>
            <a:pPr algn="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Polish</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Naval</a:t>
            </a:r>
            <a:r>
              <a:rPr lang="pl-PL" sz="1400" b="1" dirty="0">
                <a:solidFill>
                  <a:schemeClr val="tx2">
                    <a:lumMod val="20000"/>
                    <a:lumOff val="80000"/>
                  </a:schemeClr>
                </a:solidFill>
                <a:cs typeface="Arial" panose="020B0604020202020204" pitchFamily="34" charset="0"/>
              </a:rPr>
              <a:t> </a:t>
            </a:r>
            <a:r>
              <a:rPr lang="pl-PL" sz="1400" b="1" dirty="0" err="1">
                <a:solidFill>
                  <a:schemeClr val="tx2">
                    <a:lumMod val="20000"/>
                    <a:lumOff val="80000"/>
                  </a:schemeClr>
                </a:solidFill>
                <a:cs typeface="Arial" panose="020B0604020202020204" pitchFamily="34" charset="0"/>
              </a:rPr>
              <a:t>Academy</a:t>
            </a:r>
            <a:r>
              <a:rPr lang="pl-PL" sz="1400" b="1" dirty="0">
                <a:solidFill>
                  <a:schemeClr val="tx2">
                    <a:lumMod val="20000"/>
                    <a:lumOff val="80000"/>
                  </a:schemeClr>
                </a:solidFill>
                <a:cs typeface="Arial" panose="020B0604020202020204" pitchFamily="34" charset="0"/>
              </a:rPr>
              <a:t>, Gdynia  </a:t>
            </a:r>
            <a:endParaRPr lang="hr-HR" sz="1400" b="1" dirty="0">
              <a:solidFill>
                <a:schemeClr val="tx2">
                  <a:lumMod val="20000"/>
                  <a:lumOff val="80000"/>
                </a:schemeClr>
              </a:solidFill>
              <a:cs typeface="Arial" panose="020B0604020202020204" pitchFamily="34" charset="0"/>
            </a:endParaRPr>
          </a:p>
          <a:p>
            <a:pPr algn="ctr"/>
            <a:endParaRPr lang="hr-HR" sz="2400" i="1" dirty="0">
              <a:solidFill>
                <a:srgbClr val="00206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A8339E2C-53E6-4EFD-A248-E2C6A231FDEF}"/>
              </a:ext>
            </a:extLst>
          </p:cNvPr>
          <p:cNvPicPr>
            <a:picLocks noChangeAspect="1"/>
          </p:cNvPicPr>
          <p:nvPr/>
        </p:nvPicPr>
        <p:blipFill>
          <a:blip r:embed="rId2"/>
          <a:stretch>
            <a:fillRect/>
          </a:stretch>
        </p:blipFill>
        <p:spPr>
          <a:xfrm>
            <a:off x="6461" y="3747328"/>
            <a:ext cx="1643831" cy="527267"/>
          </a:xfrm>
          <a:prstGeom prst="rect">
            <a:avLst/>
          </a:prstGeom>
        </p:spPr>
      </p:pic>
      <p:sp>
        <p:nvSpPr>
          <p:cNvPr id="6" name="pole tekstowe 5">
            <a:extLst>
              <a:ext uri="{FF2B5EF4-FFF2-40B4-BE49-F238E27FC236}">
                <a16:creationId xmlns:a16="http://schemas.microsoft.com/office/drawing/2014/main" id="{5715DE87-24F9-4DB9-BECD-A8AB838B1C3D}"/>
              </a:ext>
            </a:extLst>
          </p:cNvPr>
          <p:cNvSpPr txBox="1"/>
          <p:nvPr/>
        </p:nvSpPr>
        <p:spPr>
          <a:xfrm>
            <a:off x="6516210" y="203260"/>
            <a:ext cx="5586281" cy="430887"/>
          </a:xfrm>
          <a:prstGeom prst="rect">
            <a:avLst/>
          </a:prstGeom>
          <a:noFill/>
        </p:spPr>
        <p:txBody>
          <a:bodyPr wrap="square">
            <a:spAutoFit/>
          </a:bodyPr>
          <a:lstStyle/>
          <a:p>
            <a:pPr algn="l"/>
            <a:r>
              <a:rPr lang="pl-PL" sz="1100" b="0" i="0" dirty="0">
                <a:solidFill>
                  <a:schemeClr val="bg1">
                    <a:lumMod val="95000"/>
                    <a:lumOff val="5000"/>
                  </a:schemeClr>
                </a:solidFill>
                <a:effectLst/>
                <a:latin typeface="Raleway" pitchFamily="2" charset="-18"/>
              </a:rPr>
              <a:t>                      </a:t>
            </a:r>
            <a:r>
              <a:rPr lang="en-US" sz="1100" b="0" i="0" dirty="0">
                <a:solidFill>
                  <a:schemeClr val="bg1">
                    <a:lumMod val="95000"/>
                    <a:lumOff val="5000"/>
                  </a:schemeClr>
                </a:solidFill>
                <a:effectLst/>
                <a:latin typeface="Raleway" pitchFamily="2" charset="-18"/>
              </a:rPr>
              <a:t>Innovative Approach in Mathematical Education for Maritime Students</a:t>
            </a:r>
            <a:r>
              <a:rPr lang="pl-PL" sz="1100" b="0" i="0" dirty="0">
                <a:solidFill>
                  <a:schemeClr val="bg1">
                    <a:lumMod val="95000"/>
                    <a:lumOff val="5000"/>
                  </a:schemeClr>
                </a:solidFill>
                <a:effectLst/>
                <a:latin typeface="Raleway" pitchFamily="2" charset="-18"/>
              </a:rPr>
              <a:t>  </a:t>
            </a:r>
          </a:p>
          <a:p>
            <a:pPr algn="l"/>
            <a:r>
              <a:rPr lang="pl-PL" sz="1100" dirty="0">
                <a:solidFill>
                  <a:schemeClr val="bg1">
                    <a:lumMod val="95000"/>
                    <a:lumOff val="5000"/>
                  </a:schemeClr>
                </a:solidFill>
                <a:latin typeface="Raleway" pitchFamily="2" charset="-18"/>
              </a:rPr>
              <a:t>                      </a:t>
            </a:r>
            <a:r>
              <a:rPr lang="en-US" sz="1100" b="0" i="0" dirty="0">
                <a:solidFill>
                  <a:schemeClr val="bg1">
                    <a:lumMod val="95000"/>
                    <a:lumOff val="5000"/>
                  </a:schemeClr>
                </a:solidFill>
                <a:effectLst/>
                <a:latin typeface="Raleway" pitchFamily="2" charset="-18"/>
              </a:rPr>
              <a:t>2019-1-HR01-KA203-061000</a:t>
            </a:r>
          </a:p>
        </p:txBody>
      </p:sp>
      <p:pic>
        <p:nvPicPr>
          <p:cNvPr id="7" name="Obraz 6">
            <a:extLst>
              <a:ext uri="{FF2B5EF4-FFF2-40B4-BE49-F238E27FC236}">
                <a16:creationId xmlns:a16="http://schemas.microsoft.com/office/drawing/2014/main" id="{A660AD9C-CDBA-4A53-B320-EA933D5C3F1F}"/>
              </a:ext>
            </a:extLst>
          </p:cNvPr>
          <p:cNvPicPr>
            <a:picLocks noChangeAspect="1"/>
          </p:cNvPicPr>
          <p:nvPr/>
        </p:nvPicPr>
        <p:blipFill>
          <a:blip r:embed="rId3"/>
          <a:stretch>
            <a:fillRect/>
          </a:stretch>
        </p:blipFill>
        <p:spPr>
          <a:xfrm>
            <a:off x="6461" y="6061005"/>
            <a:ext cx="2857500" cy="790575"/>
          </a:xfrm>
          <a:prstGeom prst="rect">
            <a:avLst/>
          </a:prstGeom>
        </p:spPr>
      </p:pic>
      <p:pic>
        <p:nvPicPr>
          <p:cNvPr id="8" name="Picture 3" descr="E:\Zdjęcia do prezentacji  AMW\godlo.jpg">
            <a:extLst>
              <a:ext uri="{FF2B5EF4-FFF2-40B4-BE49-F238E27FC236}">
                <a16:creationId xmlns:a16="http://schemas.microsoft.com/office/drawing/2014/main" id="{95A5DD62-0BA2-44C0-AB43-2DA87AC9C2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8423" y="6096515"/>
            <a:ext cx="437072" cy="54362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6A0D3DFF-7602-41B3-8E74-690DA4225F19}"/>
              </a:ext>
            </a:extLst>
          </p:cNvPr>
          <p:cNvPicPr>
            <a:picLocks noChangeAspect="1"/>
          </p:cNvPicPr>
          <p:nvPr/>
        </p:nvPicPr>
        <p:blipFill>
          <a:blip r:embed="rId6"/>
          <a:stretch>
            <a:fillRect/>
          </a:stretch>
        </p:blipFill>
        <p:spPr>
          <a:xfrm>
            <a:off x="4365861" y="6096515"/>
            <a:ext cx="313077" cy="384144"/>
          </a:xfrm>
          <a:prstGeom prst="rect">
            <a:avLst/>
          </a:prstGeom>
        </p:spPr>
      </p:pic>
      <p:sp>
        <p:nvSpPr>
          <p:cNvPr id="11" name="pole tekstowe 10">
            <a:extLst>
              <a:ext uri="{FF2B5EF4-FFF2-40B4-BE49-F238E27FC236}">
                <a16:creationId xmlns:a16="http://schemas.microsoft.com/office/drawing/2014/main" id="{F192F0C4-EEEB-4BEE-B9F0-309581B7ABF3}"/>
              </a:ext>
            </a:extLst>
          </p:cNvPr>
          <p:cNvSpPr txBox="1"/>
          <p:nvPr/>
        </p:nvSpPr>
        <p:spPr>
          <a:xfrm>
            <a:off x="3058358" y="5995071"/>
            <a:ext cx="6152224" cy="553998"/>
          </a:xfrm>
          <a:prstGeom prst="rect">
            <a:avLst/>
          </a:prstGeom>
          <a:noFill/>
        </p:spPr>
        <p:txBody>
          <a:bodyPr wrap="square">
            <a:spAutoFit/>
          </a:bodyPr>
          <a:lstStyle/>
          <a:p>
            <a:pPr algn="ctr"/>
            <a:r>
              <a:rPr lang="hr-HR" sz="1800" b="1" cap="small" dirty="0">
                <a:solidFill>
                  <a:srgbClr val="002060"/>
                </a:solidFill>
                <a:cs typeface="Arial" panose="020B0604020202020204" pitchFamily="34" charset="0"/>
              </a:rPr>
              <a:t>Latvian Maritime Academy</a:t>
            </a:r>
          </a:p>
          <a:p>
            <a:pPr algn="ctr"/>
            <a:r>
              <a:rPr lang="hr-HR" sz="1200" b="1" dirty="0">
                <a:solidFill>
                  <a:srgbClr val="FF0000"/>
                </a:solidFill>
                <a:cs typeface="Arial" panose="020B0604020202020204" pitchFamily="34" charset="0"/>
              </a:rPr>
              <a:t>02-02 </a:t>
            </a:r>
            <a:r>
              <a:rPr lang="pl-PL" sz="1200" b="1" dirty="0">
                <a:solidFill>
                  <a:srgbClr val="FF0000"/>
                </a:solidFill>
                <a:cs typeface="Arial" panose="020B0604020202020204" pitchFamily="34" charset="0"/>
              </a:rPr>
              <a:t>March 2022 RIGA,  LATVIA </a:t>
            </a:r>
          </a:p>
        </p:txBody>
      </p:sp>
      <p:pic>
        <p:nvPicPr>
          <p:cNvPr id="12" name="Obraz 11">
            <a:extLst>
              <a:ext uri="{FF2B5EF4-FFF2-40B4-BE49-F238E27FC236}">
                <a16:creationId xmlns:a16="http://schemas.microsoft.com/office/drawing/2014/main" id="{7E5CB6B9-776D-41FF-8417-C49C75A8D359}"/>
              </a:ext>
            </a:extLst>
          </p:cNvPr>
          <p:cNvPicPr>
            <a:picLocks noChangeAspect="1"/>
          </p:cNvPicPr>
          <p:nvPr/>
        </p:nvPicPr>
        <p:blipFill>
          <a:blip r:embed="rId7"/>
          <a:stretch>
            <a:fillRect/>
          </a:stretch>
        </p:blipFill>
        <p:spPr>
          <a:xfrm>
            <a:off x="-57932" y="335080"/>
            <a:ext cx="5379962" cy="3007296"/>
          </a:xfrm>
          <a:prstGeom prst="rect">
            <a:avLst/>
          </a:prstGeom>
        </p:spPr>
      </p:pic>
      <p:pic>
        <p:nvPicPr>
          <p:cNvPr id="14" name="Obraz 13" descr="Obraz zawierający stół&#10;&#10;Opis wygenerowany automatycznie">
            <a:extLst>
              <a:ext uri="{FF2B5EF4-FFF2-40B4-BE49-F238E27FC236}">
                <a16:creationId xmlns:a16="http://schemas.microsoft.com/office/drawing/2014/main" id="{F7A569E3-2250-49F1-A2A3-FA20BB81BA81}"/>
              </a:ext>
            </a:extLst>
          </p:cNvPr>
          <p:cNvPicPr>
            <a:picLocks noChangeAspect="1"/>
          </p:cNvPicPr>
          <p:nvPr/>
        </p:nvPicPr>
        <p:blipFill>
          <a:blip r:embed="rId8"/>
          <a:stretch>
            <a:fillRect/>
          </a:stretch>
        </p:blipFill>
        <p:spPr>
          <a:xfrm>
            <a:off x="5419380" y="675485"/>
            <a:ext cx="6751905" cy="5166808"/>
          </a:xfrm>
          <a:prstGeom prst="rect">
            <a:avLst/>
          </a:prstGeom>
        </p:spPr>
      </p:pic>
      <p:pic>
        <p:nvPicPr>
          <p:cNvPr id="16" name="Obraz 15">
            <a:extLst>
              <a:ext uri="{FF2B5EF4-FFF2-40B4-BE49-F238E27FC236}">
                <a16:creationId xmlns:a16="http://schemas.microsoft.com/office/drawing/2014/main" id="{9CC6493D-3D40-45C0-9036-B849D65E28BE}"/>
              </a:ext>
            </a:extLst>
          </p:cNvPr>
          <p:cNvPicPr>
            <a:picLocks noChangeAspect="1"/>
          </p:cNvPicPr>
          <p:nvPr/>
        </p:nvPicPr>
        <p:blipFill>
          <a:blip r:embed="rId9"/>
          <a:stretch>
            <a:fillRect/>
          </a:stretch>
        </p:blipFill>
        <p:spPr>
          <a:xfrm>
            <a:off x="6069327" y="3421379"/>
            <a:ext cx="53345" cy="15241"/>
          </a:xfrm>
          <a:prstGeom prst="rect">
            <a:avLst/>
          </a:prstGeom>
        </p:spPr>
      </p:pic>
      <p:pic>
        <p:nvPicPr>
          <p:cNvPr id="18" name="Obraz 17" descr="Obraz zawierający tekst&#10;&#10;Opis wygenerowany automatycznie">
            <a:extLst>
              <a:ext uri="{FF2B5EF4-FFF2-40B4-BE49-F238E27FC236}">
                <a16:creationId xmlns:a16="http://schemas.microsoft.com/office/drawing/2014/main" id="{87783273-A1DB-4BD7-B069-0986E1514AF5}"/>
              </a:ext>
            </a:extLst>
          </p:cNvPr>
          <p:cNvPicPr>
            <a:picLocks noChangeAspect="1"/>
          </p:cNvPicPr>
          <p:nvPr/>
        </p:nvPicPr>
        <p:blipFill>
          <a:blip r:embed="rId10"/>
          <a:stretch>
            <a:fillRect/>
          </a:stretch>
        </p:blipFill>
        <p:spPr>
          <a:xfrm>
            <a:off x="1622038" y="3370329"/>
            <a:ext cx="3699992" cy="2629128"/>
          </a:xfrm>
          <a:prstGeom prst="rect">
            <a:avLst/>
          </a:prstGeom>
        </p:spPr>
      </p:pic>
      <p:sp>
        <p:nvSpPr>
          <p:cNvPr id="19" name="pole tekstowe 18">
            <a:extLst>
              <a:ext uri="{FF2B5EF4-FFF2-40B4-BE49-F238E27FC236}">
                <a16:creationId xmlns:a16="http://schemas.microsoft.com/office/drawing/2014/main" id="{21695D3E-53A6-4419-8407-39141DF98905}"/>
              </a:ext>
            </a:extLst>
          </p:cNvPr>
          <p:cNvSpPr txBox="1"/>
          <p:nvPr/>
        </p:nvSpPr>
        <p:spPr>
          <a:xfrm>
            <a:off x="896635" y="44005"/>
            <a:ext cx="6152224" cy="307777"/>
          </a:xfrm>
          <a:prstGeom prst="rect">
            <a:avLst/>
          </a:prstGeom>
          <a:noFill/>
        </p:spPr>
        <p:txBody>
          <a:bodyPr wrap="square" rtlCol="0">
            <a:spAutoFit/>
          </a:bodyPr>
          <a:lstStyle/>
          <a:p>
            <a:r>
              <a:rPr lang="pl-PL" sz="1400" dirty="0">
                <a:solidFill>
                  <a:srgbClr val="0000FF"/>
                </a:solidFill>
              </a:rPr>
              <a:t>https://www.ius.edu.ba/sites/default/files/u772/ee202laplacetransform.pdf</a:t>
            </a:r>
          </a:p>
        </p:txBody>
      </p:sp>
    </p:spTree>
    <p:extLst>
      <p:ext uri="{BB962C8B-B14F-4D97-AF65-F5344CB8AC3E}">
        <p14:creationId xmlns:p14="http://schemas.microsoft.com/office/powerpoint/2010/main" val="106118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TM04033919[[fn=Obwód]]</Template>
  <TotalTime>421</TotalTime>
  <Words>1326</Words>
  <Application>Microsoft Office PowerPoint</Application>
  <PresentationFormat>Panoramiczny</PresentationFormat>
  <Paragraphs>194</Paragraphs>
  <Slides>14</Slides>
  <Notes>0</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14</vt:i4>
      </vt:variant>
    </vt:vector>
  </HeadingPairs>
  <TitlesOfParts>
    <vt:vector size="26" baseType="lpstr">
      <vt:lpstr>Arial</vt:lpstr>
      <vt:lpstr>Calibri</vt:lpstr>
      <vt:lpstr>Cambria Math</vt:lpstr>
      <vt:lpstr>Courier New</vt:lpstr>
      <vt:lpstr>Helvetica</vt:lpstr>
      <vt:lpstr>Raleway</vt:lpstr>
      <vt:lpstr>Segoe UI</vt:lpstr>
      <vt:lpstr>Times New Roman</vt:lpstr>
      <vt:lpstr>Trebuchet MS</vt:lpstr>
      <vt:lpstr>Tw Cen MT</vt:lpstr>
      <vt:lpstr>Wingdings</vt:lpstr>
      <vt:lpstr>Obwód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Agata Zaleska-Fornal</dc:creator>
  <cp:lastModifiedBy>Załęska-Fornal Agata</cp:lastModifiedBy>
  <cp:revision>6</cp:revision>
  <dcterms:created xsi:type="dcterms:W3CDTF">2022-02-26T13:02:20Z</dcterms:created>
  <dcterms:modified xsi:type="dcterms:W3CDTF">2022-03-09T11:04:04Z</dcterms:modified>
</cp:coreProperties>
</file>