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tmp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24" r:id="rId3"/>
    <p:sldId id="325" r:id="rId4"/>
    <p:sldId id="364" r:id="rId5"/>
    <p:sldId id="326" r:id="rId6"/>
    <p:sldId id="365" r:id="rId7"/>
    <p:sldId id="327" r:id="rId8"/>
    <p:sldId id="328" r:id="rId9"/>
    <p:sldId id="361" r:id="rId10"/>
    <p:sldId id="329" r:id="rId11"/>
    <p:sldId id="366" r:id="rId12"/>
    <p:sldId id="330" r:id="rId13"/>
    <p:sldId id="331" r:id="rId14"/>
    <p:sldId id="332" r:id="rId15"/>
    <p:sldId id="362" r:id="rId16"/>
    <p:sldId id="363" r:id="rId17"/>
    <p:sldId id="333" r:id="rId18"/>
    <p:sldId id="334" r:id="rId19"/>
    <p:sldId id="336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Banic" initials="AB" lastIdx="1" clrIdx="0">
    <p:extLst>
      <p:ext uri="{19B8F6BF-5375-455C-9EA6-DF929625EA0E}">
        <p15:presenceInfo xmlns:p15="http://schemas.microsoft.com/office/powerpoint/2012/main" userId="5f54a99a5eb89f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00C30E-2E54-47B9-BCB5-665BECB98DC8}" v="12" dt="2022-04-24T07:47:08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 Gudelj" userId="dd837cd1-a933-420e-b917-b827db76e346" providerId="ADAL" clId="{4A00C30E-2E54-47B9-BCB5-665BECB98DC8}"/>
    <pc:docChg chg="custSel modSld">
      <pc:chgData name="Anita Gudelj" userId="dd837cd1-a933-420e-b917-b827db76e346" providerId="ADAL" clId="{4A00C30E-2E54-47B9-BCB5-665BECB98DC8}" dt="2022-04-24T07:47:08.807" v="11" actId="27636"/>
      <pc:docMkLst>
        <pc:docMk/>
      </pc:docMkLst>
      <pc:sldChg chg="modSp">
        <pc:chgData name="Anita Gudelj" userId="dd837cd1-a933-420e-b917-b827db76e346" providerId="ADAL" clId="{4A00C30E-2E54-47B9-BCB5-665BECB98DC8}" dt="2022-04-24T07:47:06.731" v="10"/>
        <pc:sldMkLst>
          <pc:docMk/>
          <pc:sldMk cId="1416875628" sldId="327"/>
        </pc:sldMkLst>
        <pc:graphicFrameChg chg="mod">
          <ac:chgData name="Anita Gudelj" userId="dd837cd1-a933-420e-b917-b827db76e346" providerId="ADAL" clId="{4A00C30E-2E54-47B9-BCB5-665BECB98DC8}" dt="2022-04-24T07:47:06.679" v="0"/>
          <ac:graphicFrameMkLst>
            <pc:docMk/>
            <pc:sldMk cId="1416875628" sldId="327"/>
            <ac:graphicFrameMk id="3" creationId="{00000000-0000-0000-0000-000000000000}"/>
          </ac:graphicFrameMkLst>
        </pc:graphicFrameChg>
        <pc:graphicFrameChg chg="mod">
          <ac:chgData name="Anita Gudelj" userId="dd837cd1-a933-420e-b917-b827db76e346" providerId="ADAL" clId="{4A00C30E-2E54-47B9-BCB5-665BECB98DC8}" dt="2022-04-24T07:47:06.685" v="1"/>
          <ac:graphicFrameMkLst>
            <pc:docMk/>
            <pc:sldMk cId="1416875628" sldId="327"/>
            <ac:graphicFrameMk id="4" creationId="{00000000-0000-0000-0000-000000000000}"/>
          </ac:graphicFrameMkLst>
        </pc:graphicFrameChg>
        <pc:graphicFrameChg chg="mod">
          <ac:chgData name="Anita Gudelj" userId="dd837cd1-a933-420e-b917-b827db76e346" providerId="ADAL" clId="{4A00C30E-2E54-47B9-BCB5-665BECB98DC8}" dt="2022-04-24T07:47:06.690" v="2"/>
          <ac:graphicFrameMkLst>
            <pc:docMk/>
            <pc:sldMk cId="1416875628" sldId="327"/>
            <ac:graphicFrameMk id="5" creationId="{00000000-0000-0000-0000-000000000000}"/>
          </ac:graphicFrameMkLst>
        </pc:graphicFrameChg>
        <pc:graphicFrameChg chg="mod">
          <ac:chgData name="Anita Gudelj" userId="dd837cd1-a933-420e-b917-b827db76e346" providerId="ADAL" clId="{4A00C30E-2E54-47B9-BCB5-665BECB98DC8}" dt="2022-04-24T07:47:06.699" v="3"/>
          <ac:graphicFrameMkLst>
            <pc:docMk/>
            <pc:sldMk cId="1416875628" sldId="327"/>
            <ac:graphicFrameMk id="6" creationId="{00000000-0000-0000-0000-000000000000}"/>
          </ac:graphicFrameMkLst>
        </pc:graphicFrameChg>
        <pc:graphicFrameChg chg="mod">
          <ac:chgData name="Anita Gudelj" userId="dd837cd1-a933-420e-b917-b827db76e346" providerId="ADAL" clId="{4A00C30E-2E54-47B9-BCB5-665BECB98DC8}" dt="2022-04-24T07:47:06.703" v="4"/>
          <ac:graphicFrameMkLst>
            <pc:docMk/>
            <pc:sldMk cId="1416875628" sldId="327"/>
            <ac:graphicFrameMk id="7" creationId="{00000000-0000-0000-0000-000000000000}"/>
          </ac:graphicFrameMkLst>
        </pc:graphicFrameChg>
        <pc:graphicFrameChg chg="mod">
          <ac:chgData name="Anita Gudelj" userId="dd837cd1-a933-420e-b917-b827db76e346" providerId="ADAL" clId="{4A00C30E-2E54-47B9-BCB5-665BECB98DC8}" dt="2022-04-24T07:47:06.708" v="5"/>
          <ac:graphicFrameMkLst>
            <pc:docMk/>
            <pc:sldMk cId="1416875628" sldId="327"/>
            <ac:graphicFrameMk id="8" creationId="{00000000-0000-0000-0000-000000000000}"/>
          </ac:graphicFrameMkLst>
        </pc:graphicFrameChg>
        <pc:graphicFrameChg chg="mod">
          <ac:chgData name="Anita Gudelj" userId="dd837cd1-a933-420e-b917-b827db76e346" providerId="ADAL" clId="{4A00C30E-2E54-47B9-BCB5-665BECB98DC8}" dt="2022-04-24T07:47:06.713" v="6"/>
          <ac:graphicFrameMkLst>
            <pc:docMk/>
            <pc:sldMk cId="1416875628" sldId="327"/>
            <ac:graphicFrameMk id="9" creationId="{00000000-0000-0000-0000-000000000000}"/>
          </ac:graphicFrameMkLst>
        </pc:graphicFrameChg>
        <pc:graphicFrameChg chg="mod">
          <ac:chgData name="Anita Gudelj" userId="dd837cd1-a933-420e-b917-b827db76e346" providerId="ADAL" clId="{4A00C30E-2E54-47B9-BCB5-665BECB98DC8}" dt="2022-04-24T07:47:06.717" v="7"/>
          <ac:graphicFrameMkLst>
            <pc:docMk/>
            <pc:sldMk cId="1416875628" sldId="327"/>
            <ac:graphicFrameMk id="10" creationId="{00000000-0000-0000-0000-000000000000}"/>
          </ac:graphicFrameMkLst>
        </pc:graphicFrameChg>
        <pc:graphicFrameChg chg="mod">
          <ac:chgData name="Anita Gudelj" userId="dd837cd1-a933-420e-b917-b827db76e346" providerId="ADAL" clId="{4A00C30E-2E54-47B9-BCB5-665BECB98DC8}" dt="2022-04-24T07:47:06.722" v="8"/>
          <ac:graphicFrameMkLst>
            <pc:docMk/>
            <pc:sldMk cId="1416875628" sldId="327"/>
            <ac:graphicFrameMk id="11" creationId="{00000000-0000-0000-0000-000000000000}"/>
          </ac:graphicFrameMkLst>
        </pc:graphicFrameChg>
        <pc:graphicFrameChg chg="mod">
          <ac:chgData name="Anita Gudelj" userId="dd837cd1-a933-420e-b917-b827db76e346" providerId="ADAL" clId="{4A00C30E-2E54-47B9-BCB5-665BECB98DC8}" dt="2022-04-24T07:47:06.726" v="9"/>
          <ac:graphicFrameMkLst>
            <pc:docMk/>
            <pc:sldMk cId="1416875628" sldId="327"/>
            <ac:graphicFrameMk id="12" creationId="{00000000-0000-0000-0000-000000000000}"/>
          </ac:graphicFrameMkLst>
        </pc:graphicFrameChg>
        <pc:graphicFrameChg chg="mod">
          <ac:chgData name="Anita Gudelj" userId="dd837cd1-a933-420e-b917-b827db76e346" providerId="ADAL" clId="{4A00C30E-2E54-47B9-BCB5-665BECB98DC8}" dt="2022-04-24T07:47:06.731" v="10"/>
          <ac:graphicFrameMkLst>
            <pc:docMk/>
            <pc:sldMk cId="1416875628" sldId="327"/>
            <ac:graphicFrameMk id="13" creationId="{00000000-0000-0000-0000-000000000000}"/>
          </ac:graphicFrameMkLst>
        </pc:graphicFrameChg>
      </pc:sldChg>
      <pc:sldChg chg="modSp">
        <pc:chgData name="Anita Gudelj" userId="dd837cd1-a933-420e-b917-b827db76e346" providerId="ADAL" clId="{4A00C30E-2E54-47B9-BCB5-665BECB98DC8}" dt="2022-04-24T07:47:08.807" v="11" actId="27636"/>
        <pc:sldMkLst>
          <pc:docMk/>
          <pc:sldMk cId="151631686" sldId="334"/>
        </pc:sldMkLst>
        <pc:spChg chg="mod">
          <ac:chgData name="Anita Gudelj" userId="dd837cd1-a933-420e-b917-b827db76e346" providerId="ADAL" clId="{4A00C30E-2E54-47B9-BCB5-665BECB98DC8}" dt="2022-04-24T07:47:08.807" v="11" actId="27636"/>
          <ac:spMkLst>
            <pc:docMk/>
            <pc:sldMk cId="151631686" sldId="334"/>
            <ac:spMk id="3" creationId="{00000000-0000-0000-0000-000000000000}"/>
          </ac:spMkLst>
        </pc:spChg>
      </pc:sldChg>
    </pc:docChg>
  </pc:docChgLst>
  <pc:docChgLst>
    <pc:chgData name="Anita Gudelj" userId="dd837cd1-a933-420e-b917-b827db76e346" providerId="ADAL" clId="{E87E4E02-8AFE-4119-95D0-5AAD6F56D275}"/>
  </pc:docChgLst>
</pc:chgInfo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66905-F513-4877-B08A-7E9416ECD7B6}" type="datetimeFigureOut">
              <a:rPr lang="hr-HR" smtClean="0"/>
              <a:t>24.4.2022.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0EAD9-0EB2-41F3-B377-F18357740D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14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249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lesson begins</a:t>
            </a:r>
            <a:r>
              <a:rPr lang="en-GB" baseline="0" dirty="0"/>
              <a:t> by……..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1221F-D471-4286-B865-C445ABC3F7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76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6A3F-9099-452E-9E43-ACAAFCD6441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10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025900" y="672147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186613" y="672147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356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E026C5-8334-4920-B2DF-155A33EDE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3945342"/>
          </a:xfrm>
        </p:spPr>
        <p:txBody>
          <a:bodyPr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id="{BB8E5873-90FF-45CB-97BF-76941EC1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85"/>
            <a:ext cx="10515600" cy="8511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5225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6">
            <a:extLst>
              <a:ext uri="{FF2B5EF4-FFF2-40B4-BE49-F238E27FC236}">
                <a16:creationId xmlns:a16="http://schemas.microsoft.com/office/drawing/2014/main" id="{D70C136F-4C14-4322-A508-DAA7A819C768}"/>
              </a:ext>
            </a:extLst>
          </p:cNvPr>
          <p:cNvSpPr txBox="1">
            <a:spLocks/>
          </p:cNvSpPr>
          <p:nvPr userDrawn="1"/>
        </p:nvSpPr>
        <p:spPr>
          <a:xfrm>
            <a:off x="838200" y="839585"/>
            <a:ext cx="10515600" cy="8511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51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B9155-4A4D-41ED-9682-AB138D3BDBC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EE4499-BC0E-4C5A-800C-4301A81E1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4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716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38201" y="6550099"/>
            <a:ext cx="10494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i="1" dirty="0" err="1">
                <a:solidFill>
                  <a:srgbClr val="032659"/>
                </a:solidFill>
              </a:rPr>
              <a:t>MareMathics</a:t>
            </a:r>
            <a:r>
              <a:rPr lang="hr-HR" sz="1400" i="1" dirty="0">
                <a:solidFill>
                  <a:srgbClr val="032659"/>
                </a:solidFill>
              </a:rPr>
              <a:t> </a:t>
            </a:r>
            <a:r>
              <a:rPr lang="hr-HR" sz="1400" i="1" dirty="0" err="1">
                <a:solidFill>
                  <a:srgbClr val="032659"/>
                </a:solidFill>
              </a:rPr>
              <a:t>Teacher's</a:t>
            </a:r>
            <a:r>
              <a:rPr lang="hr-HR" sz="1400" i="1" dirty="0">
                <a:solidFill>
                  <a:srgbClr val="032659"/>
                </a:solidFill>
              </a:rPr>
              <a:t> </a:t>
            </a:r>
            <a:r>
              <a:rPr lang="hr-HR" sz="1400" i="1" dirty="0" err="1">
                <a:solidFill>
                  <a:srgbClr val="032659"/>
                </a:solidFill>
              </a:rPr>
              <a:t>Toolkit</a:t>
            </a:r>
            <a:endParaRPr lang="hr-HR" sz="1400" i="1" dirty="0">
              <a:solidFill>
                <a:srgbClr val="03265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00CB95-DDCC-4ED7-AB37-B40EEBE16D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007974F5-B6B8-420D-AB2A-1E1CA29333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5" y="224931"/>
            <a:ext cx="1388871" cy="4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FF617-A0AE-41A7-A076-A862804B48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8200" y="272088"/>
            <a:ext cx="1051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Innovative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Approach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Mathematical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Education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for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Maritime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Students</a:t>
            </a:r>
            <a:endParaRPr kumimoji="0" lang="hr-HR" altLang="sr-Latn-RS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hr-HR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2019-1-HR01-KA203-061000</a:t>
            </a:r>
            <a:endParaRPr kumimoji="0" lang="hr-HR" altLang="sr-Latn-R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7344FDDF-17E4-4C47-A350-CD010E6C1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60072"/>
          <a:stretch/>
        </p:blipFill>
        <p:spPr>
          <a:xfrm>
            <a:off x="838200" y="5673672"/>
            <a:ext cx="3929841" cy="103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slideLayout" Target="../slideLayouts/slideLayout4.xml"/><Relationship Id="rId18" Type="http://schemas.openxmlformats.org/officeDocument/2006/relationships/image" Target="../media/image10.wmf"/><Relationship Id="rId3" Type="http://schemas.openxmlformats.org/officeDocument/2006/relationships/control" Target="../activeX/activeX2.xml"/><Relationship Id="rId21" Type="http://schemas.openxmlformats.org/officeDocument/2006/relationships/image" Target="../media/image13.wmf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image" Target="../media/image9.wmf"/><Relationship Id="rId2" Type="http://schemas.openxmlformats.org/officeDocument/2006/relationships/control" Target="../activeX/activeX1.xml"/><Relationship Id="rId16" Type="http://schemas.openxmlformats.org/officeDocument/2006/relationships/image" Target="../media/image8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image" Target="../media/image16.wmf"/><Relationship Id="rId5" Type="http://schemas.openxmlformats.org/officeDocument/2006/relationships/control" Target="../activeX/activeX4.xml"/><Relationship Id="rId15" Type="http://schemas.openxmlformats.org/officeDocument/2006/relationships/image" Target="../media/image7.wmf"/><Relationship Id="rId23" Type="http://schemas.openxmlformats.org/officeDocument/2006/relationships/image" Target="../media/image15.wmf"/><Relationship Id="rId10" Type="http://schemas.openxmlformats.org/officeDocument/2006/relationships/control" Target="../activeX/activeX9.xml"/><Relationship Id="rId19" Type="http://schemas.openxmlformats.org/officeDocument/2006/relationships/image" Target="../media/image11.wmf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6.wmf"/><Relationship Id="rId22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828799" y="1443791"/>
            <a:ext cx="8277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b="1" dirty="0" err="1">
                <a:solidFill>
                  <a:srgbClr val="002060"/>
                </a:solidFill>
                <a:cs typeface="Arial" panose="020B0604020202020204" pitchFamily="34" charset="0"/>
              </a:rPr>
              <a:t>MareMathics</a:t>
            </a:r>
            <a:endParaRPr lang="hr-HR" sz="4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652337" y="3144254"/>
            <a:ext cx="863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Introduction to Vectors </a:t>
            </a:r>
            <a:endParaRPr lang="hr-HR" sz="2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0569" y="3956411"/>
            <a:ext cx="6096000" cy="1723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this lesson we will cover: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difference between a scalar and a vector quantity,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to represent a vector,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different types of notation used to identify a vector,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to multiply a vector by a scalar.</a:t>
            </a:r>
          </a:p>
        </p:txBody>
      </p:sp>
    </p:spTree>
    <p:extLst>
      <p:ext uri="{BB962C8B-B14F-4D97-AF65-F5344CB8AC3E}">
        <p14:creationId xmlns:p14="http://schemas.microsoft.com/office/powerpoint/2010/main" val="3460653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7733" y="1690688"/>
                <a:ext cx="10416081" cy="3945342"/>
              </a:xfrm>
            </p:spPr>
            <p:txBody>
              <a:bodyPr/>
              <a:lstStyle/>
              <a:p>
                <a:r>
                  <a:rPr lang="en-GB" sz="2600" dirty="0"/>
                  <a:t>You can represent a vector in many different ways.</a:t>
                </a:r>
              </a:p>
              <a:p>
                <a:r>
                  <a:rPr lang="en-GB" sz="2600" dirty="0"/>
                  <a:t>If we have a line joining the two points A and B, i.e.</a:t>
                </a:r>
              </a:p>
              <a:p>
                <a:endParaRPr lang="en-GB" sz="2600" dirty="0"/>
              </a:p>
              <a:p>
                <a:pPr marL="0" indent="0">
                  <a:buNone/>
                </a:pPr>
                <a:endParaRPr lang="hr-HR" sz="2600" dirty="0"/>
              </a:p>
              <a:p>
                <a:pPr marL="0" indent="0">
                  <a:buNone/>
                </a:pPr>
                <a:endParaRPr lang="hr-HR" sz="2600" dirty="0"/>
              </a:p>
              <a:p>
                <a:pPr marL="0" indent="0">
                  <a:buNone/>
                </a:pPr>
                <a:endParaRPr lang="en-GB" sz="2600" dirty="0"/>
              </a:p>
              <a:p>
                <a:r>
                  <a:rPr lang="en-GB" sz="2600" dirty="0"/>
                  <a:t>We can write the vector taking us from A to B via </a:t>
                </a:r>
                <a:r>
                  <a:rPr lang="en-GB" sz="2600" b="1" dirty="0"/>
                  <a:t>AB </a:t>
                </a:r>
                <a:r>
                  <a:rPr lang="en-GB" sz="2600" dirty="0"/>
                  <a:t>or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600" i="1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2600" b="1" dirty="0"/>
                  <a:t>. </a:t>
                </a:r>
                <a:endParaRPr lang="hr-HR" sz="2600" b="1" dirty="0"/>
              </a:p>
              <a:p>
                <a:r>
                  <a:rPr lang="en-GB" sz="2600" dirty="0"/>
                  <a:t>We could also represent it as a single letter </a:t>
                </a:r>
                <a:r>
                  <a:rPr lang="en-GB" b="1" i="1" dirty="0"/>
                  <a:t>a</a:t>
                </a:r>
                <a:r>
                  <a:rPr lang="en-GB" sz="2600" dirty="0"/>
                  <a:t> or</a:t>
                </a:r>
                <a:r>
                  <a:rPr lang="hr-HR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GB" sz="2600" dirty="0"/>
                  <a:t>.</a:t>
                </a:r>
                <a:endParaRPr lang="en-GB" sz="2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7733" y="1690688"/>
                <a:ext cx="10416081" cy="3945342"/>
              </a:xfrm>
              <a:blipFill rotWithShape="0">
                <a:blip r:embed="rId2"/>
                <a:stretch>
                  <a:fillRect l="-936" t="-2315" b="-3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Representation of Vectors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r="34178" b="47564"/>
          <a:stretch/>
        </p:blipFill>
        <p:spPr bwMode="auto">
          <a:xfrm>
            <a:off x="3411415" y="2541791"/>
            <a:ext cx="4185011" cy="1943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9144000" y="4270811"/>
            <a:ext cx="2690446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arrow above the letter shows the direction of movement which in this case is from A to B. 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833128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6181" y="1053382"/>
            <a:ext cx="9549810" cy="988069"/>
          </a:xfrm>
        </p:spPr>
        <p:txBody>
          <a:bodyPr/>
          <a:lstStyle/>
          <a:p>
            <a:r>
              <a:rPr lang="en-GB" kern="0" dirty="0">
                <a:latin typeface="Arial"/>
                <a:ea typeface="ＭＳ Ｐゴシック" panose="020B0600070205080204" pitchFamily="34" charset="-128"/>
              </a:rPr>
              <a:t>You can use vectors to describe a translation</a:t>
            </a:r>
            <a:r>
              <a:rPr lang="hr-HR" kern="0" dirty="0">
                <a:latin typeface="Arial"/>
                <a:ea typeface="ＭＳ Ｐゴシック" panose="020B0600070205080204" pitchFamily="34" charset="-128"/>
              </a:rPr>
              <a:t> </a:t>
            </a:r>
            <a:r>
              <a:rPr lang="en-GB" kern="0" dirty="0">
                <a:latin typeface="Arial"/>
                <a:ea typeface="ＭＳ Ｐゴシック" panose="020B0600070205080204" pitchFamily="34" charset="-128"/>
              </a:rPr>
              <a:t>of point A to point B</a:t>
            </a:r>
            <a:r>
              <a:rPr lang="hr-HR" kern="0" dirty="0">
                <a:latin typeface="Arial"/>
                <a:ea typeface="ＭＳ Ｐゴシック" panose="020B0600070205080204" pitchFamily="34" charset="-128"/>
              </a:rPr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6753" y="202279"/>
            <a:ext cx="8589335" cy="85110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Translations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038" y="2155995"/>
            <a:ext cx="3877216" cy="26197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1125" y="2247635"/>
                <a:ext cx="6755219" cy="2216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 fontAlgn="base">
                  <a:spcBef>
                    <a:spcPts val="9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sz="2800" kern="0" dirty="0">
                    <a:latin typeface="Arial"/>
                    <a:ea typeface="ＭＳ Ｐゴシック" panose="020B0600070205080204" pitchFamily="34" charset="-128"/>
                  </a:rPr>
                  <a:t>The point has moved </a:t>
                </a:r>
                <a:r>
                  <a:rPr lang="hr-HR" sz="2800" kern="0" dirty="0">
                    <a:latin typeface="Arial"/>
                    <a:ea typeface="ＭＳ Ｐゴシック" panose="020B0600070205080204" pitchFamily="34" charset="-128"/>
                  </a:rPr>
                  <a:t>3</a:t>
                </a:r>
                <a:r>
                  <a:rPr lang="en-GB" sz="2800" kern="0" dirty="0">
                    <a:latin typeface="Arial"/>
                    <a:ea typeface="ＭＳ Ｐゴシック" panose="020B0600070205080204" pitchFamily="34" charset="-128"/>
                  </a:rPr>
                  <a:t> spaces to the right and </a:t>
                </a:r>
                <a:r>
                  <a:rPr lang="hr-HR" sz="2800" kern="0" dirty="0">
                    <a:latin typeface="Arial"/>
                    <a:ea typeface="ＭＳ Ｐゴシック" panose="020B0600070205080204" pitchFamily="34" charset="-128"/>
                  </a:rPr>
                  <a:t>2</a:t>
                </a:r>
                <a:r>
                  <a:rPr lang="en-GB" sz="2800" kern="0" dirty="0">
                    <a:latin typeface="Arial"/>
                    <a:ea typeface="ＭＳ Ｐゴシック" panose="020B0600070205080204" pitchFamily="34" charset="-128"/>
                  </a:rPr>
                  <a:t> space up. </a:t>
                </a:r>
                <a:endParaRPr lang="hr-HR" sz="2800" kern="0" dirty="0">
                  <a:latin typeface="Arial"/>
                  <a:ea typeface="ＭＳ Ｐゴシック" panose="020B0600070205080204" pitchFamily="34" charset="-128"/>
                </a:endParaRPr>
              </a:p>
              <a:p>
                <a:pPr marL="457200" lvl="0" indent="-457200" fontAlgn="base">
                  <a:spcBef>
                    <a:spcPts val="9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hr-HR" sz="2800" kern="0" dirty="0" err="1">
                    <a:latin typeface="Arial"/>
                    <a:ea typeface="ＭＳ Ｐゴシック" panose="020B0600070205080204" pitchFamily="34" charset="-128"/>
                  </a:rPr>
                  <a:t>Vector</a:t>
                </a:r>
                <a:r>
                  <a:rPr lang="hr-HR" sz="2800" kern="0" dirty="0">
                    <a:latin typeface="Arial"/>
                    <a:ea typeface="ＭＳ Ｐゴシック" panose="020B0600070205080204" pitchFamily="34" charset="-128"/>
                  </a:rPr>
                  <a:t> u </a:t>
                </a:r>
                <a:r>
                  <a:rPr lang="hr-HR" sz="2800" kern="0" dirty="0" err="1">
                    <a:latin typeface="Arial"/>
                    <a:ea typeface="ＭＳ Ｐゴシック" panose="020B0600070205080204" pitchFamily="34" charset="-128"/>
                  </a:rPr>
                  <a:t>can</a:t>
                </a:r>
                <a:r>
                  <a:rPr lang="hr-HR" sz="2800" kern="0" dirty="0">
                    <a:latin typeface="Arial"/>
                    <a:ea typeface="ＭＳ Ｐゴシック" panose="020B0600070205080204" pitchFamily="34" charset="-128"/>
                  </a:rPr>
                  <a:t> </a:t>
                </a:r>
                <a:r>
                  <a:rPr lang="hr-HR" sz="2800" kern="0" dirty="0" err="1">
                    <a:latin typeface="Arial"/>
                    <a:ea typeface="ＭＳ Ｐゴシック" panose="020B0600070205080204" pitchFamily="34" charset="-128"/>
                  </a:rPr>
                  <a:t>be</a:t>
                </a:r>
                <a:r>
                  <a:rPr lang="hr-HR" sz="2800" kern="0" dirty="0">
                    <a:latin typeface="Arial"/>
                    <a:ea typeface="ＭＳ Ｐゴシック" panose="020B0600070205080204" pitchFamily="34" charset="-128"/>
                  </a:rPr>
                  <a:t> </a:t>
                </a:r>
                <a:r>
                  <a:rPr lang="hr-HR" sz="2800" kern="0" dirty="0" err="1">
                    <a:latin typeface="Arial"/>
                    <a:ea typeface="ＭＳ Ｐゴシック" panose="020B0600070205080204" pitchFamily="34" charset="-128"/>
                  </a:rPr>
                  <a:t>represented</a:t>
                </a:r>
                <a:r>
                  <a:rPr lang="hr-HR" sz="2800" kern="0" dirty="0">
                    <a:latin typeface="Arial"/>
                    <a:ea typeface="ＭＳ Ｐゴシック" panose="020B0600070205080204" pitchFamily="34" charset="-128"/>
                  </a:rPr>
                  <a:t> a</a:t>
                </a:r>
                <a:r>
                  <a:rPr lang="en-GB" sz="2800" kern="0" dirty="0">
                    <a:latin typeface="Arial"/>
                    <a:ea typeface="ＭＳ Ｐゴシック" panose="020B0600070205080204" pitchFamily="34" charset="-128"/>
                  </a:rPr>
                  <a:t>s a column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28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accPr>
                      <m:e>
                        <m:r>
                          <a:rPr lang="hr-HR" sz="28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𝒖</m:t>
                        </m:r>
                      </m:e>
                    </m:acc>
                    <m:r>
                      <a:rPr lang="hr-HR" sz="28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d>
                      <m:dPr>
                        <m:ctrlPr>
                          <a:rPr lang="hr-HR" sz="28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r-HR" sz="2800" b="1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r-HR" sz="2800" b="1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hr-HR" sz="2800" b="1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hr-HR" sz="2800" b="1" kern="0" dirty="0">
                    <a:latin typeface="Arial"/>
                    <a:ea typeface="ＭＳ Ｐゴシック" panose="020B0600070205080204" pitchFamily="34" charset="-128"/>
                  </a:rPr>
                  <a:t> 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28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accPr>
                      <m:e>
                        <m:r>
                          <a:rPr lang="hr-HR" sz="28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𝒖</m:t>
                        </m:r>
                      </m:e>
                    </m:acc>
                    <m:r>
                      <a:rPr lang="hr-HR" sz="28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d>
                      <m:dPr>
                        <m:ctrlPr>
                          <a:rPr lang="hr-HR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hr-HR" sz="28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𝟑</m:t>
                        </m:r>
                        <m:r>
                          <a:rPr lang="hr-HR" sz="28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,</m:t>
                        </m:r>
                        <m:r>
                          <a:rPr lang="hr-HR" sz="28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𝟐</m:t>
                        </m:r>
                      </m:e>
                    </m:d>
                  </m:oMath>
                </a14:m>
                <a:endParaRPr lang="en-GB" sz="2800" b="1" kern="0" dirty="0">
                  <a:latin typeface="Arial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25" y="2247635"/>
                <a:ext cx="6755219" cy="2216056"/>
              </a:xfrm>
              <a:prstGeom prst="rect">
                <a:avLst/>
              </a:prstGeom>
              <a:blipFill rotWithShape="0">
                <a:blip r:embed="rId3"/>
                <a:stretch>
                  <a:fillRect l="-1623" t="-3030" b="-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89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877" y="664064"/>
            <a:ext cx="10515600" cy="1325563"/>
          </a:xfrm>
        </p:spPr>
        <p:txBody>
          <a:bodyPr/>
          <a:lstStyle/>
          <a:p>
            <a:r>
              <a:rPr lang="hr-HR" b="1" dirty="0"/>
              <a:t>M</a:t>
            </a:r>
            <a:r>
              <a:rPr lang="en-GB" b="1" dirty="0" err="1"/>
              <a:t>agnitude</a:t>
            </a:r>
            <a:r>
              <a:rPr lang="en-GB" b="1" dirty="0"/>
              <a:t> or </a:t>
            </a:r>
            <a:r>
              <a:rPr lang="hr-HR" b="1" dirty="0"/>
              <a:t>N</a:t>
            </a:r>
            <a:r>
              <a:rPr lang="en-GB" b="1" dirty="0" err="1"/>
              <a:t>orm</a:t>
            </a:r>
            <a:r>
              <a:rPr lang="hr-HR" b="1" dirty="0"/>
              <a:t> </a:t>
            </a:r>
            <a:r>
              <a:rPr lang="en-GB" dirty="0"/>
              <a:t>of a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78877" y="1827788"/>
                <a:ext cx="10515600" cy="395755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sz="3200" dirty="0"/>
                  <a:t>The magnitude of a vector is written in the form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200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lang="hr-HR" sz="3200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32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GB" sz="3200" dirty="0"/>
                  <a:t>.</a:t>
                </a:r>
                <a:endParaRPr lang="hr-HR" sz="3200" dirty="0"/>
              </a:p>
              <a:p>
                <a:pPr>
                  <a:lnSpc>
                    <a:spcPct val="150000"/>
                  </a:lnSpc>
                </a:pPr>
                <a:r>
                  <a:rPr lang="hr-HR" sz="3200" dirty="0"/>
                  <a:t>J</a:t>
                </a:r>
                <a:r>
                  <a:rPr lang="en-US" sz="3200" dirty="0"/>
                  <a:t>f the 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initial point </a:t>
                </a:r>
                <a:r>
                  <a:rPr lang="en-US" sz="3200" dirty="0"/>
                  <a:t>of a vector  is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GB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and the 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terminal</a:t>
                </a:r>
                <a:r>
                  <a:rPr lang="en-US" sz="3200" dirty="0"/>
                  <a:t> 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point</a:t>
                </a:r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, then the 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magnitude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dirty="0"/>
                  <a:t>of a vector can be found using 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Pythagoras's</a:t>
                </a:r>
                <a:r>
                  <a:rPr lang="en-US" sz="3200" dirty="0"/>
                  <a:t> theorem:</a:t>
                </a:r>
                <a:endParaRPr lang="hr-HR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GB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𝑩</m:t>
                                          </m:r>
                                        </m:sub>
                                      </m:sSub>
                                      <m:r>
                                        <a:rPr lang="en-GB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GB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𝑩</m:t>
                                          </m:r>
                                        </m:sub>
                                      </m:sSub>
                                      <m:r>
                                        <a:rPr lang="en-GB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GB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8877" y="1827788"/>
                <a:ext cx="10515600" cy="3957550"/>
              </a:xfrm>
              <a:blipFill rotWithShape="0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033846" y="3722104"/>
            <a:ext cx="4460631" cy="157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800" b="1" i="1" dirty="0">
                <a:solidFill>
                  <a:srgbClr val="137AC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NOTE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800" b="1" i="1" dirty="0">
                <a:solidFill>
                  <a:srgbClr val="137AC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magnitude is always a positive number. It is a </a:t>
            </a:r>
            <a:r>
              <a:rPr lang="en-GB" sz="2800" b="1" i="1" u="sng" dirty="0">
                <a:solidFill>
                  <a:srgbClr val="137A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scalar</a:t>
            </a:r>
            <a:r>
              <a:rPr lang="en-GB" sz="2800" b="1" i="1" dirty="0">
                <a:solidFill>
                  <a:srgbClr val="137AC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65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7"/>
                <a:ext cx="10515600" cy="25647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3200" dirty="0"/>
                  <a:t>Two vectors are equal if and only if they have the same magnitude and directions, i.e.</a:t>
                </a:r>
              </a:p>
              <a:p>
                <a:pPr marL="0" indent="0">
                  <a:buNone/>
                </a:pPr>
                <a:endParaRPr lang="en-GB" sz="32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latin typeface="Cambria Math"/>
                        </a:rPr>
                        <m:t>𝒂</m:t>
                      </m:r>
                      <m:r>
                        <a:rPr lang="en-GB" sz="3200" b="1" i="1" smtClean="0">
                          <a:latin typeface="Cambria Math"/>
                        </a:rPr>
                        <m:t>=</m:t>
                      </m:r>
                      <m:r>
                        <a:rPr lang="en-GB" sz="3200" b="1" i="1" smtClean="0">
                          <a:latin typeface="Cambria Math"/>
                        </a:rPr>
                        <m:t>𝒃</m:t>
                      </m:r>
                      <m:r>
                        <a:rPr lang="en-GB" sz="3200" b="1" i="1" smtClean="0">
                          <a:latin typeface="Cambria Math"/>
                        </a:rPr>
                        <m:t> ⟺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32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2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3200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3200" b="1" i="1" smtClean="0">
                                        <a:latin typeface="Cambria Math"/>
                                        <a:ea typeface="Cambria Math"/>
                                      </a:rPr>
                                      <m:t>𝒂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GB" sz="3200" b="1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sz="3200" b="1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3200" b="1" i="1" smtClean="0">
                                        <a:latin typeface="Cambria Math"/>
                                        <a:ea typeface="Cambria Math"/>
                                      </a:rPr>
                                      <m:t>𝒃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GB" sz="3200" b="0" i="0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GB" sz="3200" b="0" i="0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3200" b="0" i="0" smtClean="0">
                                    <a:latin typeface="Cambria Math"/>
                                    <a:ea typeface="Cambria Math"/>
                                  </a:rPr>
                                  <m:t>and</m:t>
                                </m:r>
                                <m:r>
                                  <m:rPr>
                                    <m:brk m:alnAt="7"/>
                                  </m:rPr>
                                  <a:rPr lang="en-GB" sz="3200" b="1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 sz="3200" b="0" i="0" smtClean="0">
                                    <a:latin typeface="Cambria Math"/>
                                    <a:ea typeface="Cambria Math"/>
                                  </a:rPr>
                                  <m:t>the</m:t>
                                </m:r>
                                <m:r>
                                  <a:rPr lang="en-GB" sz="3200" b="0" i="0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3200" b="0" i="0" smtClean="0">
                                    <a:latin typeface="Cambria Math"/>
                                    <a:ea typeface="Cambria Math"/>
                                  </a:rPr>
                                  <m:t>direction</m:t>
                                </m:r>
                                <m:r>
                                  <a:rPr lang="en-GB" sz="3200" b="0" i="0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3200" b="0" i="0" smtClean="0">
                                    <a:latin typeface="Cambria Math"/>
                                    <a:ea typeface="Cambria Math"/>
                                  </a:rPr>
                                  <m:t>of</m:t>
                                </m:r>
                                <m:r>
                                  <a:rPr lang="en-GB" sz="3200" b="0" i="0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GB" sz="3200" b="1" i="0" smtClean="0">
                                    <a:latin typeface="Cambria Math"/>
                                    <a:ea typeface="Cambria Math"/>
                                  </a:rPr>
                                  <m:t>𝐚</m:t>
                                </m:r>
                                <m:r>
                                  <a:rPr lang="en-GB" sz="3200" b="0" i="0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3200" b="0" i="0" smtClean="0">
                                    <a:latin typeface="Cambria Math"/>
                                    <a:ea typeface="Cambria Math"/>
                                  </a:rPr>
                                  <m:t>and</m:t>
                                </m:r>
                                <m:r>
                                  <a:rPr lang="en-GB" sz="3200" b="0" i="0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GB" sz="3200" b="1" i="0" smtClean="0">
                                    <a:latin typeface="Cambria Math"/>
                                    <a:ea typeface="Cambria Math"/>
                                  </a:rPr>
                                  <m:t>𝐛</m:t>
                                </m:r>
                                <m:r>
                                  <a:rPr lang="en-GB" sz="3200" b="0" i="0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3200" b="0" i="0" smtClean="0">
                                    <a:latin typeface="Cambria Math"/>
                                    <a:ea typeface="Cambria Math"/>
                                  </a:rPr>
                                  <m:t>are</m:t>
                                </m:r>
                                <m:r>
                                  <a:rPr lang="en-GB" sz="3200" b="0" i="0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3200" b="0" i="0" smtClean="0">
                                    <a:latin typeface="Cambria Math"/>
                                    <a:ea typeface="Cambria Math"/>
                                  </a:rPr>
                                  <m:t>the</m:t>
                                </m:r>
                                <m:r>
                                  <a:rPr lang="en-GB" sz="3200" b="0" i="0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3200" b="0" i="0" smtClean="0">
                                    <a:latin typeface="Cambria Math"/>
                                    <a:ea typeface="Cambria Math"/>
                                  </a:rPr>
                                  <m:t>same</m:t>
                                </m:r>
                                <m:r>
                                  <a:rPr lang="en-GB" sz="3200" b="0" i="0" smtClean="0">
                                    <a:latin typeface="Cambria Math"/>
                                    <a:ea typeface="Cambria Math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7"/>
                <a:ext cx="10515600" cy="2564790"/>
              </a:xfrm>
              <a:blipFill rotWithShape="0">
                <a:blip r:embed="rId2"/>
                <a:stretch>
                  <a:fillRect l="-1507" t="-4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Equality of Vectors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024337" y="4619534"/>
            <a:ext cx="4760912" cy="1016496"/>
            <a:chOff x="1655676" y="5157192"/>
            <a:chExt cx="4760912" cy="1016496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655676" y="5157192"/>
              <a:ext cx="936104" cy="8640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808076" y="5309592"/>
              <a:ext cx="936104" cy="8640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211960" y="5229200"/>
              <a:ext cx="1368152" cy="792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048436" y="5309592"/>
              <a:ext cx="1368152" cy="792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042965" y="4146818"/>
            <a:ext cx="5383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following vectors are equal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7075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Negative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71651"/>
                <a:ext cx="10515600" cy="3343682"/>
              </a:xfrm>
            </p:spPr>
            <p:txBody>
              <a:bodyPr>
                <a:normAutofit/>
              </a:bodyPr>
              <a:lstStyle/>
              <a:p>
                <a:r>
                  <a:rPr lang="en-GB" sz="3200" dirty="0"/>
                  <a:t>If two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GB" sz="32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GB" sz="3200" b="1" dirty="0"/>
                  <a:t> </a:t>
                </a:r>
                <a:r>
                  <a:rPr lang="en-GB" sz="3200" dirty="0"/>
                  <a:t>have the same magnitude, but opposite directions,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32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32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GB" sz="32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hr-HR" sz="32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3200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GB" sz="3200" b="1" dirty="0"/>
              </a:p>
              <a:p>
                <a:pPr marL="0" indent="0">
                  <a:buNone/>
                </a:pPr>
                <a:r>
                  <a:rPr lang="en-GB" sz="3200" dirty="0"/>
                  <a:t>i.e. we say </a:t>
                </a:r>
                <a:r>
                  <a:rPr lang="en-GB" sz="3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3200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32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GB" sz="3200" dirty="0"/>
                  <a:t> is a vector of magnitude </a:t>
                </a:r>
                <a:r>
                  <a:rPr lang="en-GB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GB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| </a:t>
                </a:r>
                <a:r>
                  <a:rPr lang="en-GB" sz="3200" dirty="0"/>
                  <a:t>and in the </a:t>
                </a:r>
                <a:r>
                  <a:rPr lang="en-GB" sz="3200" u="sng" dirty="0">
                    <a:solidFill>
                      <a:srgbClr val="FF0000"/>
                    </a:solidFill>
                  </a:rPr>
                  <a:t>opposite</a:t>
                </a:r>
                <a:r>
                  <a:rPr lang="en-GB" sz="3200" dirty="0">
                    <a:solidFill>
                      <a:srgbClr val="FF0000"/>
                    </a:solidFill>
                  </a:rPr>
                  <a:t> </a:t>
                </a:r>
                <a:r>
                  <a:rPr lang="en-GB" sz="3200" dirty="0"/>
                  <a:t>direction to that of b.</a:t>
                </a:r>
              </a:p>
              <a:p>
                <a:r>
                  <a:rPr lang="en-GB" sz="3200" dirty="0"/>
                  <a:t>We can also say that </a:t>
                </a:r>
                <a:r>
                  <a:rPr lang="en-GB" sz="3200" b="1" dirty="0"/>
                  <a:t>a</a:t>
                </a:r>
                <a:r>
                  <a:rPr lang="en-GB" sz="3200" dirty="0"/>
                  <a:t> and </a:t>
                </a:r>
                <a:r>
                  <a:rPr lang="en-GB" sz="3200" b="1" dirty="0"/>
                  <a:t>b</a:t>
                </a:r>
                <a:r>
                  <a:rPr lang="en-GB" sz="3200" dirty="0"/>
                  <a:t> are </a:t>
                </a:r>
                <a:r>
                  <a:rPr lang="en-GB" sz="3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equal and opposite vectors</a:t>
                </a:r>
                <a:r>
                  <a:rPr lang="en-GB" sz="3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71651"/>
                <a:ext cx="10515600" cy="3343682"/>
              </a:xfrm>
              <a:blipFill rotWithShape="0">
                <a:blip r:embed="rId2"/>
                <a:stretch>
                  <a:fillRect l="-1507" t="-1642" r="-928"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Diagram of vectors AB, with initial point at A and terminal point at B,  and BA, with initial point at B and terminal point at A. "/>
          <p:cNvPicPr/>
          <p:nvPr/>
        </p:nvPicPr>
        <p:blipFill>
          <a:blip r:embed="rId3"/>
          <a:stretch>
            <a:fillRect/>
          </a:stretch>
        </p:blipFill>
        <p:spPr>
          <a:xfrm>
            <a:off x="5134707" y="4415333"/>
            <a:ext cx="2667391" cy="16872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22641" y="5038360"/>
                <a:ext cx="2321341" cy="710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groupChr>
                      <m:r>
                        <a:rPr lang="en-US" sz="32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groupCh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641" y="5038360"/>
                <a:ext cx="2321341" cy="7107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340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30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7"/>
                <a:ext cx="10515600" cy="3848467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</a:rPr>
                  <a:t>Unit vector </a:t>
                </a:r>
                <a:r>
                  <a:rPr lang="en-US" sz="3200" dirty="0"/>
                  <a:t>of the vector</a:t>
                </a:r>
                <a:r>
                  <a:rPr lang="hr-HR" sz="3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3200" dirty="0"/>
                  <a:t>  is the vector</a:t>
                </a:r>
                <a:endParaRPr lang="hr-HR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1" name="Content Placeholder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7"/>
                <a:ext cx="10515600" cy="3848467"/>
              </a:xfrm>
              <a:blipFill rotWithShape="0">
                <a:blip r:embed="rId2"/>
                <a:stretch>
                  <a:fillRect l="-1333" t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Unit</a:t>
            </a:r>
            <a:r>
              <a:rPr lang="hr-HR" dirty="0"/>
              <a:t> </a:t>
            </a:r>
            <a:r>
              <a:rPr lang="hr-HR" dirty="0" err="1"/>
              <a:t>Vector</a:t>
            </a:r>
            <a:endParaRPr lang="en-US" dirty="0"/>
          </a:p>
        </p:txBody>
      </p:sp>
      <p:pic>
        <p:nvPicPr>
          <p:cNvPr id="19" name="Picture 18" descr="Diagram of a Cartesian plane with two examples of horizontal unit vectors called i and two examples of vertical unit vectors called j. "/>
          <p:cNvPicPr/>
          <p:nvPr/>
        </p:nvPicPr>
        <p:blipFill>
          <a:blip r:embed="rId3"/>
          <a:stretch>
            <a:fillRect/>
          </a:stretch>
        </p:blipFill>
        <p:spPr>
          <a:xfrm>
            <a:off x="4084730" y="2334675"/>
            <a:ext cx="7590692" cy="383344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/>
          <a:srcRect r="68758"/>
          <a:stretch/>
        </p:blipFill>
        <p:spPr>
          <a:xfrm>
            <a:off x="1400908" y="2425455"/>
            <a:ext cx="5916460" cy="15106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7662" y="4906108"/>
            <a:ext cx="45719" cy="50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41476" y="1840679"/>
            <a:ext cx="424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3182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39615" y="1690687"/>
                <a:ext cx="5767754" cy="4340836"/>
              </a:xfrm>
            </p:spPr>
            <p:txBody>
              <a:bodyPr/>
              <a:lstStyle/>
              <a:p>
                <a:r>
                  <a:rPr lang="en-GB" sz="3200" dirty="0"/>
                  <a:t>To every point in a plane there can be assigned a unique vector whose initial point is in the origin </a:t>
                </a:r>
                <a:r>
                  <a:rPr lang="en-GB" sz="3200" b="1" i="1" dirty="0"/>
                  <a:t>O</a:t>
                </a:r>
                <a:r>
                  <a:rPr lang="en-GB" sz="3200" dirty="0"/>
                  <a:t> and the terminal point is in the given point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3200" dirty="0"/>
                  <a:t>. </a:t>
                </a:r>
                <a:endParaRPr lang="hr-HR" sz="3200" dirty="0"/>
              </a:p>
              <a:p>
                <a:r>
                  <a:rPr lang="en-GB" sz="3200" dirty="0"/>
                  <a:t>This vector is called the </a:t>
                </a:r>
                <a:r>
                  <a:rPr lang="en-GB" sz="3200" b="1" i="1" dirty="0"/>
                  <a:t>position</a:t>
                </a:r>
                <a:r>
                  <a:rPr lang="en-GB" sz="3200" dirty="0"/>
                  <a:t> or </a:t>
                </a:r>
                <a:r>
                  <a:rPr lang="en-GB" sz="3200" b="1" i="1" dirty="0"/>
                  <a:t>radius</a:t>
                </a:r>
                <a:r>
                  <a:rPr lang="en-GB" sz="3200" dirty="0"/>
                  <a:t> vector and it may be represented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3200" dirty="0"/>
                  <a:t> .</a:t>
                </a:r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615" y="1690687"/>
                <a:ext cx="5767754" cy="4340836"/>
              </a:xfrm>
              <a:blipFill rotWithShape="0">
                <a:blip r:embed="rId2"/>
                <a:stretch>
                  <a:fillRect l="-2431" t="-2949" r="-2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Position</a:t>
            </a:r>
            <a:r>
              <a:rPr lang="hr-HR" dirty="0"/>
              <a:t> </a:t>
            </a:r>
            <a:r>
              <a:rPr lang="hr-HR" dirty="0" err="1"/>
              <a:t>Vector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6253"/>
          <a:stretch/>
        </p:blipFill>
        <p:spPr bwMode="auto">
          <a:xfrm>
            <a:off x="6465277" y="1690687"/>
            <a:ext cx="4888523" cy="37781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2530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Multiplication by a Scalar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71651"/>
                <a:ext cx="10515600" cy="204082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GB" sz="3200" dirty="0"/>
                  <a:t>If we have some real positive </a:t>
                </a:r>
                <a:r>
                  <a:rPr lang="en-GB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constant </a:t>
                </a:r>
                <a:r>
                  <a:rPr lang="el-GR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λ</a:t>
                </a:r>
                <a:r>
                  <a:rPr lang="en-GB" sz="3200" dirty="0"/>
                  <a:t>, and </a:t>
                </a:r>
                <a:r>
                  <a:rPr lang="en-GB" sz="3200" u="sng" dirty="0"/>
                  <a:t>multiply</a:t>
                </a:r>
                <a:r>
                  <a:rPr lang="en-GB" sz="3200" dirty="0"/>
                  <a:t> a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hr-HR" sz="3200" dirty="0"/>
                  <a:t> </a:t>
                </a:r>
                <a:r>
                  <a:rPr lang="en-GB" sz="3200" dirty="0"/>
                  <a:t>by it, i.e. we </a:t>
                </a:r>
                <a:r>
                  <a:rPr lang="en-GB" sz="3200" u="sng" dirty="0"/>
                  <a:t>have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r-HR" sz="3200" b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acc>
                      <m:accPr>
                        <m:chr m:val="⃗"/>
                        <m:ctrlPr>
                          <a:rPr lang="hr-HR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hr-HR" sz="3200" dirty="0"/>
                  <a:t>  t</a:t>
                </a:r>
                <a:r>
                  <a:rPr lang="en-GB" sz="3200" dirty="0"/>
                  <a:t>hen we have simply changed the length of </a:t>
                </a:r>
                <a:r>
                  <a:rPr lang="hr-HR" sz="3200" dirty="0" err="1"/>
                  <a:t>the</a:t>
                </a:r>
                <a:r>
                  <a:rPr lang="hr-HR" sz="3200" dirty="0"/>
                  <a:t> </a:t>
                </a:r>
                <a:r>
                  <a:rPr lang="hr-HR" sz="3200" dirty="0" err="1"/>
                  <a:t>vector</a:t>
                </a:r>
                <a:r>
                  <a:rPr lang="hr-HR" sz="3200" dirty="0"/>
                  <a:t> </a:t>
                </a:r>
                <a14:m>
                  <m:oMath xmlns:m="http://schemas.openxmlformats.org/officeDocument/2006/math">
                    <m:r>
                      <a:rPr lang="hr-HR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/>
                  <a:t>by an amount </a:t>
                </a:r>
                <a:r>
                  <a:rPr lang="el-GR" sz="3200" dirty="0"/>
                  <a:t>λ</a:t>
                </a:r>
                <a:r>
                  <a:rPr lang="en-GB" sz="3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71651"/>
                <a:ext cx="10515600" cy="2040826"/>
              </a:xfrm>
              <a:blipFill rotWithShape="0">
                <a:blip r:embed="rId2"/>
                <a:stretch>
                  <a:fillRect l="-1333" t="-4179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3716397" y="4492321"/>
            <a:ext cx="1296144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807097" y="4276297"/>
            <a:ext cx="2439888" cy="8004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76437" y="4216139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GB" sz="3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437" y="4216139"/>
                <a:ext cx="432048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50830" y="2970023"/>
                <a:ext cx="801858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GB" sz="3200" dirty="0"/>
                  <a:t>For example if we multiplied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32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GB" sz="3200" dirty="0"/>
                  <a:t> by 2, the length of the vector would double!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30" y="2970023"/>
                <a:ext cx="8018585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1900" t="-6780" r="-1368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94993" y="4099424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GB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GB" sz="3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993" y="4099424"/>
                <a:ext cx="432048" cy="584775"/>
              </a:xfrm>
              <a:prstGeom prst="rect">
                <a:avLst/>
              </a:prstGeom>
              <a:blipFill rotWithShape="0">
                <a:blip r:embed="rId5"/>
                <a:stretch>
                  <a:fillRect r="-36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112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Multiplication by a Scalar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en-GB" sz="3200" dirty="0"/>
              <a:t>If we multiply by a number less than one, we shorten the length of our vector. </a:t>
            </a:r>
          </a:p>
          <a:p>
            <a:pPr algn="just">
              <a:lnSpc>
                <a:spcPct val="100000"/>
              </a:lnSpc>
            </a:pPr>
            <a:r>
              <a:rPr lang="en-GB" sz="3200" dirty="0"/>
              <a:t>For example if we multiplied </a:t>
            </a:r>
            <a:r>
              <a:rPr lang="en-GB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GB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0.5</a:t>
            </a:r>
            <a:r>
              <a:rPr lang="en-GB" sz="3200" dirty="0"/>
              <a:t>, the length of the vector would </a:t>
            </a:r>
            <a:r>
              <a:rPr lang="en-GB" sz="3200" u="sng" dirty="0"/>
              <a:t>be halved</a:t>
            </a:r>
            <a:r>
              <a:rPr lang="en-GB" sz="3200" dirty="0"/>
              <a:t>!</a:t>
            </a:r>
          </a:p>
          <a:p>
            <a:pPr algn="just">
              <a:lnSpc>
                <a:spcPct val="100000"/>
              </a:lnSpc>
            </a:pPr>
            <a:endParaRPr lang="en-GB" sz="3200" dirty="0"/>
          </a:p>
          <a:p>
            <a:pPr algn="just">
              <a:lnSpc>
                <a:spcPct val="100000"/>
              </a:lnSpc>
            </a:pPr>
            <a:endParaRPr lang="en-GB" sz="3200" dirty="0"/>
          </a:p>
          <a:p>
            <a:pPr algn="just">
              <a:lnSpc>
                <a:spcPct val="100000"/>
              </a:lnSpc>
            </a:pPr>
            <a:r>
              <a:rPr lang="en-GB" sz="3200" dirty="0"/>
              <a:t>If we were to multiply by a </a:t>
            </a:r>
            <a:r>
              <a:rPr lang="en-GB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 number</a:t>
            </a:r>
            <a:r>
              <a:rPr lang="en-GB" sz="3200" dirty="0"/>
              <a:t>, we would </a:t>
            </a:r>
            <a:r>
              <a:rPr lang="en-GB" sz="32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 the direction </a:t>
            </a:r>
            <a:r>
              <a:rPr lang="en-GB" sz="3200" dirty="0"/>
              <a:t>of the vector.</a:t>
            </a:r>
          </a:p>
          <a:p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620435" y="3903231"/>
            <a:ext cx="1296144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978517" y="4008005"/>
            <a:ext cx="650527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52483" y="3484785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GB" sz="28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83" y="3484785"/>
                <a:ext cx="432048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20435" y="3484785"/>
                <a:ext cx="10098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rgbClr val="000000"/>
                    </a:solidFill>
                    <a:latin typeface="+mj-lt"/>
                  </a:rPr>
                  <a:t>0.5</a:t>
                </a:r>
                <a:r>
                  <a:rPr lang="hr-HR" sz="2800" b="1" dirty="0">
                    <a:solidFill>
                      <a:srgbClr val="00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en-GB" sz="28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435" y="3484785"/>
                <a:ext cx="1009836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204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31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we consider two vectors, there are two possible angles between them, </a:t>
            </a:r>
            <a:r>
              <a:rPr lang="el-GR" dirty="0"/>
              <a:t>φ</a:t>
            </a:r>
            <a:r>
              <a:rPr lang="en-GB" dirty="0"/>
              <a:t> and 180 – </a:t>
            </a:r>
            <a:r>
              <a:rPr lang="el-GR" dirty="0"/>
              <a:t>φ</a:t>
            </a:r>
            <a:r>
              <a:rPr lang="en-GB" dirty="0"/>
              <a:t>.</a:t>
            </a:r>
          </a:p>
          <a:p>
            <a:r>
              <a:rPr lang="en-GB" dirty="0"/>
              <a:t>The angle two vectors is uniquely defined.</a:t>
            </a:r>
          </a:p>
          <a:p>
            <a:r>
              <a:rPr lang="en-GB" dirty="0"/>
              <a:t>It is the angle between their directions when the lines representing them diverge.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Angle Between Two Vectors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536160" y="1988840"/>
            <a:ext cx="2448272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36160" y="2348880"/>
            <a:ext cx="2448272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02632" y="20875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180-</a:t>
            </a:r>
            <a:r>
              <a:rPr lang="el-GR" dirty="0"/>
              <a:t> φ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136412" y="238023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φ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536160" y="3140968"/>
            <a:ext cx="1368152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536160" y="4221088"/>
            <a:ext cx="1630568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53791" y="391554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φ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250109" y="5589240"/>
            <a:ext cx="83355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050588" y="5589240"/>
            <a:ext cx="111614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070758" y="4941168"/>
            <a:ext cx="833555" cy="64807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325826" y="531285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φ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86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Lesson objective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be able to identify and use vector notation</a:t>
            </a:r>
          </a:p>
          <a:p>
            <a:pPr marL="457200" indent="-45720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understand the difference between a vector and a scalar quantity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multiply a vector by a scalar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2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Scalars</a:t>
            </a:r>
            <a:r>
              <a:rPr lang="en-GB" dirty="0"/>
              <a:t> are quantities that are simply defined by a 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magnitude</a:t>
            </a:r>
            <a:r>
              <a:rPr lang="en-GB" dirty="0"/>
              <a:t>.</a:t>
            </a:r>
          </a:p>
          <a:p>
            <a:r>
              <a:rPr lang="en-GB" dirty="0"/>
              <a:t>For example the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</a:t>
            </a:r>
            <a:r>
              <a:rPr lang="en-GB" dirty="0"/>
              <a:t> of an object just has a magnitude, so it is a scalar quantity.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Scalar?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7663" y="3558537"/>
            <a:ext cx="290892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>
                <a:latin typeface="+mj-lt"/>
              </a:rPr>
              <a:t>Another example of a scalar is </a:t>
            </a:r>
            <a:r>
              <a:rPr lang="hr-HR" sz="2800" dirty="0">
                <a:latin typeface="+mj-lt"/>
              </a:rPr>
              <a:t>a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speed</a:t>
            </a:r>
            <a:r>
              <a:rPr lang="en-GB" sz="2800" dirty="0">
                <a:latin typeface="+mj-lt"/>
              </a:rPr>
              <a:t>!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 bwMode="auto">
          <a:xfrm>
            <a:off x="4900246" y="3368525"/>
            <a:ext cx="5738446" cy="15750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GB" sz="3400" dirty="0"/>
              <a:t>Without Scalars We Wouldn’t Be Able To Model</a:t>
            </a:r>
            <a:r>
              <a:rPr lang="hr-HR" sz="3400" dirty="0"/>
              <a:t> a </a:t>
            </a:r>
          </a:p>
          <a:p>
            <a:pPr algn="ctr"/>
            <a:r>
              <a:rPr lang="hr-HR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  <a:endParaRPr lang="en-GB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512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2" b="17955"/>
          <a:stretch/>
        </p:blipFill>
        <p:spPr>
          <a:xfrm>
            <a:off x="2444261" y="509954"/>
            <a:ext cx="6656516" cy="344658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01261" y="4048780"/>
            <a:ext cx="10075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111111"/>
                </a:solidFill>
                <a:latin typeface="Roboto"/>
              </a:rPr>
              <a:t>T</a:t>
            </a:r>
            <a:r>
              <a:rPr lang="en-US" sz="2800" dirty="0">
                <a:solidFill>
                  <a:srgbClr val="111111"/>
                </a:solidFill>
                <a:latin typeface="Roboto"/>
              </a:rPr>
              <a:t>he </a:t>
            </a:r>
            <a:r>
              <a:rPr lang="en-US" sz="2800" b="1" dirty="0">
                <a:solidFill>
                  <a:srgbClr val="FF0000"/>
                </a:solidFill>
                <a:latin typeface="Roboto"/>
              </a:rPr>
              <a:t>length</a:t>
            </a:r>
            <a:r>
              <a:rPr lang="en-US" sz="2800" dirty="0">
                <a:solidFill>
                  <a:srgbClr val="111111"/>
                </a:solidFill>
                <a:latin typeface="Roboto"/>
              </a:rPr>
              <a:t> of an average cruise ship is </a:t>
            </a:r>
            <a:r>
              <a:rPr lang="en-US" sz="2800" b="1" dirty="0">
                <a:solidFill>
                  <a:srgbClr val="FF0000"/>
                </a:solidFill>
                <a:latin typeface="Roboto"/>
              </a:rPr>
              <a:t>1,187</a:t>
            </a:r>
            <a:r>
              <a:rPr lang="en-US" sz="2800" dirty="0">
                <a:solidFill>
                  <a:srgbClr val="111111"/>
                </a:solidFill>
                <a:latin typeface="Roboto"/>
              </a:rPr>
              <a:t> </a:t>
            </a:r>
            <a:r>
              <a:rPr lang="en-US" sz="2800" b="1" dirty="0">
                <a:solidFill>
                  <a:srgbClr val="111111"/>
                </a:solidFill>
                <a:latin typeface="Roboto"/>
              </a:rPr>
              <a:t>feet</a:t>
            </a:r>
            <a:r>
              <a:rPr lang="hr-HR" sz="2800" dirty="0">
                <a:solidFill>
                  <a:srgbClr val="111111"/>
                </a:solidFill>
                <a:latin typeface="Roboto"/>
              </a:rPr>
              <a:t>.</a:t>
            </a:r>
            <a:r>
              <a:rPr lang="en-US" sz="2800" b="1" dirty="0">
                <a:solidFill>
                  <a:srgbClr val="111111"/>
                </a:solidFill>
                <a:latin typeface="Roboto"/>
              </a:rPr>
              <a:t> 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83776" y="4572000"/>
            <a:ext cx="404446" cy="3825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11810" y="4954542"/>
            <a:ext cx="1404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GB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uantit</a:t>
            </a:r>
            <a:r>
              <a:rPr lang="hr-H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669822" y="4549704"/>
            <a:ext cx="404446" cy="3825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044129" y="4888258"/>
            <a:ext cx="1758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magnitude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285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092" y="1444503"/>
            <a:ext cx="9853246" cy="4411174"/>
          </a:xfrm>
        </p:spPr>
        <p:txBody>
          <a:bodyPr>
            <a:normAutofit/>
          </a:bodyPr>
          <a:lstStyle/>
          <a:p>
            <a:r>
              <a:rPr lang="en-GB" sz="3200" dirty="0"/>
              <a:t>A vector quantity has both a </a:t>
            </a:r>
            <a:r>
              <a:rPr lang="en-GB" sz="3200" u="sng" dirty="0">
                <a:solidFill>
                  <a:srgbClr val="FF0000"/>
                </a:solidFill>
              </a:rPr>
              <a:t>direction</a:t>
            </a:r>
            <a:r>
              <a:rPr lang="hr-HR" sz="3200" u="sng" dirty="0">
                <a:solidFill>
                  <a:srgbClr val="FF0000"/>
                </a:solidFill>
              </a:rPr>
              <a:t>, </a:t>
            </a:r>
            <a:r>
              <a:rPr lang="en-US" sz="3200" u="sng" dirty="0">
                <a:solidFill>
                  <a:srgbClr val="FF0000"/>
                </a:solidFill>
              </a:rPr>
              <a:t>orientation</a:t>
            </a:r>
            <a:r>
              <a:rPr lang="hr-HR" sz="3200" u="sng" dirty="0">
                <a:solidFill>
                  <a:srgbClr val="FF0000"/>
                </a:solidFill>
              </a:rPr>
              <a:t> </a:t>
            </a:r>
            <a:r>
              <a:rPr lang="en-GB" sz="3200" u="sng" dirty="0">
                <a:solidFill>
                  <a:srgbClr val="FF0000"/>
                </a:solidFill>
              </a:rPr>
              <a:t> and a magnitude </a:t>
            </a:r>
            <a:r>
              <a:rPr lang="en-GB" sz="3200" dirty="0"/>
              <a:t>.</a:t>
            </a:r>
            <a:endParaRPr lang="hr-HR" sz="3200" dirty="0"/>
          </a:p>
          <a:p>
            <a:endParaRPr lang="hr-HR" sz="3200" dirty="0"/>
          </a:p>
          <a:p>
            <a:endParaRPr lang="hr-HR" sz="3200" dirty="0"/>
          </a:p>
          <a:p>
            <a:endParaRPr lang="en-GB" sz="3200" dirty="0"/>
          </a:p>
          <a:p>
            <a:pPr lvl="1"/>
            <a:r>
              <a:rPr lang="en-GB" sz="2800" dirty="0"/>
              <a:t>For example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</a:t>
            </a:r>
            <a:r>
              <a:rPr lang="en-GB" sz="2800" dirty="0"/>
              <a:t> is a </a:t>
            </a:r>
            <a:r>
              <a:rPr lang="en-GB" sz="2800" u="sng" dirty="0"/>
              <a:t>speed</a:t>
            </a:r>
            <a:r>
              <a:rPr lang="en-GB" sz="2800" dirty="0"/>
              <a:t> in some given direction, for example wind.</a:t>
            </a:r>
            <a:endParaRPr lang="en-GB" sz="2800" dirty="0">
              <a:solidFill>
                <a:srgbClr val="0070C0"/>
              </a:solidFill>
            </a:endParaRPr>
          </a:p>
          <a:p>
            <a:pPr lvl="2">
              <a:spcBef>
                <a:spcPts val="0"/>
              </a:spcBef>
            </a:pPr>
            <a:r>
              <a:rPr lang="en-GB" sz="2800" dirty="0">
                <a:solidFill>
                  <a:srgbClr val="0070C0"/>
                </a:solidFill>
              </a:rPr>
              <a:t>The wind is blowing 8 mph in </a:t>
            </a:r>
            <a:endParaRPr lang="hr-HR" sz="2800" dirty="0">
              <a:solidFill>
                <a:srgbClr val="0070C0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hr-HR" sz="2800" dirty="0">
                <a:solidFill>
                  <a:srgbClr val="0070C0"/>
                </a:solidFill>
              </a:rPr>
              <a:t>                       </a:t>
            </a:r>
            <a:r>
              <a:rPr lang="en-GB" sz="2800" dirty="0">
                <a:solidFill>
                  <a:srgbClr val="0070C0"/>
                </a:solidFill>
              </a:rPr>
              <a:t>a westerly direction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Vector?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43799" y="4677484"/>
            <a:ext cx="4958862" cy="1793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400" dirty="0"/>
              <a:t>Without Vectors We Wouldn’t Be Able To Model</a:t>
            </a:r>
            <a:r>
              <a:rPr lang="hr-HR" sz="3400" dirty="0"/>
              <a:t> Forces.</a:t>
            </a:r>
            <a:endParaRPr lang="en-GB" sz="34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4137" t="20612" r="29207" b="47338"/>
          <a:stretch/>
        </p:blipFill>
        <p:spPr bwMode="auto">
          <a:xfrm>
            <a:off x="3467100" y="2110153"/>
            <a:ext cx="5205046" cy="1686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4131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:\Users\PFST-User\Desktop\vekeekkek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87" y="811130"/>
            <a:ext cx="6438833" cy="4001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1009814" y="1927011"/>
            <a:ext cx="2664000" cy="8848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172200" y="1195046"/>
                <a:ext cx="507732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rgbClr val="000000"/>
                    </a:solidFill>
                    <a:latin typeface="Calibri Light" panose="020F0302020204030204" pitchFamily="34" charset="0"/>
                    <a:ea typeface="MS Mincho"/>
                  </a:rPr>
                  <a:t>A ship sails from position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GB" sz="28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/>
                        <a:cs typeface="Calibri Light" panose="020F0302020204030204" pitchFamily="34" charset="0"/>
                      </a:rPr>
                      <m:t>1</m:t>
                    </m:r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GB" sz="2800" dirty="0">
                    <a:solidFill>
                      <a:srgbClr val="000000"/>
                    </a:solidFill>
                    <a:latin typeface="Calibri Light" panose="020F0302020204030204" pitchFamily="34" charset="0"/>
                    <a:ea typeface="MS Mincho"/>
                  </a:rPr>
                  <a:t>on course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S Mincho"/>
                        <a:cs typeface="Calibri Light" panose="020F0302020204030204" pitchFamily="34" charset="0"/>
                      </a:rPr>
                      <m:t>𝐾</m:t>
                    </m:r>
                    <m:r>
                      <a:rPr lang="en-GB" sz="2800" i="1" baseline="-2500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S Mincho"/>
                        <a:cs typeface="Calibri Light" panose="020F0302020204030204" pitchFamily="34" charset="0"/>
                      </a:rPr>
                      <m:t>𝑝</m:t>
                    </m:r>
                    <m:r>
                      <a:rPr lang="en-GB" sz="2800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S Mincho"/>
                        <a:cs typeface="Calibri Light" panose="020F0302020204030204" pitchFamily="34" charset="0"/>
                      </a:rPr>
                      <m:t>=110º</m:t>
                    </m:r>
                  </m:oMath>
                </a14:m>
                <a:r>
                  <a:rPr lang="en-GB" sz="2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Light" panose="020F0302020204030204" pitchFamily="34" charset="0"/>
                    <a:ea typeface="MS Mincho"/>
                  </a:rPr>
                  <a:t> </a:t>
                </a:r>
                <a:r>
                  <a:rPr lang="en-GB" sz="2800" dirty="0">
                    <a:solidFill>
                      <a:srgbClr val="000000"/>
                    </a:solidFill>
                    <a:latin typeface="Calibri Light" panose="020F0302020204030204" pitchFamily="34" charset="0"/>
                    <a:ea typeface="MS Mincho"/>
                  </a:rPr>
                  <a:t>towards the port of Zadar. After having travelled  </a:t>
                </a:r>
                <a:r>
                  <a:rPr lang="en-GB" sz="2800" b="1" dirty="0">
                    <a:solidFill>
                      <a:srgbClr val="FF0000"/>
                    </a:solidFill>
                    <a:latin typeface="Calibri Light" panose="020F0302020204030204" pitchFamily="34" charset="0"/>
                    <a:ea typeface="MS Mincho"/>
                  </a:rPr>
                  <a:t>3 NM </a:t>
                </a:r>
                <a:r>
                  <a:rPr lang="en-GB" sz="2800" dirty="0">
                    <a:solidFill>
                      <a:srgbClr val="000000"/>
                    </a:solidFill>
                    <a:latin typeface="Calibri Light" panose="020F0302020204030204" pitchFamily="34" charset="0"/>
                    <a:ea typeface="MS Mincho"/>
                  </a:rPr>
                  <a:t>the ship was supposed to be in the DR position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GB" sz="28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/>
                        <a:cs typeface="Calibri Light" panose="020F0302020204030204" pitchFamily="34" charset="0"/>
                      </a:rPr>
                      <m:t>𝑧</m:t>
                    </m:r>
                    <m:r>
                      <a:rPr lang="en-GB" sz="28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/>
                        <a:cs typeface="Calibri Light" panose="020F0302020204030204" pitchFamily="34" charset="0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195046"/>
                <a:ext cx="5077326" cy="2677656"/>
              </a:xfrm>
              <a:prstGeom prst="rect">
                <a:avLst/>
              </a:prstGeom>
              <a:blipFill rotWithShape="0">
                <a:blip r:embed="rId4"/>
                <a:stretch>
                  <a:fillRect l="-2524" t="-2050" r="-2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7509395" y="2911642"/>
            <a:ext cx="539053" cy="7938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83702" y="3661493"/>
            <a:ext cx="1758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magnitude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5" idx="1"/>
          </p:cNvCxnSpPr>
          <p:nvPr/>
        </p:nvCxnSpPr>
        <p:spPr>
          <a:xfrm flipH="1" flipV="1">
            <a:off x="8674768" y="2057400"/>
            <a:ext cx="815943" cy="19096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490711" y="3705481"/>
            <a:ext cx="1758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999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032" y="819943"/>
            <a:ext cx="10515600" cy="1325563"/>
          </a:xfrm>
        </p:spPr>
        <p:txBody>
          <a:bodyPr/>
          <a:lstStyle/>
          <a:p>
            <a:r>
              <a:rPr lang="en-GB" dirty="0"/>
              <a:t>Scalar or Vector?</a:t>
            </a:r>
            <a:br>
              <a:rPr lang="en-GB" dirty="0"/>
            </a:br>
            <a:r>
              <a:rPr lang="en-GB" sz="2400" dirty="0"/>
              <a:t>Which of the following are vector quantities?</a:t>
            </a:r>
            <a:endParaRPr lang="en-GB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CommandButton1" r:id="rId2" imgW="790560" imgH="542880"/>
        </mc:Choice>
        <mc:Fallback>
          <p:control name="CommandButton1" r:id="rId2" imgW="790560" imgH="542880">
            <p:pic>
              <p:nvPicPr>
                <p:cNvPr id="3" name="CommandButt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151314" y="2997201"/>
                  <a:ext cx="790575" cy="5381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CommandButton2" r:id="rId3" imgW="1933560" imgH="523800"/>
        </mc:Choice>
        <mc:Fallback>
          <p:control name="CommandButton2" r:id="rId3" imgW="1933560" imgH="523800">
            <p:pic>
              <p:nvPicPr>
                <p:cNvPr id="4" name="CommandButt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591176" y="2349500"/>
                  <a:ext cx="1933575" cy="528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name="CommandButton3" r:id="rId4" imgW="2000160" imgH="542880"/>
        </mc:Choice>
        <mc:Fallback>
          <p:control name="CommandButton3" r:id="rId4" imgW="2000160" imgH="542880">
            <p:pic>
              <p:nvPicPr>
                <p:cNvPr id="5" name="CommandButt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7464425" y="4581525"/>
                  <a:ext cx="2001838" cy="5476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" name="CommandButton4" r:id="rId5" imgW="847800" imgH="533520"/>
        </mc:Choice>
        <mc:Fallback>
          <p:control name="CommandButton4" r:id="rId5" imgW="847800" imgH="533520">
            <p:pic>
              <p:nvPicPr>
                <p:cNvPr id="6" name="CommandButt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4800601" y="4724401"/>
                  <a:ext cx="847725" cy="530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" name="CommandButton5" r:id="rId6" imgW="914400" imgH="542880"/>
        </mc:Choice>
        <mc:Fallback>
          <p:control name="CommandButton5" r:id="rId6" imgW="914400" imgH="542880">
            <p:pic>
              <p:nvPicPr>
                <p:cNvPr id="7" name="CommandButt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1085118" y="4913130"/>
                  <a:ext cx="914400" cy="5381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" name="CommandButton6" r:id="rId7" imgW="1971720" imgH="533520"/>
        </mc:Choice>
        <mc:Fallback>
          <p:control name="CommandButton6" r:id="rId7" imgW="1971720" imgH="533520">
            <p:pic>
              <p:nvPicPr>
                <p:cNvPr id="8" name="CommandButto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9561513" y="3885406"/>
                  <a:ext cx="1966913" cy="528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2" name="CommandButton7" r:id="rId8" imgW="1666800" imgH="523800"/>
        </mc:Choice>
        <mc:Fallback>
          <p:control name="CommandButton7" r:id="rId8" imgW="1666800" imgH="523800">
            <p:pic>
              <p:nvPicPr>
                <p:cNvPr id="9" name="CommandButto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6167439" y="3644900"/>
                  <a:ext cx="1666875" cy="528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" name="CommandButton8" r:id="rId9" imgW="971640" imgH="523800"/>
        </mc:Choice>
        <mc:Fallback>
          <p:control name="CommandButton8" r:id="rId9" imgW="971640" imgH="523800">
            <p:pic>
              <p:nvPicPr>
                <p:cNvPr id="10" name="CommandButto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2640014" y="4149725"/>
                  <a:ext cx="973137" cy="528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4" name="CommandButton9" r:id="rId10" imgW="1114560" imgH="523800"/>
        </mc:Choice>
        <mc:Fallback>
          <p:control name="CommandButton9" r:id="rId10" imgW="1114560" imgH="523800">
            <p:pic>
              <p:nvPicPr>
                <p:cNvPr id="11" name="CommandButto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8616951" y="2852739"/>
                  <a:ext cx="1114425" cy="5286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" name="CommandButton10" r:id="rId11" imgW="1266840" imgH="542880"/>
        </mc:Choice>
        <mc:Fallback>
          <p:control name="CommandButton10" r:id="rId11" imgW="1266840" imgH="542880">
            <p:pic>
              <p:nvPicPr>
                <p:cNvPr id="12" name="CommandButto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1992313" y="2420939"/>
                  <a:ext cx="1270000" cy="5476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6" name="CommandButton11" r:id="rId12" imgW="1171440" imgH="542880"/>
        </mc:Choice>
        <mc:Fallback>
          <p:control name="CommandButton11" r:id="rId12" imgW="1171440" imgH="542880">
            <p:pic>
              <p:nvPicPr>
                <p:cNvPr id="13" name="CommandButto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/>
                <a:srcRect/>
                <a:stretch>
                  <a:fillRect/>
                </a:stretch>
              </p:blipFill>
              <p:spPr bwMode="auto">
                <a:xfrm>
                  <a:off x="8975726" y="5734050"/>
                  <a:ext cx="1171575" cy="5476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16875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2348880"/>
            <a:ext cx="8229600" cy="4318000"/>
          </a:xfrm>
        </p:spPr>
        <p:txBody>
          <a:bodyPr/>
          <a:lstStyle/>
          <a:p>
            <a:pPr marL="0" indent="0" algn="ctr">
              <a:buNone/>
            </a:pPr>
            <a:r>
              <a:rPr lang="en-GB" sz="7200" dirty="0"/>
              <a:t>Properties of Vectors</a:t>
            </a:r>
          </a:p>
        </p:txBody>
      </p:sp>
    </p:spTree>
    <p:extLst>
      <p:ext uri="{BB962C8B-B14F-4D97-AF65-F5344CB8AC3E}">
        <p14:creationId xmlns:p14="http://schemas.microsoft.com/office/powerpoint/2010/main" val="178536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6" descr="Screen Clipping">
            <a:extLst>
              <a:ext uri="{FF2B5EF4-FFF2-40B4-BE49-F238E27FC236}">
                <a16:creationId xmlns:a16="http://schemas.microsoft.com/office/drawing/2014/main" id="{63A1F1A4-008A-4E21-AF57-3A7935035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2" y="3310817"/>
            <a:ext cx="4295616" cy="239864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Properties of vectors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66092" y="1670318"/>
            <a:ext cx="10743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 vector can be represented by a straight line, with an arrow to show its direction. The length of the line may represent the magnitude of the vector.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09458" y="4301402"/>
            <a:ext cx="35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1802" y="4849435"/>
            <a:ext cx="3774643" cy="13280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vector a represents the translation or movement from A to B.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826350" y="4422865"/>
            <a:ext cx="1277835" cy="1090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92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C 3.potx" id="{EC9E6DED-AEE9-4715-B899-55872B4EEB9B}" vid="{42C88AFB-2279-4C8E-A86C-5A792F5CB478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8656</TotalTime>
  <Words>847</Words>
  <Application>Microsoft Office PowerPoint</Application>
  <PresentationFormat>Widescreen</PresentationFormat>
  <Paragraphs>101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MS Mincho</vt:lpstr>
      <vt:lpstr>ＭＳ Ｐゴシック</vt:lpstr>
      <vt:lpstr>Arial</vt:lpstr>
      <vt:lpstr>Calibri</vt:lpstr>
      <vt:lpstr>Calibri Light</vt:lpstr>
      <vt:lpstr>Cambria Math</vt:lpstr>
      <vt:lpstr>Roboto</vt:lpstr>
      <vt:lpstr>Times New Roman</vt:lpstr>
      <vt:lpstr>Office Theme</vt:lpstr>
      <vt:lpstr>PowerPoint Presentation</vt:lpstr>
      <vt:lpstr>Lesson objective </vt:lpstr>
      <vt:lpstr>What is a Scalar?</vt:lpstr>
      <vt:lpstr>PowerPoint Presentation</vt:lpstr>
      <vt:lpstr>What is a Vector?</vt:lpstr>
      <vt:lpstr>PowerPoint Presentation</vt:lpstr>
      <vt:lpstr>Scalar or Vector? Which of the following are vector quantities?</vt:lpstr>
      <vt:lpstr>PowerPoint Presentation</vt:lpstr>
      <vt:lpstr>Properties of vectors </vt:lpstr>
      <vt:lpstr>Representation of Vectors</vt:lpstr>
      <vt:lpstr>Translations</vt:lpstr>
      <vt:lpstr>Magnitude or Norm of a Vector</vt:lpstr>
      <vt:lpstr>Equality of Vectors</vt:lpstr>
      <vt:lpstr>Negative Vectors</vt:lpstr>
      <vt:lpstr>Unit Vector</vt:lpstr>
      <vt:lpstr>Position Vector</vt:lpstr>
      <vt:lpstr>Multiplication by a Scalar</vt:lpstr>
      <vt:lpstr>Multiplication by a Scalar</vt:lpstr>
      <vt:lpstr>Angle Between Two Vectors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UZMSprizemlje5</dc:creator>
  <cp:lastModifiedBy>Anita Gudelj</cp:lastModifiedBy>
  <cp:revision>153</cp:revision>
  <dcterms:created xsi:type="dcterms:W3CDTF">2016-11-10T13:42:32Z</dcterms:created>
  <dcterms:modified xsi:type="dcterms:W3CDTF">2022-04-24T07:47:17Z</dcterms:modified>
</cp:coreProperties>
</file>