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62" r:id="rId5"/>
    <p:sldId id="315" r:id="rId6"/>
    <p:sldId id="335" r:id="rId7"/>
    <p:sldId id="317" r:id="rId8"/>
    <p:sldId id="352" r:id="rId9"/>
    <p:sldId id="353" r:id="rId10"/>
    <p:sldId id="357" r:id="rId11"/>
    <p:sldId id="351" r:id="rId12"/>
    <p:sldId id="354" r:id="rId13"/>
    <p:sldId id="355" r:id="rId14"/>
    <p:sldId id="346" r:id="rId15"/>
    <p:sldId id="356" r:id="rId16"/>
    <p:sldId id="337" r:id="rId17"/>
    <p:sldId id="340" r:id="rId18"/>
    <p:sldId id="318" r:id="rId19"/>
    <p:sldId id="359" r:id="rId20"/>
    <p:sldId id="360" r:id="rId21"/>
    <p:sldId id="361" r:id="rId22"/>
    <p:sldId id="314" r:id="rId2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Banic" initials="AB" lastIdx="1" clrIdx="0">
    <p:extLst>
      <p:ext uri="{19B8F6BF-5375-455C-9EA6-DF929625EA0E}">
        <p15:presenceInfo xmlns:p15="http://schemas.microsoft.com/office/powerpoint/2012/main" userId="5f54a99a5eb89f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354" autoAdjust="0"/>
  </p:normalViewPr>
  <p:slideViewPr>
    <p:cSldViewPr snapToGrid="0">
      <p:cViewPr varScale="1">
        <p:scale>
          <a:sx n="90" d="100"/>
          <a:sy n="90" d="100"/>
        </p:scale>
        <p:origin x="133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5T17:40:09.315"/>
    </inkml:context>
    <inkml:brush xml:id="br0">
      <inkml:brushProperty name="width" value="0.04286" units="cm"/>
      <inkml:brushProperty name="height" value="0.04286" units="cm"/>
      <inkml:brushProperty name="color" value="#B4C3DA"/>
      <inkml:brushProperty name="inkEffects" value="silver"/>
      <inkml:brushProperty name="anchorX" value="0"/>
      <inkml:brushProperty name="anchorY" value="0"/>
      <inkml:brushProperty name="scaleFactor" value="0.5"/>
    </inkml:brush>
  </inkml:definitions>
  <inkml:trace contextRef="#ctx0" brushRef="#br0">52 87 8037,'-2'-17'-259,"-4"0"1,-1-1 0,-7 3-812,3 3 1070,7 5 0,-4 14 0,8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6T00:05:32.912"/>
    </inkml:context>
    <inkml:brush xml:id="br0">
      <inkml:brushProperty name="width" value="0.04286" units="cm"/>
      <inkml:brushProperty name="height" value="0.04286" units="cm"/>
      <inkml:brushProperty name="color" value="#B4C3DA"/>
      <inkml:brushProperty name="inkEffects" value="silver"/>
      <inkml:brushProperty name="anchorX" value="0"/>
      <inkml:brushProperty name="anchorY" value="0"/>
      <inkml:brushProperty name="scaleFactor" value="0.5"/>
    </inkml:brush>
  </inkml:definitions>
  <inkml:trace contextRef="#ctx0" brushRef="#br0">5449 310 8112,'-7'-50'0,"-3"4"0,-1 6-115,-1 3 0,1 5 0,-5 3 0,3 8 0,1 5 0,-1 7-79,-3 1 0,5-3 123,-1 5 1,8 2-8,-1 10 1,-5 3-97,-1 9 107,3-1 0,-7 0 24,3 0 0,-3 1-2,-3-1 0,-7 0 34,-3 1 0,-7-1 0,-5 0 0,-7 1 10,-10-1 1,-7 0 6,-10 0 1,-15 6-244,38-11 1,-2 0-1,-2 0 1,-1-1 240,-4-2 1,-1-1-1,-3 1 1,-1-1-13,-1 1 1,0-1 0,-4 1 0,-1 0 5,-4-1 1,0 1 0,4 0 0,-2-1-330,-4 1 1,-1 0 0,2-3 0,0-1 327,-2 1 1,0 0-1,-4-1 1,-1 1-2,-3 3 1,-1 0 0,4-1 0,1 1 3,-2-1 0,1 1 0,-1 0 0,0-1 0,1 1 1,-1 0-1,-3 3 1,-1 1-20,-4 0 0,0 3 1,6 0-1,1 2-331,-4 2 0,-1 0 1,4 2-1,1 3 323,-1 2 0,-1 3 0,1 0 0,-1 2 13,0 2 1,1 1-1,7-1 1,1 1-12,2-1 1,2 1 24,2-1 0,2 1 0,0 2 0,2 1 0,0 0 0,1-1 0,3 0 0,1-1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66905-F513-4877-B08A-7E9416ECD7B6}" type="datetimeFigureOut">
              <a:rPr lang="hr-HR" smtClean="0"/>
              <a:t>30.8.2022.</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0EAD9-0EB2-41F3-B377-F18357740DED}" type="slidenum">
              <a:rPr lang="hr-HR" smtClean="0"/>
              <a:t>‹#›</a:t>
            </a:fld>
            <a:endParaRPr lang="hr-HR"/>
          </a:p>
        </p:txBody>
      </p:sp>
    </p:spTree>
    <p:extLst>
      <p:ext uri="{BB962C8B-B14F-4D97-AF65-F5344CB8AC3E}">
        <p14:creationId xmlns:p14="http://schemas.microsoft.com/office/powerpoint/2010/main" val="207914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F450EAD9-0EB2-41F3-B377-F18357740DED}" type="slidenum">
              <a:rPr lang="hr-HR" smtClean="0"/>
              <a:t>6</a:t>
            </a:fld>
            <a:endParaRPr lang="hr-HR"/>
          </a:p>
        </p:txBody>
      </p:sp>
    </p:spTree>
    <p:extLst>
      <p:ext uri="{BB962C8B-B14F-4D97-AF65-F5344CB8AC3E}">
        <p14:creationId xmlns:p14="http://schemas.microsoft.com/office/powerpoint/2010/main" val="110901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F450EAD9-0EB2-41F3-B377-F18357740DED}" type="slidenum">
              <a:rPr lang="hr-HR" smtClean="0"/>
              <a:t>7</a:t>
            </a:fld>
            <a:endParaRPr lang="hr-HR"/>
          </a:p>
        </p:txBody>
      </p:sp>
    </p:spTree>
    <p:extLst>
      <p:ext uri="{BB962C8B-B14F-4D97-AF65-F5344CB8AC3E}">
        <p14:creationId xmlns:p14="http://schemas.microsoft.com/office/powerpoint/2010/main" val="222413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F450EAD9-0EB2-41F3-B377-F18357740DED}" type="slidenum">
              <a:rPr lang="hr-HR" smtClean="0"/>
              <a:t>8</a:t>
            </a:fld>
            <a:endParaRPr lang="hr-HR"/>
          </a:p>
        </p:txBody>
      </p:sp>
    </p:spTree>
    <p:extLst>
      <p:ext uri="{BB962C8B-B14F-4D97-AF65-F5344CB8AC3E}">
        <p14:creationId xmlns:p14="http://schemas.microsoft.com/office/powerpoint/2010/main" val="82667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F450EAD9-0EB2-41F3-B377-F18357740DED}" type="slidenum">
              <a:rPr lang="hr-HR" smtClean="0"/>
              <a:t>10</a:t>
            </a:fld>
            <a:endParaRPr lang="hr-HR"/>
          </a:p>
        </p:txBody>
      </p:sp>
    </p:spTree>
    <p:extLst>
      <p:ext uri="{BB962C8B-B14F-4D97-AF65-F5344CB8AC3E}">
        <p14:creationId xmlns:p14="http://schemas.microsoft.com/office/powerpoint/2010/main" val="221033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F450EAD9-0EB2-41F3-B377-F18357740DED}" type="slidenum">
              <a:rPr lang="hr-HR" smtClean="0"/>
              <a:t>12</a:t>
            </a:fld>
            <a:endParaRPr lang="hr-HR"/>
          </a:p>
        </p:txBody>
      </p:sp>
    </p:spTree>
    <p:extLst>
      <p:ext uri="{BB962C8B-B14F-4D97-AF65-F5344CB8AC3E}">
        <p14:creationId xmlns:p14="http://schemas.microsoft.com/office/powerpoint/2010/main" val="344869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F450EAD9-0EB2-41F3-B377-F18357740DED}" type="slidenum">
              <a:rPr lang="hr-HR" smtClean="0"/>
              <a:t>13</a:t>
            </a:fld>
            <a:endParaRPr lang="hr-HR"/>
          </a:p>
        </p:txBody>
      </p:sp>
    </p:spTree>
    <p:extLst>
      <p:ext uri="{BB962C8B-B14F-4D97-AF65-F5344CB8AC3E}">
        <p14:creationId xmlns:p14="http://schemas.microsoft.com/office/powerpoint/2010/main" val="278271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F450EAD9-0EB2-41F3-B377-F18357740DED}" type="slidenum">
              <a:rPr lang="hr-HR" smtClean="0"/>
              <a:t>14</a:t>
            </a:fld>
            <a:endParaRPr lang="hr-HR"/>
          </a:p>
        </p:txBody>
      </p:sp>
    </p:spTree>
    <p:extLst>
      <p:ext uri="{BB962C8B-B14F-4D97-AF65-F5344CB8AC3E}">
        <p14:creationId xmlns:p14="http://schemas.microsoft.com/office/powerpoint/2010/main" val="253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450EAD9-0EB2-41F3-B377-F18357740DED}" type="slidenum">
              <a:rPr lang="hr-HR" smtClean="0"/>
              <a:t>19</a:t>
            </a:fld>
            <a:endParaRPr lang="hr-HR"/>
          </a:p>
        </p:txBody>
      </p:sp>
    </p:spTree>
    <p:extLst>
      <p:ext uri="{BB962C8B-B14F-4D97-AF65-F5344CB8AC3E}">
        <p14:creationId xmlns:p14="http://schemas.microsoft.com/office/powerpoint/2010/main" val="212590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 i sadržaj">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1FE026C5-8334-4920-B2DF-155A33EDECC7}"/>
              </a:ext>
            </a:extLst>
          </p:cNvPr>
          <p:cNvSpPr>
            <a:spLocks noGrp="1"/>
          </p:cNvSpPr>
          <p:nvPr>
            <p:ph idx="1"/>
          </p:nvPr>
        </p:nvSpPr>
        <p:spPr>
          <a:xfrm>
            <a:off x="838200" y="1690687"/>
            <a:ext cx="10515600" cy="3945342"/>
          </a:xfrm>
        </p:spPr>
        <p:txBody>
          <a:bodyPr/>
          <a:lstStyle/>
          <a:p>
            <a:pPr lvl="0"/>
            <a:r>
              <a:rPr lang="hr-HR" dirty="0"/>
              <a:t>Uredite stilove teksta matrice</a:t>
            </a:r>
          </a:p>
          <a:p>
            <a:pPr lvl="1"/>
            <a:r>
              <a:rPr lang="hr-HR" dirty="0"/>
              <a:t>Druga razina</a:t>
            </a:r>
          </a:p>
          <a:p>
            <a:pPr lvl="2"/>
            <a:r>
              <a:rPr lang="hr-HR" dirty="0"/>
              <a:t>Treća razina</a:t>
            </a:r>
          </a:p>
          <a:p>
            <a:pPr lvl="3"/>
            <a:r>
              <a:rPr lang="hr-HR" dirty="0"/>
              <a:t>Četvrta razina</a:t>
            </a:r>
          </a:p>
          <a:p>
            <a:pPr lvl="4"/>
            <a:r>
              <a:rPr lang="hr-HR" dirty="0"/>
              <a:t>Peta razina</a:t>
            </a:r>
          </a:p>
        </p:txBody>
      </p:sp>
      <p:sp>
        <p:nvSpPr>
          <p:cNvPr id="7" name="Naslov 6">
            <a:extLst>
              <a:ext uri="{FF2B5EF4-FFF2-40B4-BE49-F238E27FC236}">
                <a16:creationId xmlns:a16="http://schemas.microsoft.com/office/drawing/2014/main" id="{BB8E5873-90FF-45CB-97BF-76941EC17068}"/>
              </a:ext>
            </a:extLst>
          </p:cNvPr>
          <p:cNvSpPr>
            <a:spLocks noGrp="1"/>
          </p:cNvSpPr>
          <p:nvPr>
            <p:ph type="title"/>
          </p:nvPr>
        </p:nvSpPr>
        <p:spPr>
          <a:xfrm>
            <a:off x="838200" y="839585"/>
            <a:ext cx="10515600" cy="851103"/>
          </a:xfrm>
          <a:prstGeom prst="rect">
            <a:avLst/>
          </a:prstGeom>
        </p:spPr>
        <p:txBody>
          <a:bodyPr/>
          <a:lstStyle>
            <a:lvl1pPr>
              <a:defRPr b="1">
                <a:solidFill>
                  <a:srgbClr val="002060"/>
                </a:solidFill>
                <a:effectLst>
                  <a:outerShdw blurRad="38100" dist="38100" dir="2700000" algn="tl">
                    <a:srgbClr val="000000">
                      <a:alpha val="43137"/>
                    </a:srgbClr>
                  </a:outerShdw>
                </a:effectLst>
              </a:defRPr>
            </a:lvl1pPr>
          </a:lstStyle>
          <a:p>
            <a:r>
              <a:rPr lang="hr-HR" dirty="0"/>
              <a:t>Kliknite da biste uredili stil naslova matrice</a:t>
            </a:r>
          </a:p>
        </p:txBody>
      </p:sp>
      <p:sp>
        <p:nvSpPr>
          <p:cNvPr id="4" name="Rectangle 3">
            <a:extLst>
              <a:ext uri="{FF2B5EF4-FFF2-40B4-BE49-F238E27FC236}">
                <a16:creationId xmlns:a16="http://schemas.microsoft.com/office/drawing/2014/main" id="{907E4BB0-3664-4F41-8628-C1A93AAAB6C0}"/>
              </a:ext>
            </a:extLst>
          </p:cNvPr>
          <p:cNvSpPr/>
          <p:nvPr userDrawn="1"/>
        </p:nvSpPr>
        <p:spPr>
          <a:xfrm>
            <a:off x="838201" y="6550099"/>
            <a:ext cx="10494522" cy="307777"/>
          </a:xfrm>
          <a:prstGeom prst="rect">
            <a:avLst/>
          </a:prstGeom>
        </p:spPr>
        <p:txBody>
          <a:bodyPr wrap="square">
            <a:spAutoFit/>
          </a:bodyPr>
          <a:lstStyle/>
          <a:p>
            <a:pPr algn="ctr"/>
            <a:r>
              <a:rPr lang="hr-HR" sz="1400" i="1" dirty="0" err="1">
                <a:solidFill>
                  <a:srgbClr val="032659"/>
                </a:solidFill>
              </a:rPr>
              <a:t>MareMathics</a:t>
            </a:r>
            <a:r>
              <a:rPr lang="hr-HR" sz="1400" i="1" dirty="0">
                <a:solidFill>
                  <a:srgbClr val="032659"/>
                </a:solidFill>
              </a:rPr>
              <a:t> </a:t>
            </a:r>
            <a:r>
              <a:rPr lang="en-US" sz="1400" i="1" dirty="0">
                <a:solidFill>
                  <a:srgbClr val="032659"/>
                </a:solidFill>
              </a:rPr>
              <a:t>Teachers’ Meeting</a:t>
            </a:r>
            <a:r>
              <a:rPr lang="hr-HR" sz="1400" i="1" dirty="0">
                <a:solidFill>
                  <a:srgbClr val="032659"/>
                </a:solidFill>
              </a:rPr>
              <a:t>– </a:t>
            </a:r>
            <a:r>
              <a:rPr lang="en-US" sz="1400" i="1" dirty="0" err="1">
                <a:solidFill>
                  <a:srgbClr val="032659"/>
                </a:solidFill>
              </a:rPr>
              <a:t>Tallin</a:t>
            </a:r>
            <a:r>
              <a:rPr lang="hr-HR" sz="1400" i="1" dirty="0">
                <a:solidFill>
                  <a:srgbClr val="032659"/>
                </a:solidFill>
              </a:rPr>
              <a:t> 202</a:t>
            </a:r>
            <a:r>
              <a:rPr lang="en-US" sz="1400" i="1" dirty="0">
                <a:solidFill>
                  <a:srgbClr val="032659"/>
                </a:solidFill>
              </a:rPr>
              <a:t>2</a:t>
            </a:r>
            <a:r>
              <a:rPr lang="hr-HR" sz="1400" i="1" dirty="0">
                <a:solidFill>
                  <a:srgbClr val="032659"/>
                </a:solidFill>
              </a:rPr>
              <a:t>, 2</a:t>
            </a:r>
            <a:r>
              <a:rPr lang="en-US" sz="1400" i="1" dirty="0">
                <a:solidFill>
                  <a:srgbClr val="032659"/>
                </a:solidFill>
              </a:rPr>
              <a:t>6</a:t>
            </a:r>
            <a:r>
              <a:rPr lang="hr-HR" sz="1400" i="1" dirty="0">
                <a:solidFill>
                  <a:srgbClr val="032659"/>
                </a:solidFill>
              </a:rPr>
              <a:t> – 2</a:t>
            </a:r>
            <a:r>
              <a:rPr lang="en-US" sz="1400" i="1" dirty="0">
                <a:solidFill>
                  <a:srgbClr val="032659"/>
                </a:solidFill>
              </a:rPr>
              <a:t>7</a:t>
            </a:r>
            <a:r>
              <a:rPr lang="hr-HR" sz="1400" i="1" dirty="0">
                <a:solidFill>
                  <a:srgbClr val="032659"/>
                </a:solidFill>
              </a:rPr>
              <a:t> </a:t>
            </a:r>
            <a:r>
              <a:rPr lang="en-US" sz="1400" i="1" dirty="0">
                <a:solidFill>
                  <a:srgbClr val="032659"/>
                </a:solidFill>
              </a:rPr>
              <a:t>April</a:t>
            </a:r>
            <a:endParaRPr lang="hr-HR" sz="1400" i="1" dirty="0">
              <a:solidFill>
                <a:srgbClr val="032659"/>
              </a:solidFill>
            </a:endParaRPr>
          </a:p>
        </p:txBody>
      </p:sp>
    </p:spTree>
    <p:extLst>
      <p:ext uri="{BB962C8B-B14F-4D97-AF65-F5344CB8AC3E}">
        <p14:creationId xmlns:p14="http://schemas.microsoft.com/office/powerpoint/2010/main" val="5225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ni slaj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56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ilagođeni izgled">
    <p:spTree>
      <p:nvGrpSpPr>
        <p:cNvPr id="1" name=""/>
        <p:cNvGrpSpPr/>
        <p:nvPr/>
      </p:nvGrpSpPr>
      <p:grpSpPr>
        <a:xfrm>
          <a:off x="0" y="0"/>
          <a:ext cx="0" cy="0"/>
          <a:chOff x="0" y="0"/>
          <a:chExt cx="0" cy="0"/>
        </a:xfrm>
      </p:grpSpPr>
      <p:sp>
        <p:nvSpPr>
          <p:cNvPr id="5" name="Naslov 6">
            <a:extLst>
              <a:ext uri="{FF2B5EF4-FFF2-40B4-BE49-F238E27FC236}">
                <a16:creationId xmlns:a16="http://schemas.microsoft.com/office/drawing/2014/main" id="{D70C136F-4C14-4322-A508-DAA7A819C768}"/>
              </a:ext>
            </a:extLst>
          </p:cNvPr>
          <p:cNvSpPr txBox="1">
            <a:spLocks/>
          </p:cNvSpPr>
          <p:nvPr userDrawn="1"/>
        </p:nvSpPr>
        <p:spPr>
          <a:xfrm>
            <a:off x="838200" y="839585"/>
            <a:ext cx="10515600" cy="85110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hr-HR"/>
              <a:t>Kliknite da biste uredili stil naslova matrice</a:t>
            </a:r>
            <a:endParaRPr lang="hr-HR" dirty="0"/>
          </a:p>
        </p:txBody>
      </p:sp>
      <p:sp>
        <p:nvSpPr>
          <p:cNvPr id="3" name="Rectangle 2">
            <a:extLst>
              <a:ext uri="{FF2B5EF4-FFF2-40B4-BE49-F238E27FC236}">
                <a16:creationId xmlns:a16="http://schemas.microsoft.com/office/drawing/2014/main" id="{C633469C-96AA-40D5-B817-81CB3041B416}"/>
              </a:ext>
            </a:extLst>
          </p:cNvPr>
          <p:cNvSpPr/>
          <p:nvPr userDrawn="1"/>
        </p:nvSpPr>
        <p:spPr>
          <a:xfrm>
            <a:off x="838201" y="6550099"/>
            <a:ext cx="10494522" cy="307777"/>
          </a:xfrm>
          <a:prstGeom prst="rect">
            <a:avLst/>
          </a:prstGeom>
        </p:spPr>
        <p:txBody>
          <a:bodyPr wrap="square">
            <a:spAutoFit/>
          </a:bodyPr>
          <a:lstStyle/>
          <a:p>
            <a:pPr algn="ctr"/>
            <a:r>
              <a:rPr lang="hr-HR" sz="1400" i="1" dirty="0" err="1">
                <a:solidFill>
                  <a:srgbClr val="032659"/>
                </a:solidFill>
              </a:rPr>
              <a:t>MareMathics</a:t>
            </a:r>
            <a:r>
              <a:rPr lang="hr-HR" sz="1400" i="1" dirty="0">
                <a:solidFill>
                  <a:srgbClr val="032659"/>
                </a:solidFill>
              </a:rPr>
              <a:t> </a:t>
            </a:r>
            <a:r>
              <a:rPr lang="en-US" sz="1400" i="1" dirty="0">
                <a:solidFill>
                  <a:srgbClr val="032659"/>
                </a:solidFill>
              </a:rPr>
              <a:t>Teachers’ Meeting</a:t>
            </a:r>
            <a:r>
              <a:rPr lang="hr-HR" sz="1400" i="1" dirty="0">
                <a:solidFill>
                  <a:srgbClr val="032659"/>
                </a:solidFill>
              </a:rPr>
              <a:t>– </a:t>
            </a:r>
            <a:r>
              <a:rPr lang="en-US" sz="1400" i="1" dirty="0" err="1">
                <a:solidFill>
                  <a:srgbClr val="032659"/>
                </a:solidFill>
              </a:rPr>
              <a:t>Tallin</a:t>
            </a:r>
            <a:r>
              <a:rPr lang="hr-HR" sz="1400" i="1" dirty="0">
                <a:solidFill>
                  <a:srgbClr val="032659"/>
                </a:solidFill>
              </a:rPr>
              <a:t> 202</a:t>
            </a:r>
            <a:r>
              <a:rPr lang="en-US" sz="1400" i="1" dirty="0">
                <a:solidFill>
                  <a:srgbClr val="032659"/>
                </a:solidFill>
              </a:rPr>
              <a:t>2</a:t>
            </a:r>
            <a:r>
              <a:rPr lang="hr-HR" sz="1400" i="1" dirty="0">
                <a:solidFill>
                  <a:srgbClr val="032659"/>
                </a:solidFill>
              </a:rPr>
              <a:t>, 2</a:t>
            </a:r>
            <a:r>
              <a:rPr lang="en-US" sz="1400" i="1" dirty="0">
                <a:solidFill>
                  <a:srgbClr val="032659"/>
                </a:solidFill>
              </a:rPr>
              <a:t>6</a:t>
            </a:r>
            <a:r>
              <a:rPr lang="hr-HR" sz="1400" i="1" dirty="0">
                <a:solidFill>
                  <a:srgbClr val="032659"/>
                </a:solidFill>
              </a:rPr>
              <a:t> – 2</a:t>
            </a:r>
            <a:r>
              <a:rPr lang="en-US" sz="1400" i="1" dirty="0">
                <a:solidFill>
                  <a:srgbClr val="032659"/>
                </a:solidFill>
              </a:rPr>
              <a:t>7</a:t>
            </a:r>
            <a:r>
              <a:rPr lang="hr-HR" sz="1400" i="1" dirty="0">
                <a:solidFill>
                  <a:srgbClr val="032659"/>
                </a:solidFill>
              </a:rPr>
              <a:t> </a:t>
            </a:r>
            <a:r>
              <a:rPr lang="en-US" sz="1400" i="1" dirty="0">
                <a:solidFill>
                  <a:srgbClr val="032659"/>
                </a:solidFill>
              </a:rPr>
              <a:t>April</a:t>
            </a:r>
            <a:endParaRPr lang="hr-HR" sz="1400" i="1" dirty="0">
              <a:solidFill>
                <a:srgbClr val="032659"/>
              </a:solidFill>
            </a:endParaRPr>
          </a:p>
        </p:txBody>
      </p:sp>
    </p:spTree>
    <p:extLst>
      <p:ext uri="{BB962C8B-B14F-4D97-AF65-F5344CB8AC3E}">
        <p14:creationId xmlns:p14="http://schemas.microsoft.com/office/powerpoint/2010/main" val="1195199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07165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6" name="Rectangle 5">
            <a:extLst>
              <a:ext uri="{FF2B5EF4-FFF2-40B4-BE49-F238E27FC236}">
                <a16:creationId xmlns:a16="http://schemas.microsoft.com/office/drawing/2014/main" id="{7B00CB95-DDCC-4ED7-AB37-B40EEBE16D93}"/>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pic>
        <p:nvPicPr>
          <p:cNvPr id="2052" name="Picture 3">
            <a:extLst>
              <a:ext uri="{FF2B5EF4-FFF2-40B4-BE49-F238E27FC236}">
                <a16:creationId xmlns:a16="http://schemas.microsoft.com/office/drawing/2014/main" id="{007974F5-B6B8-420D-AB2A-1E1CA29333F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13015" y="224931"/>
            <a:ext cx="1388871" cy="4413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20FF617-A0AE-41A7-A076-A862804B48AD}"/>
              </a:ext>
            </a:extLst>
          </p:cNvPr>
          <p:cNvSpPr>
            <a:spLocks noChangeArrowheads="1"/>
          </p:cNvSpPr>
          <p:nvPr userDrawn="1"/>
        </p:nvSpPr>
        <p:spPr bwMode="auto">
          <a:xfrm>
            <a:off x="838200" y="272088"/>
            <a:ext cx="1051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sr-Latn-RS" altLang="sr-Latn-RS" sz="1200" b="0" i="1" u="none" strike="noStrike" cap="none" normalizeH="0" baseline="0" dirty="0" err="1">
                <a:ln>
                  <a:noFill/>
                </a:ln>
                <a:solidFill>
                  <a:srgbClr val="1C476E"/>
                </a:solidFill>
                <a:effectLst/>
                <a:latin typeface="+mn-lt"/>
                <a:ea typeface="Times New Roman" panose="02020603050405020304" pitchFamily="18" charset="0"/>
              </a:rPr>
              <a:t>Innovative</a:t>
            </a:r>
            <a:r>
              <a:rPr kumimoji="0" lang="sr-Latn-RS" altLang="sr-Latn-RS" sz="1200" b="0" i="1" u="none" strike="noStrike" cap="none" normalizeH="0" baseline="0" dirty="0">
                <a:ln>
                  <a:noFill/>
                </a:ln>
                <a:solidFill>
                  <a:srgbClr val="1C476E"/>
                </a:solidFill>
                <a:effectLst/>
                <a:latin typeface="+mn-lt"/>
                <a:ea typeface="Times New Roman" panose="02020603050405020304" pitchFamily="18" charset="0"/>
              </a:rPr>
              <a:t> </a:t>
            </a:r>
            <a:r>
              <a:rPr kumimoji="0" lang="sr-Latn-RS" altLang="sr-Latn-RS" sz="1200" b="0" i="1" u="none" strike="noStrike" cap="none" normalizeH="0" baseline="0" dirty="0" err="1">
                <a:ln>
                  <a:noFill/>
                </a:ln>
                <a:solidFill>
                  <a:srgbClr val="1C476E"/>
                </a:solidFill>
                <a:effectLst/>
                <a:latin typeface="+mn-lt"/>
                <a:ea typeface="Times New Roman" panose="02020603050405020304" pitchFamily="18" charset="0"/>
              </a:rPr>
              <a:t>Approach</a:t>
            </a:r>
            <a:r>
              <a:rPr kumimoji="0" lang="sr-Latn-RS" altLang="sr-Latn-RS" sz="1200" b="0" i="1" u="none" strike="noStrike" cap="none" normalizeH="0" baseline="0" dirty="0">
                <a:ln>
                  <a:noFill/>
                </a:ln>
                <a:solidFill>
                  <a:srgbClr val="1C476E"/>
                </a:solidFill>
                <a:effectLst/>
                <a:latin typeface="+mn-lt"/>
                <a:ea typeface="Times New Roman" panose="02020603050405020304" pitchFamily="18" charset="0"/>
              </a:rPr>
              <a:t> in </a:t>
            </a:r>
            <a:r>
              <a:rPr kumimoji="0" lang="sr-Latn-RS" altLang="sr-Latn-RS" sz="1200" b="0" i="1" u="none" strike="noStrike" cap="none" normalizeH="0" baseline="0" dirty="0" err="1">
                <a:ln>
                  <a:noFill/>
                </a:ln>
                <a:solidFill>
                  <a:srgbClr val="1C476E"/>
                </a:solidFill>
                <a:effectLst/>
                <a:latin typeface="+mn-lt"/>
                <a:ea typeface="Times New Roman" panose="02020603050405020304" pitchFamily="18" charset="0"/>
              </a:rPr>
              <a:t>Mathematical</a:t>
            </a:r>
            <a:r>
              <a:rPr kumimoji="0" lang="sr-Latn-RS" altLang="sr-Latn-RS" sz="1200" b="0" i="1" u="none" strike="noStrike" cap="none" normalizeH="0" baseline="0" dirty="0">
                <a:ln>
                  <a:noFill/>
                </a:ln>
                <a:solidFill>
                  <a:srgbClr val="1C476E"/>
                </a:solidFill>
                <a:effectLst/>
                <a:latin typeface="+mn-lt"/>
                <a:ea typeface="Times New Roman" panose="02020603050405020304" pitchFamily="18" charset="0"/>
              </a:rPr>
              <a:t> </a:t>
            </a:r>
            <a:r>
              <a:rPr kumimoji="0" lang="sr-Latn-RS" altLang="sr-Latn-RS" sz="1200" b="0" i="1" u="none" strike="noStrike" cap="none" normalizeH="0" baseline="0" dirty="0" err="1">
                <a:ln>
                  <a:noFill/>
                </a:ln>
                <a:solidFill>
                  <a:srgbClr val="1C476E"/>
                </a:solidFill>
                <a:effectLst/>
                <a:latin typeface="+mn-lt"/>
                <a:ea typeface="Times New Roman" panose="02020603050405020304" pitchFamily="18" charset="0"/>
              </a:rPr>
              <a:t>Education</a:t>
            </a:r>
            <a:r>
              <a:rPr kumimoji="0" lang="sr-Latn-RS" altLang="sr-Latn-RS" sz="1200" b="0" i="1" u="none" strike="noStrike" cap="none" normalizeH="0" baseline="0" dirty="0">
                <a:ln>
                  <a:noFill/>
                </a:ln>
                <a:solidFill>
                  <a:srgbClr val="1C476E"/>
                </a:solidFill>
                <a:effectLst/>
                <a:latin typeface="+mn-lt"/>
                <a:ea typeface="Times New Roman" panose="02020603050405020304" pitchFamily="18" charset="0"/>
              </a:rPr>
              <a:t> </a:t>
            </a:r>
            <a:r>
              <a:rPr kumimoji="0" lang="sr-Latn-RS" altLang="sr-Latn-RS" sz="1200" b="0" i="1" u="none" strike="noStrike" cap="none" normalizeH="0" baseline="0" dirty="0" err="1">
                <a:ln>
                  <a:noFill/>
                </a:ln>
                <a:solidFill>
                  <a:srgbClr val="1C476E"/>
                </a:solidFill>
                <a:effectLst/>
                <a:latin typeface="+mn-lt"/>
                <a:ea typeface="Times New Roman" panose="02020603050405020304" pitchFamily="18" charset="0"/>
              </a:rPr>
              <a:t>for</a:t>
            </a:r>
            <a:r>
              <a:rPr kumimoji="0" lang="sr-Latn-RS" altLang="sr-Latn-RS" sz="1200" b="0" i="1" u="none" strike="noStrike" cap="none" normalizeH="0" baseline="0" dirty="0">
                <a:ln>
                  <a:noFill/>
                </a:ln>
                <a:solidFill>
                  <a:srgbClr val="1C476E"/>
                </a:solidFill>
                <a:effectLst/>
                <a:latin typeface="+mn-lt"/>
                <a:ea typeface="Times New Roman" panose="02020603050405020304" pitchFamily="18" charset="0"/>
              </a:rPr>
              <a:t> </a:t>
            </a:r>
            <a:r>
              <a:rPr kumimoji="0" lang="sr-Latn-RS" altLang="sr-Latn-RS" sz="1200" b="0" i="1" u="none" strike="noStrike" cap="none" normalizeH="0" baseline="0" dirty="0" err="1">
                <a:ln>
                  <a:noFill/>
                </a:ln>
                <a:solidFill>
                  <a:srgbClr val="1C476E"/>
                </a:solidFill>
                <a:effectLst/>
                <a:latin typeface="+mn-lt"/>
                <a:ea typeface="Times New Roman" panose="02020603050405020304" pitchFamily="18" charset="0"/>
              </a:rPr>
              <a:t>Maritime</a:t>
            </a:r>
            <a:r>
              <a:rPr kumimoji="0" lang="sr-Latn-RS" altLang="sr-Latn-RS" sz="1200" b="0" i="1" u="none" strike="noStrike" cap="none" normalizeH="0" baseline="0" dirty="0">
                <a:ln>
                  <a:noFill/>
                </a:ln>
                <a:solidFill>
                  <a:srgbClr val="1C476E"/>
                </a:solidFill>
                <a:effectLst/>
                <a:latin typeface="+mn-lt"/>
                <a:ea typeface="Times New Roman" panose="02020603050405020304" pitchFamily="18" charset="0"/>
              </a:rPr>
              <a:t> </a:t>
            </a:r>
            <a:r>
              <a:rPr kumimoji="0" lang="sr-Latn-RS" altLang="sr-Latn-RS" sz="1200" b="0" i="1" u="none" strike="noStrike" cap="none" normalizeH="0" baseline="0" dirty="0" err="1">
                <a:ln>
                  <a:noFill/>
                </a:ln>
                <a:solidFill>
                  <a:srgbClr val="1C476E"/>
                </a:solidFill>
                <a:effectLst/>
                <a:latin typeface="+mn-lt"/>
                <a:ea typeface="Times New Roman" panose="02020603050405020304" pitchFamily="18" charset="0"/>
              </a:rPr>
              <a:t>Students</a:t>
            </a:r>
            <a:endParaRPr kumimoji="0" lang="hr-HR" altLang="sr-Latn-RS" sz="800" b="0" i="1" u="none" strike="noStrike" cap="none" normalizeH="0" baseline="0" dirty="0">
              <a:ln>
                <a:noFill/>
              </a:ln>
              <a:solidFill>
                <a:schemeClr val="tx1"/>
              </a:solidFill>
              <a:effectLst/>
              <a:latin typeface="+mn-lt"/>
            </a:endParaRPr>
          </a:p>
          <a:p>
            <a:pPr marL="0" marR="0" lvl="0" indent="0" algn="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hr-HR" altLang="sr-Latn-RS" sz="1200" b="0" i="1" u="none" strike="noStrike" cap="none" normalizeH="0" baseline="0" dirty="0">
                <a:ln>
                  <a:noFill/>
                </a:ln>
                <a:solidFill>
                  <a:srgbClr val="1C476E"/>
                </a:solidFill>
                <a:effectLst/>
                <a:latin typeface="+mn-lt"/>
                <a:ea typeface="Times New Roman" panose="02020603050405020304" pitchFamily="18" charset="0"/>
              </a:rPr>
              <a:t>2019-1-HR01-KA203-061000</a:t>
            </a:r>
            <a:endParaRPr kumimoji="0" lang="hr-HR" altLang="sr-Latn-RS" sz="1800" b="0" i="1" u="none" strike="noStrike" cap="none" normalizeH="0" baseline="0" dirty="0">
              <a:ln>
                <a:noFill/>
              </a:ln>
              <a:solidFill>
                <a:schemeClr val="tx1"/>
              </a:solidFill>
              <a:effectLst/>
              <a:latin typeface="+mn-lt"/>
            </a:endParaRPr>
          </a:p>
        </p:txBody>
      </p:sp>
      <p:pic>
        <p:nvPicPr>
          <p:cNvPr id="11" name="Picture 1">
            <a:extLst>
              <a:ext uri="{FF2B5EF4-FFF2-40B4-BE49-F238E27FC236}">
                <a16:creationId xmlns:a16="http://schemas.microsoft.com/office/drawing/2014/main" id="{7344FDDF-17E4-4C47-A350-CD010E6C1312}"/>
              </a:ext>
            </a:extLst>
          </p:cNvPr>
          <p:cNvPicPr>
            <a:picLocks noChangeAspect="1"/>
          </p:cNvPicPr>
          <p:nvPr userDrawn="1"/>
        </p:nvPicPr>
        <p:blipFill rotWithShape="1">
          <a:blip r:embed="rId6"/>
          <a:srcRect r="60072"/>
          <a:stretch/>
        </p:blipFill>
        <p:spPr>
          <a:xfrm>
            <a:off x="838200" y="5673672"/>
            <a:ext cx="3929841" cy="1030315"/>
          </a:xfrm>
          <a:prstGeom prst="rect">
            <a:avLst/>
          </a:prstGeom>
        </p:spPr>
      </p:pic>
      <p:sp>
        <p:nvSpPr>
          <p:cNvPr id="8" name="Rectangle 7">
            <a:extLst>
              <a:ext uri="{FF2B5EF4-FFF2-40B4-BE49-F238E27FC236}">
                <a16:creationId xmlns:a16="http://schemas.microsoft.com/office/drawing/2014/main" id="{B238FC2E-BB11-4FC0-AE11-C40725EE27CA}"/>
              </a:ext>
            </a:extLst>
          </p:cNvPr>
          <p:cNvSpPr/>
          <p:nvPr userDrawn="1"/>
        </p:nvSpPr>
        <p:spPr>
          <a:xfrm>
            <a:off x="838201" y="6550099"/>
            <a:ext cx="10494522" cy="307777"/>
          </a:xfrm>
          <a:prstGeom prst="rect">
            <a:avLst/>
          </a:prstGeom>
        </p:spPr>
        <p:txBody>
          <a:bodyPr wrap="square">
            <a:spAutoFit/>
          </a:bodyPr>
          <a:lstStyle/>
          <a:p>
            <a:pPr algn="ctr"/>
            <a:r>
              <a:rPr lang="hr-HR" sz="1400" i="1" dirty="0" err="1">
                <a:solidFill>
                  <a:srgbClr val="032659"/>
                </a:solidFill>
              </a:rPr>
              <a:t>MareMathics</a:t>
            </a:r>
            <a:r>
              <a:rPr lang="hr-HR" sz="1400" i="1" dirty="0">
                <a:solidFill>
                  <a:srgbClr val="032659"/>
                </a:solidFill>
              </a:rPr>
              <a:t> </a:t>
            </a:r>
            <a:r>
              <a:rPr lang="en-US" sz="1400" i="1" dirty="0">
                <a:solidFill>
                  <a:srgbClr val="032659"/>
                </a:solidFill>
              </a:rPr>
              <a:t>Teachers’ Meeting</a:t>
            </a:r>
            <a:r>
              <a:rPr lang="hr-HR" sz="1400" i="1" dirty="0">
                <a:solidFill>
                  <a:srgbClr val="032659"/>
                </a:solidFill>
              </a:rPr>
              <a:t>– </a:t>
            </a:r>
            <a:r>
              <a:rPr lang="en-US" sz="1400" i="1" dirty="0" err="1">
                <a:solidFill>
                  <a:srgbClr val="032659"/>
                </a:solidFill>
              </a:rPr>
              <a:t>Tallin</a:t>
            </a:r>
            <a:r>
              <a:rPr lang="hr-HR" sz="1400" i="1" dirty="0">
                <a:solidFill>
                  <a:srgbClr val="032659"/>
                </a:solidFill>
              </a:rPr>
              <a:t> 202</a:t>
            </a:r>
            <a:r>
              <a:rPr lang="en-US" sz="1400" i="1" dirty="0">
                <a:solidFill>
                  <a:srgbClr val="032659"/>
                </a:solidFill>
              </a:rPr>
              <a:t>2</a:t>
            </a:r>
            <a:r>
              <a:rPr lang="hr-HR" sz="1400" i="1" dirty="0">
                <a:solidFill>
                  <a:srgbClr val="032659"/>
                </a:solidFill>
              </a:rPr>
              <a:t>, 2</a:t>
            </a:r>
            <a:r>
              <a:rPr lang="en-US" sz="1400" i="1" dirty="0">
                <a:solidFill>
                  <a:srgbClr val="032659"/>
                </a:solidFill>
              </a:rPr>
              <a:t>6</a:t>
            </a:r>
            <a:r>
              <a:rPr lang="hr-HR" sz="1400" i="1" dirty="0">
                <a:solidFill>
                  <a:srgbClr val="032659"/>
                </a:solidFill>
              </a:rPr>
              <a:t> – 2</a:t>
            </a:r>
            <a:r>
              <a:rPr lang="en-US" sz="1400" i="1" dirty="0">
                <a:solidFill>
                  <a:srgbClr val="032659"/>
                </a:solidFill>
              </a:rPr>
              <a:t>7</a:t>
            </a:r>
            <a:r>
              <a:rPr lang="hr-HR" sz="1400" i="1" dirty="0">
                <a:solidFill>
                  <a:srgbClr val="032659"/>
                </a:solidFill>
              </a:rPr>
              <a:t> </a:t>
            </a:r>
            <a:r>
              <a:rPr lang="en-US" sz="1400" i="1" dirty="0">
                <a:solidFill>
                  <a:srgbClr val="032659"/>
                </a:solidFill>
              </a:rPr>
              <a:t>April</a:t>
            </a:r>
            <a:endParaRPr lang="hr-HR" sz="1400" i="1" dirty="0">
              <a:solidFill>
                <a:srgbClr val="032659"/>
              </a:solidFill>
            </a:endParaRPr>
          </a:p>
        </p:txBody>
      </p:sp>
    </p:spTree>
    <p:extLst>
      <p:ext uri="{BB962C8B-B14F-4D97-AF65-F5344CB8AC3E}">
        <p14:creationId xmlns:p14="http://schemas.microsoft.com/office/powerpoint/2010/main" val="303886449"/>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maremathics.pfst.hr/wp-content/uploads/2021/09/IO2-2-Complex-Numbers-2.pdf"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1.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9.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8.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eogebra.org/m/kpqxvtty"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eogebra.org/m/hjgj9nfc" TargetMode="External"/><Relationship Id="rId5" Type="http://schemas.openxmlformats.org/officeDocument/2006/relationships/image" Target="../media/image60.png"/><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hyperlink" Target="https://maremathics.pfst.hr/wp-content/uploads/2021/09/IO2-2-Complex-Numbers-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3687-EAD4-4598-5153-B0B34F45ABA0}"/>
              </a:ext>
            </a:extLst>
          </p:cNvPr>
          <p:cNvSpPr>
            <a:spLocks noGrp="1"/>
          </p:cNvSpPr>
          <p:nvPr>
            <p:ph type="title"/>
          </p:nvPr>
        </p:nvSpPr>
        <p:spPr>
          <a:xfrm>
            <a:off x="838200" y="796419"/>
            <a:ext cx="10515600" cy="851103"/>
          </a:xfrm>
        </p:spPr>
        <p:txBody>
          <a:bodyPr/>
          <a:lstStyle/>
          <a:p>
            <a:pPr algn="ctr"/>
            <a:r>
              <a:rPr lang="hr-HR" dirty="0"/>
              <a:t>Matemathics in Electrical Engineering</a:t>
            </a:r>
            <a:endParaRPr lang="en-HR"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4" name="Ink 3">
                <a:extLst>
                  <a:ext uri="{FF2B5EF4-FFF2-40B4-BE49-F238E27FC236}">
                    <a16:creationId xmlns:a16="http://schemas.microsoft.com/office/drawing/2014/main" id="{70A145F4-7F2E-9DCD-EB96-52173CA9910D}"/>
                  </a:ext>
                </a:extLst>
              </p14:cNvPr>
              <p14:cNvContentPartPr/>
              <p14:nvPr/>
            </p14:nvContentPartPr>
            <p14:xfrm>
              <a:off x="2995598" y="1257307"/>
              <a:ext cx="19080" cy="31320"/>
            </p14:xfrm>
          </p:contentPart>
        </mc:Choice>
        <mc:Fallback xmlns="">
          <p:pic>
            <p:nvPicPr>
              <p:cNvPr id="4" name="Ink 3">
                <a:extLst>
                  <a:ext uri="{FF2B5EF4-FFF2-40B4-BE49-F238E27FC236}">
                    <a16:creationId xmlns:a16="http://schemas.microsoft.com/office/drawing/2014/main" id="{70A145F4-7F2E-9DCD-EB96-52173CA9910D}"/>
                  </a:ext>
                </a:extLst>
              </p:cNvPr>
              <p:cNvPicPr/>
              <p:nvPr/>
            </p:nvPicPr>
            <p:blipFill>
              <a:blip r:embed="rId3"/>
              <a:stretch>
                <a:fillRect/>
              </a:stretch>
            </p:blipFill>
            <p:spPr>
              <a:xfrm>
                <a:off x="2988038" y="1249747"/>
                <a:ext cx="34200" cy="46440"/>
              </a:xfrm>
              <a:prstGeom prst="rect">
                <a:avLst/>
              </a:prstGeom>
            </p:spPr>
          </p:pic>
        </mc:Fallback>
      </mc:AlternateContent>
      <p:sp>
        <p:nvSpPr>
          <p:cNvPr id="5" name="TextBox 4">
            <a:extLst>
              <a:ext uri="{FF2B5EF4-FFF2-40B4-BE49-F238E27FC236}">
                <a16:creationId xmlns:a16="http://schemas.microsoft.com/office/drawing/2014/main" id="{2AF5A926-87B5-AEC6-83D2-E38C296BED1B}"/>
              </a:ext>
            </a:extLst>
          </p:cNvPr>
          <p:cNvSpPr txBox="1"/>
          <p:nvPr/>
        </p:nvSpPr>
        <p:spPr>
          <a:xfrm>
            <a:off x="3349314" y="2546972"/>
            <a:ext cx="5257587" cy="1569660"/>
          </a:xfrm>
          <a:prstGeom prst="rect">
            <a:avLst/>
          </a:prstGeom>
          <a:noFill/>
        </p:spPr>
        <p:txBody>
          <a:bodyPr wrap="square" rtlCol="0">
            <a:spAutoFit/>
          </a:bodyPr>
          <a:lstStyle/>
          <a:p>
            <a:pPr algn="ctr"/>
            <a:r>
              <a:rPr lang="hr-HR" sz="3200" b="1" dirty="0">
                <a:solidFill>
                  <a:schemeClr val="accent5"/>
                </a:solidFill>
              </a:rPr>
              <a:t>Prof. Maja Krčum</a:t>
            </a:r>
          </a:p>
          <a:p>
            <a:pPr algn="ctr"/>
            <a:r>
              <a:rPr lang="hr-HR" sz="3200" b="1" dirty="0">
                <a:solidFill>
                  <a:schemeClr val="accent5"/>
                </a:solidFill>
              </a:rPr>
              <a:t>University of Split</a:t>
            </a:r>
          </a:p>
          <a:p>
            <a:pPr algn="ctr"/>
            <a:r>
              <a:rPr lang="hr-HR" sz="3200" b="1" dirty="0">
                <a:solidFill>
                  <a:schemeClr val="accent5"/>
                </a:solidFill>
              </a:rPr>
              <a:t>Faculty of Maritime Studies</a:t>
            </a:r>
          </a:p>
        </p:txBody>
      </p:sp>
    </p:spTree>
    <p:extLst>
      <p:ext uri="{BB962C8B-B14F-4D97-AF65-F5344CB8AC3E}">
        <p14:creationId xmlns:p14="http://schemas.microsoft.com/office/powerpoint/2010/main" val="151331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92673130-83FC-447E-9C6D-96FBAF859A00}"/>
              </a:ext>
            </a:extLst>
          </p:cNvPr>
          <p:cNvSpPr>
            <a:spLocks noGrp="1"/>
          </p:cNvSpPr>
          <p:nvPr>
            <p:ph type="title"/>
          </p:nvPr>
        </p:nvSpPr>
        <p:spPr>
          <a:xfrm>
            <a:off x="838199" y="839585"/>
            <a:ext cx="10515601" cy="851103"/>
          </a:xfrm>
        </p:spPr>
        <p:txBody>
          <a:bodyPr/>
          <a:lstStyle/>
          <a:p>
            <a:r>
              <a:rPr lang="en-US" sz="4000" dirty="0">
                <a:solidFill>
                  <a:srgbClr val="002060"/>
                </a:solidFill>
                <a:latin typeface="Arial" panose="020B0604020202020204" pitchFamily="34" charset="0"/>
                <a:ea typeface="+mn-ea"/>
                <a:cs typeface="Arial" panose="020B0604020202020204" pitchFamily="34" charset="0"/>
              </a:rPr>
              <a:t> </a:t>
            </a:r>
            <a:r>
              <a:rPr lang="en-US" sz="3200" dirty="0">
                <a:solidFill>
                  <a:srgbClr val="002060"/>
                </a:solidFill>
                <a:latin typeface="Arial" panose="020B0604020202020204" pitchFamily="34" charset="0"/>
                <a:ea typeface="+mn-ea"/>
                <a:cs typeface="Arial" panose="020B0604020202020204" pitchFamily="34" charset="0"/>
              </a:rPr>
              <a:t>POWER ELECTRICAL SYSTEM  </a:t>
            </a:r>
            <a:r>
              <a:rPr lang="en-US" sz="5400" dirty="0">
                <a:solidFill>
                  <a:srgbClr val="002060"/>
                </a:solidFill>
                <a:latin typeface="Arial" panose="020B0604020202020204" pitchFamily="34" charset="0"/>
                <a:ea typeface="+mn-ea"/>
                <a:cs typeface="Arial" panose="020B0604020202020204" pitchFamily="34" charset="0"/>
              </a:rPr>
              <a:t>- </a:t>
            </a:r>
            <a:r>
              <a:rPr lang="en-US" sz="2800" dirty="0">
                <a:solidFill>
                  <a:srgbClr val="002060"/>
                </a:solidFill>
                <a:latin typeface="Arial" panose="020B0604020202020204" pitchFamily="34" charset="0"/>
                <a:ea typeface="+mn-ea"/>
                <a:cs typeface="Arial" panose="020B0604020202020204" pitchFamily="34" charset="0"/>
              </a:rPr>
              <a:t>POWER FACTOR</a:t>
            </a:r>
            <a:endParaRPr lang="hr-HR" sz="2800" dirty="0">
              <a:solidFill>
                <a:srgbClr val="002060"/>
              </a:solidFill>
              <a:latin typeface="Arial" panose="020B0604020202020204" pitchFamily="34" charset="0"/>
              <a:ea typeface="+mn-ea"/>
              <a:cs typeface="Arial" panose="020B0604020202020204" pitchFamily="34" charset="0"/>
            </a:endParaRPr>
          </a:p>
        </p:txBody>
      </p:sp>
      <p:pic>
        <p:nvPicPr>
          <p:cNvPr id="9" name="Picture 2" descr="What is Power Factor in an Electrical systems - My Electrical Diary">
            <a:extLst>
              <a:ext uri="{FF2B5EF4-FFF2-40B4-BE49-F238E27FC236}">
                <a16:creationId xmlns:a16="http://schemas.microsoft.com/office/drawing/2014/main" id="{DA829420-FCC1-48BA-AF53-B0C2D12A0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778428"/>
            <a:ext cx="3233480" cy="21556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ower Factor">
            <a:extLst>
              <a:ext uri="{FF2B5EF4-FFF2-40B4-BE49-F238E27FC236}">
                <a16:creationId xmlns:a16="http://schemas.microsoft.com/office/drawing/2014/main" id="{E4DB9401-40D0-48FC-B7E9-8C0392EF2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8184" y="1615475"/>
            <a:ext cx="4019550" cy="3048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D23E544-8F84-410C-8E32-D46986C4FFF9}"/>
              </a:ext>
            </a:extLst>
          </p:cNvPr>
          <p:cNvSpPr txBox="1"/>
          <p:nvPr/>
        </p:nvSpPr>
        <p:spPr>
          <a:xfrm>
            <a:off x="5736055" y="4588263"/>
            <a:ext cx="6097978" cy="923330"/>
          </a:xfrm>
          <a:prstGeom prst="rect">
            <a:avLst/>
          </a:prstGeom>
          <a:noFill/>
        </p:spPr>
        <p:txBody>
          <a:bodyPr wrap="square">
            <a:spAutoFit/>
          </a:bodyPr>
          <a:lstStyle/>
          <a:p>
            <a:pPr algn="just" fontAlgn="base"/>
            <a:r>
              <a:rPr lang="en-US" b="0" i="1" dirty="0">
                <a:solidFill>
                  <a:srgbClr val="000000"/>
                </a:solidFill>
                <a:effectLst/>
                <a:latin typeface="Open Sans" panose="020B0606030504020204" pitchFamily="34" charset="0"/>
              </a:rPr>
              <a:t>If the power factor cos φ=1 it means that there is no reactive power flow and the phase angle between the voltage and current is zero.</a:t>
            </a:r>
          </a:p>
        </p:txBody>
      </p:sp>
      <p:sp>
        <p:nvSpPr>
          <p:cNvPr id="8" name="TextBox 7">
            <a:extLst>
              <a:ext uri="{FF2B5EF4-FFF2-40B4-BE49-F238E27FC236}">
                <a16:creationId xmlns:a16="http://schemas.microsoft.com/office/drawing/2014/main" id="{5D1F2CFA-33A7-DA37-FD10-AE34F2C0DAA7}"/>
              </a:ext>
            </a:extLst>
          </p:cNvPr>
          <p:cNvSpPr txBox="1"/>
          <p:nvPr/>
        </p:nvSpPr>
        <p:spPr>
          <a:xfrm>
            <a:off x="0" y="4112003"/>
            <a:ext cx="6094754" cy="646331"/>
          </a:xfrm>
          <a:prstGeom prst="rect">
            <a:avLst/>
          </a:prstGeom>
          <a:noFill/>
        </p:spPr>
        <p:txBody>
          <a:bodyPr wrap="square">
            <a:spAutoFit/>
          </a:bodyPr>
          <a:lstStyle/>
          <a:p>
            <a:r>
              <a:rPr lang="en-GB" dirty="0">
                <a:hlinkClick r:id="rId5"/>
              </a:rPr>
              <a:t>https://</a:t>
            </a:r>
            <a:r>
              <a:rPr lang="en-GB" dirty="0" err="1">
                <a:hlinkClick r:id="rId5"/>
              </a:rPr>
              <a:t>maremathics.pfst.hr</a:t>
            </a:r>
            <a:r>
              <a:rPr lang="en-GB" dirty="0">
                <a:hlinkClick r:id="rId5"/>
              </a:rPr>
              <a:t>/</a:t>
            </a:r>
            <a:r>
              <a:rPr lang="en-GB" dirty="0" err="1">
                <a:hlinkClick r:id="rId5"/>
              </a:rPr>
              <a:t>wp-content</a:t>
            </a:r>
            <a:r>
              <a:rPr lang="en-GB" dirty="0">
                <a:hlinkClick r:id="rId5"/>
              </a:rPr>
              <a:t>/uploads/2021/09/IO2-2-Complex-Numbers-2.pdf</a:t>
            </a:r>
            <a:r>
              <a:rPr lang="hr-HR" dirty="0"/>
              <a:t> </a:t>
            </a:r>
            <a:endParaRPr lang="en-HR" dirty="0"/>
          </a:p>
        </p:txBody>
      </p:sp>
    </p:spTree>
    <p:extLst>
      <p:ext uri="{BB962C8B-B14F-4D97-AF65-F5344CB8AC3E}">
        <p14:creationId xmlns:p14="http://schemas.microsoft.com/office/powerpoint/2010/main" val="973341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2A4B7E-65DF-4648-B954-106CC8152575}"/>
              </a:ext>
            </a:extLst>
          </p:cNvPr>
          <p:cNvSpPr>
            <a:spLocks noGrp="1"/>
          </p:cNvSpPr>
          <p:nvPr>
            <p:ph type="title"/>
          </p:nvPr>
        </p:nvSpPr>
        <p:spPr>
          <a:xfrm>
            <a:off x="838200" y="839586"/>
            <a:ext cx="10515600" cy="406206"/>
          </a:xfrm>
        </p:spPr>
        <p:txBody>
          <a:bodyPr/>
          <a:lstStyle/>
          <a:p>
            <a:r>
              <a:rPr lang="en-US" sz="2800" dirty="0">
                <a:solidFill>
                  <a:srgbClr val="002060"/>
                </a:solidFill>
                <a:latin typeface="Arial" panose="020B0604020202020204" pitchFamily="34" charset="0"/>
                <a:ea typeface="+mn-ea"/>
                <a:cs typeface="Arial" panose="020B0604020202020204" pitchFamily="34" charset="0"/>
              </a:rPr>
              <a:t>POWER ELECTRICAL SYSTEM  - POWER FACTOR</a:t>
            </a:r>
            <a:endParaRPr lang="hr-HR" sz="2800" dirty="0"/>
          </a:p>
        </p:txBody>
      </p:sp>
      <p:pic>
        <p:nvPicPr>
          <p:cNvPr id="1026" name="Picture 2" descr="inductor in an ac circuit">
            <a:extLst>
              <a:ext uri="{FF2B5EF4-FFF2-40B4-BE49-F238E27FC236}">
                <a16:creationId xmlns:a16="http://schemas.microsoft.com/office/drawing/2014/main" id="{F722DB3C-2C7A-4D7E-A5FF-B30072A17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67" y="1714500"/>
            <a:ext cx="40481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ductor phase diagram">
            <a:extLst>
              <a:ext uri="{FF2B5EF4-FFF2-40B4-BE49-F238E27FC236}">
                <a16:creationId xmlns:a16="http://schemas.microsoft.com/office/drawing/2014/main" id="{BA4DCBCA-7CD7-48C8-AB89-56C3ED693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222" y="1714500"/>
            <a:ext cx="4524375" cy="18573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97E91F70-492A-4F65-A2C0-F4C873C1015B}"/>
              </a:ext>
            </a:extLst>
          </p:cNvPr>
          <p:cNvSpPr>
            <a:spLocks noChangeArrowheads="1"/>
          </p:cNvSpPr>
          <p:nvPr/>
        </p:nvSpPr>
        <p:spPr bwMode="auto">
          <a:xfrm>
            <a:off x="1065455" y="3897708"/>
            <a:ext cx="715027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300" b="0" i="0" u="none" strike="noStrike" cap="none" normalizeH="0" baseline="0" dirty="0">
                <a:ln>
                  <a:noFill/>
                </a:ln>
                <a:solidFill>
                  <a:srgbClr val="414042"/>
                </a:solidFill>
                <a:effectLst/>
                <a:latin typeface="Lato" panose="020B0604020202020204" pitchFamily="34" charset="0"/>
              </a:rPr>
              <a:t>We can also write this statement as, </a:t>
            </a:r>
            <a:r>
              <a:rPr kumimoji="0" lang="sr-Latn-RS" altLang="sr-Latn-RS" sz="1300" b="0" i="0" u="none" strike="noStrike" cap="none" normalizeH="0" baseline="0" dirty="0">
                <a:ln>
                  <a:noFill/>
                </a:ln>
                <a:solidFill>
                  <a:srgbClr val="414143"/>
                </a:solidFill>
                <a:effectLst/>
                <a:latin typeface="Lato" panose="020B0604020202020204" pitchFamily="34" charset="0"/>
              </a:rPr>
              <a:t>V</a:t>
            </a:r>
            <a:r>
              <a:rPr kumimoji="0" lang="sr-Latn-RS" altLang="sr-Latn-RS" sz="900" b="0" i="0" u="none" strike="noStrike" cap="none" normalizeH="0" baseline="-30000" dirty="0">
                <a:ln>
                  <a:noFill/>
                </a:ln>
                <a:solidFill>
                  <a:srgbClr val="414143"/>
                </a:solidFill>
                <a:effectLst/>
                <a:latin typeface="Lato" panose="020B0604020202020204" pitchFamily="34" charset="0"/>
              </a:rPr>
              <a:t>L</a:t>
            </a:r>
            <a:r>
              <a:rPr kumimoji="0" lang="sr-Latn-RS" altLang="sr-Latn-RS" sz="1300" b="0" i="0" u="none" strike="noStrike" cap="none" normalizeH="0" baseline="0" dirty="0">
                <a:ln>
                  <a:noFill/>
                </a:ln>
                <a:solidFill>
                  <a:srgbClr val="414143"/>
                </a:solidFill>
                <a:effectLst/>
                <a:latin typeface="Lato" panose="020B0604020202020204" pitchFamily="34" charset="0"/>
              </a:rPr>
              <a:t> = 0</a:t>
            </a:r>
            <a:r>
              <a:rPr kumimoji="0" lang="sr-Latn-RS" altLang="sr-Latn-RS" sz="900" b="0" i="0" u="none" strike="noStrike" cap="none" normalizeH="0" baseline="30000" dirty="0">
                <a:ln>
                  <a:noFill/>
                </a:ln>
                <a:solidFill>
                  <a:srgbClr val="414143"/>
                </a:solidFill>
                <a:effectLst/>
                <a:latin typeface="Lato" panose="020B0604020202020204" pitchFamily="34" charset="0"/>
              </a:rPr>
              <a:t>o</a:t>
            </a:r>
            <a:r>
              <a:rPr kumimoji="0" lang="sr-Latn-RS" altLang="sr-Latn-RS" sz="1300" b="0" i="0" u="none" strike="noStrike" cap="none" normalizeH="0" baseline="0" dirty="0">
                <a:ln>
                  <a:noFill/>
                </a:ln>
                <a:solidFill>
                  <a:srgbClr val="414042"/>
                </a:solidFill>
                <a:effectLst/>
                <a:latin typeface="Lato" panose="020B0604020202020204" pitchFamily="34" charset="0"/>
              </a:rPr>
              <a:t> and </a:t>
            </a:r>
            <a:r>
              <a:rPr kumimoji="0" lang="sr-Latn-RS" altLang="sr-Latn-RS" sz="1300" b="0" i="0" u="none" strike="noStrike" cap="none" normalizeH="0" baseline="0" dirty="0">
                <a:ln>
                  <a:noFill/>
                </a:ln>
                <a:solidFill>
                  <a:srgbClr val="414143"/>
                </a:solidFill>
                <a:effectLst/>
                <a:latin typeface="Lato" panose="020B0604020202020204" pitchFamily="34" charset="0"/>
              </a:rPr>
              <a:t>I</a:t>
            </a:r>
            <a:r>
              <a:rPr kumimoji="0" lang="sr-Latn-RS" altLang="sr-Latn-RS" sz="900" b="0" i="0" u="none" strike="noStrike" cap="none" normalizeH="0" baseline="-30000" dirty="0">
                <a:ln>
                  <a:noFill/>
                </a:ln>
                <a:solidFill>
                  <a:srgbClr val="414143"/>
                </a:solidFill>
                <a:effectLst/>
                <a:latin typeface="Lato" panose="020B0604020202020204" pitchFamily="34" charset="0"/>
              </a:rPr>
              <a:t>L</a:t>
            </a:r>
            <a:r>
              <a:rPr kumimoji="0" lang="sr-Latn-RS" altLang="sr-Latn-RS" sz="1300" b="0" i="0" u="none" strike="noStrike" cap="none" normalizeH="0" baseline="0" dirty="0">
                <a:ln>
                  <a:noFill/>
                </a:ln>
                <a:solidFill>
                  <a:srgbClr val="414143"/>
                </a:solidFill>
                <a:effectLst/>
                <a:latin typeface="Lato" panose="020B0604020202020204" pitchFamily="34" charset="0"/>
              </a:rPr>
              <a:t> = -90</a:t>
            </a:r>
            <a:r>
              <a:rPr kumimoji="0" lang="sr-Latn-RS" altLang="sr-Latn-RS" sz="900" b="0" i="0" u="none" strike="noStrike" cap="none" normalizeH="0" baseline="30000" dirty="0">
                <a:ln>
                  <a:noFill/>
                </a:ln>
                <a:solidFill>
                  <a:srgbClr val="414143"/>
                </a:solidFill>
                <a:effectLst/>
                <a:latin typeface="Lato" panose="020B0604020202020204" pitchFamily="34" charset="0"/>
              </a:rPr>
              <a:t>o</a:t>
            </a:r>
            <a:r>
              <a:rPr kumimoji="0" lang="sr-Latn-RS" altLang="sr-Latn-RS" sz="1300" b="0" i="0" u="none" strike="noStrike" cap="none" normalizeH="0" baseline="0" dirty="0">
                <a:ln>
                  <a:noFill/>
                </a:ln>
                <a:solidFill>
                  <a:srgbClr val="414042"/>
                </a:solidFill>
                <a:effectLst/>
                <a:latin typeface="Lato" panose="020B0604020202020204" pitchFamily="34" charset="0"/>
              </a:rPr>
              <a:t> with respect to the voltage, </a:t>
            </a:r>
            <a:r>
              <a:rPr kumimoji="0" lang="sr-Latn-RS" altLang="sr-Latn-RS" sz="1300" b="0" i="0" u="none" strike="noStrike" cap="none" normalizeH="0" baseline="0" dirty="0">
                <a:ln>
                  <a:noFill/>
                </a:ln>
                <a:solidFill>
                  <a:srgbClr val="414143"/>
                </a:solidFill>
                <a:effectLst/>
                <a:latin typeface="Lato" panose="020B0604020202020204" pitchFamily="34" charset="0"/>
              </a:rPr>
              <a:t>V</a:t>
            </a:r>
            <a:r>
              <a:rPr kumimoji="0" lang="sr-Latn-RS" altLang="sr-Latn-RS" sz="900" b="0" i="0" u="none" strike="noStrike" cap="none" normalizeH="0" baseline="-30000" dirty="0">
                <a:ln>
                  <a:noFill/>
                </a:ln>
                <a:solidFill>
                  <a:srgbClr val="414143"/>
                </a:solidFill>
                <a:effectLst/>
                <a:latin typeface="Lato" panose="020B0604020202020204" pitchFamily="34" charset="0"/>
              </a:rPr>
              <a:t>L</a:t>
            </a:r>
            <a:r>
              <a:rPr kumimoji="0" lang="sr-Latn-RS" altLang="sr-Latn-RS" sz="1300" b="0" i="0" u="none" strike="noStrike" cap="none" normalizeH="0" baseline="0" dirty="0">
                <a:ln>
                  <a:noFill/>
                </a:ln>
                <a:solidFill>
                  <a:srgbClr val="414042"/>
                </a:solidFill>
                <a:effectLst/>
                <a:latin typeface="Lato" panose="020B0604020202020204" pitchFamily="34" charset="0"/>
              </a:rPr>
              <a:t>. </a:t>
            </a:r>
            <a:endParaRPr kumimoji="0" lang="en-US" altLang="sr-Latn-RS" sz="1300" b="0" i="0" u="none" strike="noStrike" cap="none" normalizeH="0" baseline="0" dirty="0">
              <a:ln>
                <a:noFill/>
              </a:ln>
              <a:solidFill>
                <a:srgbClr val="414042"/>
              </a:solidFill>
              <a:effectLst/>
              <a:latin typeface="Lato"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sr-Latn-RS" sz="1300" b="0" i="0" u="none" strike="noStrike" cap="none" normalizeH="0" baseline="0" dirty="0">
              <a:ln>
                <a:noFill/>
              </a:ln>
              <a:solidFill>
                <a:srgbClr val="414042"/>
              </a:solidFill>
              <a:effectLst/>
              <a:latin typeface="Lato"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300" b="0" i="0" u="none" strike="noStrike" cap="none" normalizeH="0" baseline="0" dirty="0">
                <a:ln>
                  <a:noFill/>
                </a:ln>
                <a:solidFill>
                  <a:srgbClr val="414042"/>
                </a:solidFill>
                <a:effectLst/>
                <a:latin typeface="Lato" panose="020B0604020202020204" pitchFamily="34" charset="0"/>
              </a:rPr>
              <a:t>If the voltage waveform is classed as a sine wave then the current, </a:t>
            </a:r>
            <a:r>
              <a:rPr kumimoji="0" lang="sr-Latn-RS" altLang="sr-Latn-RS" sz="1300" b="0" i="0" u="none" strike="noStrike" cap="none" normalizeH="0" baseline="0" dirty="0">
                <a:ln>
                  <a:noFill/>
                </a:ln>
                <a:solidFill>
                  <a:srgbClr val="414143"/>
                </a:solidFill>
                <a:effectLst/>
                <a:latin typeface="Lato" panose="020B0604020202020204" pitchFamily="34" charset="0"/>
              </a:rPr>
              <a:t>I</a:t>
            </a:r>
            <a:r>
              <a:rPr kumimoji="0" lang="sr-Latn-RS" altLang="sr-Latn-RS" sz="900" b="0" i="0" u="none" strike="noStrike" cap="none" normalizeH="0" baseline="-30000" dirty="0">
                <a:ln>
                  <a:noFill/>
                </a:ln>
                <a:solidFill>
                  <a:srgbClr val="414143"/>
                </a:solidFill>
                <a:effectLst/>
                <a:latin typeface="Lato" panose="020B0604020202020204" pitchFamily="34" charset="0"/>
              </a:rPr>
              <a:t>L</a:t>
            </a:r>
            <a:r>
              <a:rPr kumimoji="0" lang="sr-Latn-RS" altLang="sr-Latn-RS" sz="1300" b="0" i="0" u="none" strike="noStrike" cap="none" normalizeH="0" baseline="0" dirty="0">
                <a:ln>
                  <a:noFill/>
                </a:ln>
                <a:solidFill>
                  <a:srgbClr val="414042"/>
                </a:solidFill>
                <a:effectLst/>
                <a:latin typeface="Lato" panose="020B0604020202020204" pitchFamily="34" charset="0"/>
              </a:rPr>
              <a:t> can be classed as a negative cosine and we can define the value of the current at any point in time as being:</a:t>
            </a:r>
            <a:endParaRPr kumimoji="0" lang="sr-Latn-RS" altLang="sr-Latn-RS"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1300" b="0" i="0" u="none" strike="noStrike" cap="none" normalizeH="0" baseline="0" dirty="0">
                <a:ln>
                  <a:noFill/>
                </a:ln>
                <a:solidFill>
                  <a:srgbClr val="414042"/>
                </a:solidFill>
                <a:effectLst/>
                <a:latin typeface="Lato" panose="020B0604020202020204" pitchFamily="34" charset="0"/>
              </a:rPr>
              <a:t>  </a:t>
            </a:r>
            <a:r>
              <a:rPr kumimoji="0" lang="sr-Latn-RS" altLang="sr-Latn-RS" sz="2200" b="0" i="0" u="none" strike="noStrike" cap="none" normalizeH="0" baseline="0" dirty="0">
                <a:ln>
                  <a:noFill/>
                </a:ln>
                <a:solidFill>
                  <a:srgbClr val="414042"/>
                </a:solidFill>
                <a:effectLst/>
                <a:latin typeface="Lato" panose="020B0604020202020204" pitchFamily="34" charset="0"/>
              </a:rPr>
              <a:t>                             </a:t>
            </a:r>
            <a:endParaRPr kumimoji="0" lang="sr-Latn-RS" altLang="sr-Latn-R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descr="instantaneous inductor current">
            <a:extLst>
              <a:ext uri="{FF2B5EF4-FFF2-40B4-BE49-F238E27FC236}">
                <a16:creationId xmlns:a16="http://schemas.microsoft.com/office/drawing/2014/main" id="{94D258FE-E50A-4BDC-B8E9-0389E86C69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577" y="4770964"/>
            <a:ext cx="2416062" cy="4062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ductive reactance">
            <a:extLst>
              <a:ext uri="{FF2B5EF4-FFF2-40B4-BE49-F238E27FC236}">
                <a16:creationId xmlns:a16="http://schemas.microsoft.com/office/drawing/2014/main" id="{69E2C02D-485C-4EAF-8E80-C783BE24C7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577" y="5330808"/>
            <a:ext cx="2376610" cy="5313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actance against frequency">
            <a:extLst>
              <a:ext uri="{FF2B5EF4-FFF2-40B4-BE49-F238E27FC236}">
                <a16:creationId xmlns:a16="http://schemas.microsoft.com/office/drawing/2014/main" id="{DA23AFE7-A6B9-45BF-B782-2154DCD3C0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9562" y="3935842"/>
            <a:ext cx="263842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874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2A4B7E-65DF-4648-B954-106CC8152575}"/>
              </a:ext>
            </a:extLst>
          </p:cNvPr>
          <p:cNvSpPr>
            <a:spLocks noGrp="1"/>
          </p:cNvSpPr>
          <p:nvPr>
            <p:ph type="title"/>
          </p:nvPr>
        </p:nvSpPr>
        <p:spPr>
          <a:xfrm>
            <a:off x="838200" y="839586"/>
            <a:ext cx="10515600" cy="406206"/>
          </a:xfrm>
        </p:spPr>
        <p:txBody>
          <a:bodyPr/>
          <a:lstStyle/>
          <a:p>
            <a:r>
              <a:rPr lang="en-US" sz="2800" dirty="0">
                <a:solidFill>
                  <a:srgbClr val="002060"/>
                </a:solidFill>
                <a:latin typeface="Arial" panose="020B0604020202020204" pitchFamily="34" charset="0"/>
                <a:ea typeface="+mn-ea"/>
                <a:cs typeface="Arial" panose="020B0604020202020204" pitchFamily="34" charset="0"/>
              </a:rPr>
              <a:t>POWER ELECTRICAL SYSTEM  - POWER FACTOR</a:t>
            </a:r>
            <a:endParaRPr lang="hr-HR" sz="2800" dirty="0"/>
          </a:p>
        </p:txBody>
      </p:sp>
      <p:pic>
        <p:nvPicPr>
          <p:cNvPr id="2052" name="Picture 4" descr="lr series circuit">
            <a:extLst>
              <a:ext uri="{FF2B5EF4-FFF2-40B4-BE49-F238E27FC236}">
                <a16:creationId xmlns:a16="http://schemas.microsoft.com/office/drawing/2014/main" id="{147B095F-E1CC-4EA3-A9E5-86DD9CA0C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16" y="1746106"/>
            <a:ext cx="3819525" cy="28670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l series ac circuit">
            <a:extLst>
              <a:ext uri="{FF2B5EF4-FFF2-40B4-BE49-F238E27FC236}">
                <a16:creationId xmlns:a16="http://schemas.microsoft.com/office/drawing/2014/main" id="{A12D24C7-AE8F-4ECF-AD7C-C687B24F6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4816" y="1573357"/>
            <a:ext cx="3486150" cy="42100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pedance triangle">
            <a:extLst>
              <a:ext uri="{FF2B5EF4-FFF2-40B4-BE49-F238E27FC236}">
                <a16:creationId xmlns:a16="http://schemas.microsoft.com/office/drawing/2014/main" id="{C67EE09E-C4A0-42DC-9ED6-71DFB52758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0966" y="1331335"/>
            <a:ext cx="284797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ower triangle">
            <a:extLst>
              <a:ext uri="{FF2B5EF4-FFF2-40B4-BE49-F238E27FC236}">
                <a16:creationId xmlns:a16="http://schemas.microsoft.com/office/drawing/2014/main" id="{63DC13B6-6D66-41E8-A9DC-C0D1780CF7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2316" y="3617153"/>
            <a:ext cx="34766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979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92673130-83FC-447E-9C6D-96FBAF859A00}"/>
              </a:ext>
            </a:extLst>
          </p:cNvPr>
          <p:cNvSpPr>
            <a:spLocks noGrp="1"/>
          </p:cNvSpPr>
          <p:nvPr>
            <p:ph type="title"/>
          </p:nvPr>
        </p:nvSpPr>
        <p:spPr>
          <a:xfrm>
            <a:off x="838199" y="839585"/>
            <a:ext cx="10515601" cy="851103"/>
          </a:xfrm>
        </p:spPr>
        <p:txBody>
          <a:bodyPr/>
          <a:lstStyle/>
          <a:p>
            <a:r>
              <a:rPr lang="en-US" sz="4000" dirty="0">
                <a:solidFill>
                  <a:srgbClr val="002060"/>
                </a:solidFill>
                <a:latin typeface="Arial" panose="020B0604020202020204" pitchFamily="34" charset="0"/>
                <a:ea typeface="+mn-ea"/>
                <a:cs typeface="Arial" panose="020B0604020202020204" pitchFamily="34" charset="0"/>
              </a:rPr>
              <a:t> </a:t>
            </a:r>
            <a:r>
              <a:rPr lang="en-US" sz="3200" dirty="0">
                <a:solidFill>
                  <a:srgbClr val="002060"/>
                </a:solidFill>
                <a:latin typeface="Arial" panose="020B0604020202020204" pitchFamily="34" charset="0"/>
                <a:ea typeface="+mn-ea"/>
                <a:cs typeface="Arial" panose="020B0604020202020204" pitchFamily="34" charset="0"/>
              </a:rPr>
              <a:t>POWER ELECTRICAL SYSTEM  </a:t>
            </a:r>
            <a:r>
              <a:rPr lang="en-US" sz="5400" dirty="0">
                <a:solidFill>
                  <a:srgbClr val="002060"/>
                </a:solidFill>
                <a:latin typeface="Arial" panose="020B0604020202020204" pitchFamily="34" charset="0"/>
                <a:ea typeface="+mn-ea"/>
                <a:cs typeface="Arial" panose="020B0604020202020204" pitchFamily="34" charset="0"/>
              </a:rPr>
              <a:t>- </a:t>
            </a:r>
            <a:r>
              <a:rPr lang="en-US" sz="2800" dirty="0">
                <a:solidFill>
                  <a:srgbClr val="002060"/>
                </a:solidFill>
                <a:latin typeface="Arial" panose="020B0604020202020204" pitchFamily="34" charset="0"/>
                <a:ea typeface="+mn-ea"/>
                <a:cs typeface="Arial" panose="020B0604020202020204" pitchFamily="34" charset="0"/>
              </a:rPr>
              <a:t>POWER FACTOR</a:t>
            </a:r>
            <a:endParaRPr lang="hr-HR" sz="2800" dirty="0">
              <a:solidFill>
                <a:srgbClr val="002060"/>
              </a:solidFill>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3BF250B5-B9F7-414B-9CC5-754B5BE4C74C}"/>
              </a:ext>
            </a:extLst>
          </p:cNvPr>
          <p:cNvSpPr txBox="1"/>
          <p:nvPr/>
        </p:nvSpPr>
        <p:spPr>
          <a:xfrm>
            <a:off x="838199" y="1690688"/>
            <a:ext cx="10087100" cy="4247317"/>
          </a:xfrm>
          <a:prstGeom prst="rect">
            <a:avLst/>
          </a:prstGeom>
          <a:noFill/>
        </p:spPr>
        <p:txBody>
          <a:bodyPr wrap="square">
            <a:spAutoFit/>
          </a:bodyPr>
          <a:lstStyle/>
          <a:p>
            <a:pPr algn="just" fontAlgn="base"/>
            <a:r>
              <a:rPr lang="en-US" b="1" i="0" dirty="0">
                <a:solidFill>
                  <a:srgbClr val="000000"/>
                </a:solidFill>
                <a:effectLst/>
                <a:latin typeface="Open Sans" panose="020B0606030504020204" pitchFamily="34" charset="0"/>
              </a:rPr>
              <a:t>Active power (kW)</a:t>
            </a:r>
          </a:p>
          <a:p>
            <a:pPr algn="just" fontAlgn="base"/>
            <a:r>
              <a:rPr lang="en-US" b="0" i="0" dirty="0">
                <a:solidFill>
                  <a:srgbClr val="000000"/>
                </a:solidFill>
                <a:effectLst/>
                <a:latin typeface="Open Sans" panose="020B0606030504020204" pitchFamily="34" charset="0"/>
              </a:rPr>
              <a:t>It is the </a:t>
            </a:r>
            <a:r>
              <a:rPr lang="en-US" b="1" i="0" dirty="0">
                <a:solidFill>
                  <a:srgbClr val="000000"/>
                </a:solidFill>
                <a:effectLst/>
                <a:latin typeface="inherit"/>
              </a:rPr>
              <a:t>true power</a:t>
            </a:r>
            <a:r>
              <a:rPr lang="en-US" b="0" i="0" dirty="0">
                <a:solidFill>
                  <a:srgbClr val="000000"/>
                </a:solidFill>
                <a:effectLst/>
                <a:latin typeface="Open Sans" panose="020B0606030504020204" pitchFamily="34" charset="0"/>
              </a:rPr>
              <a:t> transmitted to the load for energy conversion. For example, a motor consumes the true power from the circuit and converts it into mechanical power, whereas lamps, on the other hand, convert the same into light. It is represented by the </a:t>
            </a:r>
            <a:r>
              <a:rPr lang="en-US" b="0" i="0" dirty="0">
                <a:solidFill>
                  <a:schemeClr val="accent2"/>
                </a:solidFill>
                <a:effectLst/>
                <a:latin typeface="Open Sans" panose="020B0606030504020204" pitchFamily="34" charset="0"/>
              </a:rPr>
              <a:t>letter P (Re S).</a:t>
            </a:r>
          </a:p>
          <a:p>
            <a:pPr algn="just" fontAlgn="base"/>
            <a:endParaRPr lang="en-US" dirty="0">
              <a:solidFill>
                <a:srgbClr val="000000"/>
              </a:solidFill>
              <a:latin typeface="Open Sans" panose="020B0606030504020204" pitchFamily="34" charset="0"/>
            </a:endParaRPr>
          </a:p>
          <a:p>
            <a:pPr algn="just" fontAlgn="base"/>
            <a:r>
              <a:rPr lang="en-US" b="1" i="0" dirty="0">
                <a:solidFill>
                  <a:srgbClr val="000000"/>
                </a:solidFill>
                <a:effectLst/>
                <a:latin typeface="Open Sans" panose="020B0606030504020204" pitchFamily="34" charset="0"/>
              </a:rPr>
              <a:t>Reactive power (kW)</a:t>
            </a:r>
          </a:p>
          <a:p>
            <a:pPr algn="just" fontAlgn="base"/>
            <a:r>
              <a:rPr lang="en-US" b="0" i="0" dirty="0">
                <a:solidFill>
                  <a:srgbClr val="000000"/>
                </a:solidFill>
                <a:effectLst/>
                <a:latin typeface="Open Sans" panose="020B0606030504020204" pitchFamily="34" charset="0"/>
              </a:rPr>
              <a:t>Reactive power is the power required to produce the magnetic field in motors and transformers and has a direct impact on the </a:t>
            </a:r>
            <a:r>
              <a:rPr lang="en-US" b="0" i="0" dirty="0" err="1">
                <a:solidFill>
                  <a:srgbClr val="000000"/>
                </a:solidFill>
                <a:effectLst/>
                <a:latin typeface="Open Sans" panose="020B0606030504020204" pitchFamily="34" charset="0"/>
              </a:rPr>
              <a:t>p.f</a:t>
            </a:r>
            <a:r>
              <a:rPr lang="en-US" b="0" i="0" dirty="0">
                <a:solidFill>
                  <a:srgbClr val="000000"/>
                </a:solidFill>
                <a:effectLst/>
                <a:latin typeface="Open Sans" panose="020B0606030504020204" pitchFamily="34" charset="0"/>
              </a:rPr>
              <a:t>. It is represented by the letter </a:t>
            </a:r>
            <a:r>
              <a:rPr lang="en-US" b="0" i="0" dirty="0">
                <a:solidFill>
                  <a:schemeClr val="accent2"/>
                </a:solidFill>
                <a:effectLst/>
                <a:latin typeface="Open Sans" panose="020B0606030504020204" pitchFamily="34" charset="0"/>
              </a:rPr>
              <a:t>Q (</a:t>
            </a:r>
            <a:r>
              <a:rPr lang="en-US" b="0" i="0" dirty="0" err="1">
                <a:solidFill>
                  <a:schemeClr val="accent2"/>
                </a:solidFill>
                <a:effectLst/>
                <a:latin typeface="Open Sans" panose="020B0606030504020204" pitchFamily="34" charset="0"/>
              </a:rPr>
              <a:t>Im</a:t>
            </a:r>
            <a:r>
              <a:rPr lang="en-US" b="0" i="0" dirty="0">
                <a:solidFill>
                  <a:schemeClr val="accent2"/>
                </a:solidFill>
                <a:effectLst/>
                <a:latin typeface="Open Sans" panose="020B0606030504020204" pitchFamily="34" charset="0"/>
              </a:rPr>
              <a:t> S).</a:t>
            </a:r>
          </a:p>
          <a:p>
            <a:pPr algn="just" fontAlgn="base"/>
            <a:endParaRPr lang="en-US" dirty="0">
              <a:solidFill>
                <a:srgbClr val="000000"/>
              </a:solidFill>
              <a:latin typeface="Open Sans" panose="020B0606030504020204" pitchFamily="34" charset="0"/>
            </a:endParaRPr>
          </a:p>
          <a:p>
            <a:pPr algn="just" fontAlgn="base"/>
            <a:r>
              <a:rPr lang="en-US" b="1" i="0" dirty="0">
                <a:solidFill>
                  <a:srgbClr val="000000"/>
                </a:solidFill>
                <a:effectLst/>
                <a:latin typeface="Open Sans" panose="020B0606030504020204" pitchFamily="34" charset="0"/>
              </a:rPr>
              <a:t>Apparent power (kVA)</a:t>
            </a:r>
          </a:p>
          <a:p>
            <a:pPr algn="just" fontAlgn="base"/>
            <a:r>
              <a:rPr lang="en-US" b="1" i="0" dirty="0">
                <a:solidFill>
                  <a:srgbClr val="000000"/>
                </a:solidFill>
                <a:effectLst/>
                <a:latin typeface="inherit"/>
              </a:rPr>
              <a:t>Apparent power</a:t>
            </a:r>
            <a:r>
              <a:rPr lang="en-US" b="0" i="0" dirty="0">
                <a:solidFill>
                  <a:srgbClr val="000000"/>
                </a:solidFill>
                <a:effectLst/>
                <a:latin typeface="Open Sans" panose="020B0606030504020204" pitchFamily="34" charset="0"/>
              </a:rPr>
              <a:t> is the product of voltage and current consumed by a load irrespective of its phase angle. It is the combination of real and reactive powers. It is represented by the letter S</a:t>
            </a:r>
          </a:p>
          <a:p>
            <a:pPr algn="just" fontAlgn="base"/>
            <a:endParaRPr lang="en-US" b="0" i="0" dirty="0">
              <a:solidFill>
                <a:srgbClr val="000000"/>
              </a:solidFill>
              <a:effectLst/>
              <a:latin typeface="Open Sans" panose="020B0606030504020204" pitchFamily="34" charset="0"/>
            </a:endParaRPr>
          </a:p>
          <a:p>
            <a:pPr algn="just" fontAlgn="base"/>
            <a:endParaRPr lang="en-US" b="0" i="0" dirty="0">
              <a:solidFill>
                <a:srgbClr val="000000"/>
              </a:solidFill>
              <a:effectLst/>
              <a:latin typeface="Open Sans" panose="020B0606030504020204" pitchFamily="34" charset="0"/>
            </a:endParaRPr>
          </a:p>
          <a:p>
            <a:pPr algn="l" fontAlgn="base"/>
            <a:endParaRPr lang="en-US"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171781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92673130-83FC-447E-9C6D-96FBAF859A00}"/>
              </a:ext>
            </a:extLst>
          </p:cNvPr>
          <p:cNvSpPr>
            <a:spLocks noGrp="1"/>
          </p:cNvSpPr>
          <p:nvPr>
            <p:ph type="title"/>
          </p:nvPr>
        </p:nvSpPr>
        <p:spPr>
          <a:xfrm>
            <a:off x="838199" y="673331"/>
            <a:ext cx="10515601" cy="851103"/>
          </a:xfrm>
        </p:spPr>
        <p:txBody>
          <a:bodyPr/>
          <a:lstStyle/>
          <a:p>
            <a:r>
              <a:rPr lang="en-US" sz="4000" dirty="0">
                <a:solidFill>
                  <a:srgbClr val="002060"/>
                </a:solidFill>
                <a:latin typeface="Arial" panose="020B0604020202020204" pitchFamily="34" charset="0"/>
                <a:ea typeface="+mn-ea"/>
                <a:cs typeface="Arial" panose="020B0604020202020204" pitchFamily="34" charset="0"/>
              </a:rPr>
              <a:t> </a:t>
            </a:r>
            <a:r>
              <a:rPr lang="en-US" sz="3200" dirty="0">
                <a:solidFill>
                  <a:srgbClr val="002060"/>
                </a:solidFill>
                <a:latin typeface="Arial" panose="020B0604020202020204" pitchFamily="34" charset="0"/>
                <a:ea typeface="+mn-ea"/>
                <a:cs typeface="Arial" panose="020B0604020202020204" pitchFamily="34" charset="0"/>
              </a:rPr>
              <a:t>POWER ELECTRICAL SYSTEM  </a:t>
            </a:r>
            <a:r>
              <a:rPr lang="en-US" sz="5400" dirty="0">
                <a:solidFill>
                  <a:srgbClr val="002060"/>
                </a:solidFill>
                <a:latin typeface="Arial" panose="020B0604020202020204" pitchFamily="34" charset="0"/>
                <a:ea typeface="+mn-ea"/>
                <a:cs typeface="Arial" panose="020B0604020202020204" pitchFamily="34" charset="0"/>
              </a:rPr>
              <a:t>- </a:t>
            </a:r>
            <a:r>
              <a:rPr lang="en-US" sz="2800" dirty="0">
                <a:solidFill>
                  <a:srgbClr val="002060"/>
                </a:solidFill>
                <a:latin typeface="Arial" panose="020B0604020202020204" pitchFamily="34" charset="0"/>
                <a:ea typeface="+mn-ea"/>
                <a:cs typeface="Arial" panose="020B0604020202020204" pitchFamily="34" charset="0"/>
              </a:rPr>
              <a:t>POWER FACTOR</a:t>
            </a:r>
            <a:endParaRPr lang="hr-HR" sz="2800" dirty="0">
              <a:solidFill>
                <a:srgbClr val="002060"/>
              </a:solidFill>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41D088CD-6247-411E-8DE7-BF259C064C4F}"/>
              </a:ext>
            </a:extLst>
          </p:cNvPr>
          <p:cNvSpPr txBox="1"/>
          <p:nvPr/>
        </p:nvSpPr>
        <p:spPr>
          <a:xfrm>
            <a:off x="725877" y="1524434"/>
            <a:ext cx="10740243" cy="3970318"/>
          </a:xfrm>
          <a:prstGeom prst="rect">
            <a:avLst/>
          </a:prstGeom>
          <a:noFill/>
        </p:spPr>
        <p:txBody>
          <a:bodyPr wrap="square">
            <a:spAutoFit/>
          </a:bodyPr>
          <a:lstStyle/>
          <a:p>
            <a:pPr algn="l" fontAlgn="base"/>
            <a:r>
              <a:rPr lang="en-US" b="0" i="0" dirty="0">
                <a:solidFill>
                  <a:srgbClr val="000000"/>
                </a:solidFill>
                <a:effectLst/>
                <a:latin typeface="Open Sans" panose="020B0606030504020204" pitchFamily="34" charset="0"/>
              </a:rPr>
              <a:t>The major cause of the low power factor is the highly inductive industrial load connected to the system. When we say inductive industrial load, induction motors are the major contributors. Most of these motors operate at low lagging </a:t>
            </a:r>
            <a:r>
              <a:rPr lang="en-US" b="0" i="0" dirty="0" err="1">
                <a:solidFill>
                  <a:srgbClr val="000000"/>
                </a:solidFill>
                <a:effectLst/>
                <a:latin typeface="Open Sans" panose="020B0606030504020204" pitchFamily="34" charset="0"/>
              </a:rPr>
              <a:t>p.f</a:t>
            </a:r>
            <a:r>
              <a:rPr lang="en-US" b="0" i="0" dirty="0">
                <a:solidFill>
                  <a:srgbClr val="000000"/>
                </a:solidFill>
                <a:effectLst/>
                <a:latin typeface="Open Sans" panose="020B0606030504020204" pitchFamily="34" charset="0"/>
              </a:rPr>
              <a:t>. When operated at light loads, it operates at a </a:t>
            </a:r>
            <a:r>
              <a:rPr lang="en-US" b="0" i="0" dirty="0" err="1">
                <a:solidFill>
                  <a:srgbClr val="000000"/>
                </a:solidFill>
                <a:effectLst/>
                <a:latin typeface="Open Sans" panose="020B0606030504020204" pitchFamily="34" charset="0"/>
              </a:rPr>
              <a:t>p.f</a:t>
            </a:r>
            <a:r>
              <a:rPr lang="en-US" b="0" i="0" dirty="0">
                <a:solidFill>
                  <a:srgbClr val="000000"/>
                </a:solidFill>
                <a:effectLst/>
                <a:latin typeface="Open Sans" panose="020B0606030504020204" pitchFamily="34" charset="0"/>
              </a:rPr>
              <a:t> of 0.1-0.4 and rises to 0.8-0.9 at full load. Apart from induction motors, induction heating furnaces, and arc lamps also have a very poor </a:t>
            </a:r>
            <a:r>
              <a:rPr lang="en-US" b="0" i="0" dirty="0" err="1">
                <a:solidFill>
                  <a:srgbClr val="000000"/>
                </a:solidFill>
                <a:effectLst/>
                <a:latin typeface="Open Sans" panose="020B0606030504020204" pitchFamily="34" charset="0"/>
              </a:rPr>
              <a:t>p.f</a:t>
            </a:r>
            <a:r>
              <a:rPr lang="en-US" b="0" i="0" dirty="0">
                <a:solidFill>
                  <a:srgbClr val="000000"/>
                </a:solidFill>
                <a:effectLst/>
                <a:latin typeface="Open Sans" panose="020B0606030504020204" pitchFamily="34" charset="0"/>
              </a:rPr>
              <a:t>.</a:t>
            </a:r>
            <a:endParaRPr lang="en-US" b="1" i="0" dirty="0">
              <a:solidFill>
                <a:srgbClr val="000000"/>
              </a:solidFill>
              <a:effectLst/>
              <a:latin typeface="Open Sans" panose="020B0606030504020204" pitchFamily="34" charset="0"/>
            </a:endParaRPr>
          </a:p>
          <a:p>
            <a:pPr algn="l" fontAlgn="base"/>
            <a:endParaRPr lang="en-US" b="1" dirty="0">
              <a:solidFill>
                <a:srgbClr val="000000"/>
              </a:solidFill>
              <a:latin typeface="Open Sans" panose="020B0606030504020204" pitchFamily="34" charset="0"/>
            </a:endParaRPr>
          </a:p>
          <a:p>
            <a:pPr algn="l" fontAlgn="base"/>
            <a:r>
              <a:rPr lang="en-US" b="1" i="0" dirty="0">
                <a:solidFill>
                  <a:srgbClr val="000000"/>
                </a:solidFill>
                <a:effectLst/>
                <a:latin typeface="Open Sans" panose="020B0606030504020204" pitchFamily="34" charset="0"/>
              </a:rPr>
              <a:t>Disadvantages of poor power factor</a:t>
            </a:r>
          </a:p>
          <a:p>
            <a:pPr algn="l" fontAlgn="base">
              <a:buFont typeface="Arial" panose="020B0604020202020204" pitchFamily="34" charset="0"/>
              <a:buChar char="•"/>
            </a:pPr>
            <a:r>
              <a:rPr lang="en-US" b="0" i="0" dirty="0">
                <a:solidFill>
                  <a:srgbClr val="000000"/>
                </a:solidFill>
                <a:effectLst/>
                <a:latin typeface="inherit"/>
              </a:rPr>
              <a:t>Since kVA is inversely proportional to the </a:t>
            </a:r>
            <a:r>
              <a:rPr lang="en-US" b="0" i="0" dirty="0" err="1">
                <a:solidFill>
                  <a:srgbClr val="000000"/>
                </a:solidFill>
                <a:effectLst/>
                <a:latin typeface="inherit"/>
              </a:rPr>
              <a:t>p.f</a:t>
            </a:r>
            <a:r>
              <a:rPr lang="en-US" b="0" i="0" dirty="0">
                <a:solidFill>
                  <a:srgbClr val="000000"/>
                </a:solidFill>
                <a:effectLst/>
                <a:latin typeface="inherit"/>
              </a:rPr>
              <a:t>., hence smaller the </a:t>
            </a:r>
            <a:r>
              <a:rPr lang="en-US" b="0" i="0" dirty="0" err="1">
                <a:solidFill>
                  <a:srgbClr val="000000"/>
                </a:solidFill>
                <a:effectLst/>
                <a:latin typeface="inherit"/>
              </a:rPr>
              <a:t>p.f</a:t>
            </a:r>
            <a:r>
              <a:rPr lang="en-US" b="0" i="0" dirty="0">
                <a:solidFill>
                  <a:srgbClr val="000000"/>
                </a:solidFill>
                <a:effectLst/>
                <a:latin typeface="inherit"/>
              </a:rPr>
              <a:t> of the load, higher will be the kVA rating of the transformers, generators and switchgear used.</a:t>
            </a:r>
          </a:p>
          <a:p>
            <a:pPr algn="l" fontAlgn="base">
              <a:buFont typeface="Arial" panose="020B0604020202020204" pitchFamily="34" charset="0"/>
              <a:buChar char="•"/>
            </a:pPr>
            <a:r>
              <a:rPr lang="en-US" b="0" i="0" dirty="0">
                <a:solidFill>
                  <a:srgbClr val="000000"/>
                </a:solidFill>
                <a:effectLst/>
                <a:latin typeface="inherit"/>
              </a:rPr>
              <a:t>At a fixed kW, the cables will carry more current if the </a:t>
            </a:r>
            <a:r>
              <a:rPr lang="en-US" b="0" i="0" dirty="0" err="1">
                <a:solidFill>
                  <a:srgbClr val="000000"/>
                </a:solidFill>
                <a:effectLst/>
                <a:latin typeface="inherit"/>
              </a:rPr>
              <a:t>p.f</a:t>
            </a:r>
            <a:r>
              <a:rPr lang="en-US" b="0" i="0" dirty="0">
                <a:solidFill>
                  <a:srgbClr val="000000"/>
                </a:solidFill>
                <a:effectLst/>
                <a:latin typeface="inherit"/>
              </a:rPr>
              <a:t>. is low. Hence, this increases the size of cables to be used.</a:t>
            </a:r>
          </a:p>
          <a:p>
            <a:pPr algn="l" fontAlgn="base">
              <a:buFont typeface="Arial" panose="020B0604020202020204" pitchFamily="34" charset="0"/>
              <a:buChar char="•"/>
            </a:pPr>
            <a:r>
              <a:rPr lang="en-US" b="0" i="0" dirty="0">
                <a:solidFill>
                  <a:srgbClr val="000000"/>
                </a:solidFill>
                <a:effectLst/>
                <a:latin typeface="inherit"/>
              </a:rPr>
              <a:t>Higher the current flow, higher will be the copper losses.</a:t>
            </a:r>
          </a:p>
          <a:p>
            <a:pPr algn="l" fontAlgn="base">
              <a:buFont typeface="Arial" panose="020B0604020202020204" pitchFamily="34" charset="0"/>
              <a:buChar char="•"/>
            </a:pPr>
            <a:r>
              <a:rPr lang="en-US" b="0" i="0" dirty="0">
                <a:solidFill>
                  <a:srgbClr val="000000"/>
                </a:solidFill>
                <a:effectLst/>
                <a:latin typeface="inherit"/>
              </a:rPr>
              <a:t>Large currents at the time of low </a:t>
            </a:r>
            <a:r>
              <a:rPr lang="en-US" b="0" i="0" dirty="0" err="1">
                <a:solidFill>
                  <a:srgbClr val="000000"/>
                </a:solidFill>
                <a:effectLst/>
                <a:latin typeface="inherit"/>
              </a:rPr>
              <a:t>p.f</a:t>
            </a:r>
            <a:r>
              <a:rPr lang="en-US" b="0" i="0" dirty="0">
                <a:solidFill>
                  <a:srgbClr val="000000"/>
                </a:solidFill>
                <a:effectLst/>
                <a:latin typeface="inherit"/>
              </a:rPr>
              <a:t>. operations results in poor voltage regulation in transformers, alternators and transmission line (because of internal copper losses).</a:t>
            </a:r>
          </a:p>
        </p:txBody>
      </p:sp>
    </p:spTree>
    <p:extLst>
      <p:ext uri="{BB962C8B-B14F-4D97-AF65-F5344CB8AC3E}">
        <p14:creationId xmlns:p14="http://schemas.microsoft.com/office/powerpoint/2010/main" val="3437969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mple billing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803" y="2272165"/>
            <a:ext cx="3333750" cy="20574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248400" y="1995167"/>
            <a:ext cx="4775642" cy="15234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12529"/>
                </a:solidFill>
                <a:effectLst/>
                <a:latin typeface="Open Sans"/>
              </a:rPr>
              <a:t>(PF = kW / kVA)</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212529"/>
                </a:solidFill>
                <a:effectLst/>
                <a:latin typeface="Open Sans"/>
              </a:rPr>
              <a:t>It is the measure of the systems electrical efficiency in an alternating current circuit and is represented as a % or a decimal (i.e. PF = 0.9 or 90%).</a:t>
            </a:r>
            <a:r>
              <a:rPr kumimoji="0" lang="en-US" altLang="en-US" sz="9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6248400" y="3130642"/>
            <a:ext cx="3211286"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12529"/>
                </a:solidFill>
                <a:effectLst/>
                <a:latin typeface="Open Sans"/>
              </a:rPr>
              <a:t>The relationship between kVA, kW and </a:t>
            </a:r>
            <a:r>
              <a:rPr kumimoji="0" lang="en-US" altLang="en-US" sz="1200" b="0" i="0" u="none" strike="noStrike" cap="none" normalizeH="0" baseline="0" dirty="0" err="1">
                <a:ln>
                  <a:noFill/>
                </a:ln>
                <a:solidFill>
                  <a:srgbClr val="212529"/>
                </a:solidFill>
                <a:effectLst/>
                <a:latin typeface="Open Sans"/>
              </a:rPr>
              <a:t>kVAR</a:t>
            </a:r>
            <a:r>
              <a:rPr kumimoji="0" lang="en-US" altLang="en-US" sz="1200" b="0" i="0" u="none" strike="noStrike" cap="none" normalizeH="0" baseline="0" dirty="0">
                <a:ln>
                  <a:noFill/>
                </a:ln>
                <a:solidFill>
                  <a:srgbClr val="212529"/>
                </a:solidFill>
                <a:effectLst/>
                <a:latin typeface="Open Sans"/>
              </a:rPr>
              <a:t> is non-linear and is expressed:</a:t>
            </a:r>
            <a:br>
              <a:rPr kumimoji="0" lang="en-US" altLang="en-US" sz="900" b="0" i="0" u="none" strike="noStrike" cap="none" normalizeH="0" baseline="0" dirty="0">
                <a:ln>
                  <a:noFill/>
                </a:ln>
                <a:solidFill>
                  <a:schemeClr val="tx1"/>
                </a:solidFill>
                <a:effectLst/>
              </a:rPr>
            </a:b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200" b="1" i="0" u="none" strike="noStrike" cap="none" normalizeH="0" baseline="0" dirty="0">
              <a:ln>
                <a:noFill/>
              </a:ln>
              <a:solidFill>
                <a:srgbClr val="212529"/>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12529"/>
                </a:solidFill>
                <a:effectLst/>
                <a:latin typeface="Open Sans"/>
              </a:rPr>
              <a:t>kVA</a:t>
            </a:r>
            <a:r>
              <a:rPr kumimoji="0" lang="en-US" altLang="en-US" sz="900" b="1" i="0" u="none" strike="noStrike" cap="none" normalizeH="0" baseline="30000" dirty="0">
                <a:ln>
                  <a:noFill/>
                </a:ln>
                <a:solidFill>
                  <a:srgbClr val="212529"/>
                </a:solidFill>
                <a:effectLst/>
                <a:latin typeface="Open Sans"/>
              </a:rPr>
              <a:t>2</a:t>
            </a:r>
            <a:r>
              <a:rPr kumimoji="0" lang="en-US" altLang="en-US" sz="1200" b="1" i="0" u="none" strike="noStrike" cap="none" normalizeH="0" baseline="0" dirty="0">
                <a:ln>
                  <a:noFill/>
                </a:ln>
                <a:solidFill>
                  <a:srgbClr val="212529"/>
                </a:solidFill>
                <a:effectLst/>
                <a:latin typeface="Open Sans"/>
              </a:rPr>
              <a:t> = kW</a:t>
            </a:r>
            <a:r>
              <a:rPr kumimoji="0" lang="en-US" altLang="en-US" sz="900" b="1" i="0" u="none" strike="noStrike" cap="none" normalizeH="0" baseline="30000" dirty="0">
                <a:ln>
                  <a:noFill/>
                </a:ln>
                <a:solidFill>
                  <a:srgbClr val="212529"/>
                </a:solidFill>
                <a:effectLst/>
                <a:latin typeface="Open Sans"/>
              </a:rPr>
              <a:t>2</a:t>
            </a:r>
            <a:r>
              <a:rPr kumimoji="0" lang="en-US" altLang="en-US" sz="1200" b="1" i="0" u="none" strike="noStrike" cap="none" normalizeH="0" baseline="0" dirty="0">
                <a:ln>
                  <a:noFill/>
                </a:ln>
                <a:solidFill>
                  <a:srgbClr val="212529"/>
                </a:solidFill>
                <a:effectLst/>
                <a:latin typeface="Open Sans"/>
              </a:rPr>
              <a:t> + kVAR</a:t>
            </a:r>
            <a:r>
              <a:rPr kumimoji="0" lang="en-US" altLang="en-US" sz="900" b="1" i="0" u="none" strike="noStrike" cap="none" normalizeH="0" baseline="30000" dirty="0">
                <a:ln>
                  <a:noFill/>
                </a:ln>
                <a:solidFill>
                  <a:srgbClr val="212529"/>
                </a:solidFill>
                <a:effectLst/>
                <a:latin typeface="Open Sans"/>
              </a:rPr>
              <a:t>2</a:t>
            </a:r>
            <a:endParaRPr kumimoji="0" lang="en-US" altLang="en-US" sz="1200" b="1" i="0" u="none" strike="noStrike" cap="none" normalizeH="0" baseline="0" dirty="0">
              <a:ln>
                <a:noFill/>
              </a:ln>
              <a:solidFill>
                <a:srgbClr val="212529"/>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Naslov 2">
            <a:extLst>
              <a:ext uri="{FF2B5EF4-FFF2-40B4-BE49-F238E27FC236}">
                <a16:creationId xmlns:a16="http://schemas.microsoft.com/office/drawing/2014/main" id="{92189047-FEFD-4A22-A9B7-E48AA3C70202}"/>
              </a:ext>
            </a:extLst>
          </p:cNvPr>
          <p:cNvSpPr>
            <a:spLocks noGrp="1"/>
          </p:cNvSpPr>
          <p:nvPr>
            <p:ph type="title"/>
          </p:nvPr>
        </p:nvSpPr>
        <p:spPr>
          <a:xfrm>
            <a:off x="838199" y="673331"/>
            <a:ext cx="10515601" cy="851103"/>
          </a:xfrm>
        </p:spPr>
        <p:txBody>
          <a:bodyPr/>
          <a:lstStyle/>
          <a:p>
            <a:r>
              <a:rPr lang="en-US" sz="4000" dirty="0">
                <a:solidFill>
                  <a:srgbClr val="002060"/>
                </a:solidFill>
                <a:latin typeface="Arial" panose="020B0604020202020204" pitchFamily="34" charset="0"/>
                <a:ea typeface="+mn-ea"/>
                <a:cs typeface="Arial" panose="020B0604020202020204" pitchFamily="34" charset="0"/>
              </a:rPr>
              <a:t> </a:t>
            </a:r>
            <a:r>
              <a:rPr lang="en-US" sz="3200" dirty="0">
                <a:solidFill>
                  <a:srgbClr val="002060"/>
                </a:solidFill>
                <a:latin typeface="Arial" panose="020B0604020202020204" pitchFamily="34" charset="0"/>
                <a:ea typeface="+mn-ea"/>
                <a:cs typeface="Arial" panose="020B0604020202020204" pitchFamily="34" charset="0"/>
              </a:rPr>
              <a:t>POWER ELECTRICAL SYSTEM  </a:t>
            </a:r>
            <a:r>
              <a:rPr lang="en-US" sz="5400" dirty="0">
                <a:solidFill>
                  <a:srgbClr val="002060"/>
                </a:solidFill>
                <a:latin typeface="Arial" panose="020B0604020202020204" pitchFamily="34" charset="0"/>
                <a:ea typeface="+mn-ea"/>
                <a:cs typeface="Arial" panose="020B0604020202020204" pitchFamily="34" charset="0"/>
              </a:rPr>
              <a:t>- </a:t>
            </a:r>
            <a:r>
              <a:rPr lang="en-US" sz="2800" dirty="0">
                <a:solidFill>
                  <a:srgbClr val="002060"/>
                </a:solidFill>
                <a:latin typeface="Arial" panose="020B0604020202020204" pitchFamily="34" charset="0"/>
                <a:ea typeface="+mn-ea"/>
                <a:cs typeface="Arial" panose="020B0604020202020204" pitchFamily="34" charset="0"/>
              </a:rPr>
              <a:t>POWER FACTOR</a:t>
            </a:r>
            <a:endParaRPr lang="hr-HR" sz="2800" dirty="0">
              <a:solidFill>
                <a:srgbClr val="00206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155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2">
            <a:extLst>
              <a:ext uri="{FF2B5EF4-FFF2-40B4-BE49-F238E27FC236}">
                <a16:creationId xmlns:a16="http://schemas.microsoft.com/office/drawing/2014/main" id="{92189047-FEFD-4A22-A9B7-E48AA3C70202}"/>
              </a:ext>
            </a:extLst>
          </p:cNvPr>
          <p:cNvSpPr>
            <a:spLocks noGrp="1"/>
          </p:cNvSpPr>
          <p:nvPr>
            <p:ph type="title"/>
          </p:nvPr>
        </p:nvSpPr>
        <p:spPr>
          <a:xfrm>
            <a:off x="838199" y="673331"/>
            <a:ext cx="10515601" cy="851103"/>
          </a:xfrm>
        </p:spPr>
        <p:txBody>
          <a:bodyPr/>
          <a:lstStyle/>
          <a:p>
            <a:r>
              <a:rPr lang="en-US" sz="4000" dirty="0">
                <a:solidFill>
                  <a:srgbClr val="002060"/>
                </a:solidFill>
                <a:latin typeface="Arial" panose="020B0604020202020204" pitchFamily="34" charset="0"/>
                <a:ea typeface="+mn-ea"/>
                <a:cs typeface="Arial" panose="020B0604020202020204" pitchFamily="34" charset="0"/>
              </a:rPr>
              <a:t> </a:t>
            </a:r>
            <a:r>
              <a:rPr lang="en-US" sz="3200" dirty="0">
                <a:solidFill>
                  <a:srgbClr val="002060"/>
                </a:solidFill>
                <a:latin typeface="Arial" panose="020B0604020202020204" pitchFamily="34" charset="0"/>
                <a:ea typeface="+mn-ea"/>
                <a:cs typeface="Arial" panose="020B0604020202020204" pitchFamily="34" charset="0"/>
              </a:rPr>
              <a:t>ELECTRICAL SYSTEM  </a:t>
            </a:r>
            <a:r>
              <a:rPr lang="en-US" sz="5400" dirty="0">
                <a:solidFill>
                  <a:srgbClr val="002060"/>
                </a:solidFill>
                <a:latin typeface="Arial" panose="020B0604020202020204" pitchFamily="34" charset="0"/>
                <a:ea typeface="+mn-ea"/>
                <a:cs typeface="Arial" panose="020B0604020202020204" pitchFamily="34" charset="0"/>
              </a:rPr>
              <a:t>- </a:t>
            </a:r>
            <a:r>
              <a:rPr lang="en-US" sz="2800" dirty="0">
                <a:solidFill>
                  <a:srgbClr val="002060"/>
                </a:solidFill>
                <a:latin typeface="Arial" panose="020B0604020202020204" pitchFamily="34" charset="0"/>
                <a:ea typeface="+mn-ea"/>
                <a:cs typeface="Arial" panose="020B0604020202020204" pitchFamily="34" charset="0"/>
              </a:rPr>
              <a:t>ELECTROMOTOR</a:t>
            </a:r>
            <a:endParaRPr lang="hr-HR" sz="2800" dirty="0">
              <a:solidFill>
                <a:srgbClr val="002060"/>
              </a:solidFill>
              <a:latin typeface="Arial" panose="020B0604020202020204" pitchFamily="34" charset="0"/>
              <a:ea typeface="+mn-ea"/>
              <a:cs typeface="Arial" panose="020B0604020202020204" pitchFamily="34" charset="0"/>
            </a:endParaRPr>
          </a:p>
        </p:txBody>
      </p:sp>
      <p:pic>
        <p:nvPicPr>
          <p:cNvPr id="1026" name="Picture 2" descr="Block Diagram of Electrical Drive - Kraj">
            <a:extLst>
              <a:ext uri="{FF2B5EF4-FFF2-40B4-BE49-F238E27FC236}">
                <a16:creationId xmlns:a16="http://schemas.microsoft.com/office/drawing/2014/main" id="{D7E84F72-199A-42F1-AE19-2A2CD2649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31" y="1644935"/>
            <a:ext cx="4327256" cy="22335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CBF207-3233-400C-AB0F-27F96FAF03BB}"/>
              </a:ext>
            </a:extLst>
          </p:cNvPr>
          <p:cNvSpPr txBox="1"/>
          <p:nvPr/>
        </p:nvSpPr>
        <p:spPr>
          <a:xfrm>
            <a:off x="6884719" y="1915334"/>
            <a:ext cx="4218710" cy="646331"/>
          </a:xfrm>
          <a:prstGeom prst="rect">
            <a:avLst/>
          </a:prstGeom>
          <a:noFill/>
        </p:spPr>
        <p:txBody>
          <a:bodyPr wrap="square">
            <a:spAutoFit/>
          </a:bodyPr>
          <a:lstStyle/>
          <a:p>
            <a:r>
              <a:rPr lang="en-US" dirty="0"/>
              <a:t>The general equation of motion of rotating masses of an electric motor drive is:</a:t>
            </a:r>
            <a:endParaRPr lang="hr-HR" dirty="0"/>
          </a:p>
        </p:txBody>
      </p:sp>
      <p:pic>
        <p:nvPicPr>
          <p:cNvPr id="6" name="Picture 5">
            <a:extLst>
              <a:ext uri="{FF2B5EF4-FFF2-40B4-BE49-F238E27FC236}">
                <a16:creationId xmlns:a16="http://schemas.microsoft.com/office/drawing/2014/main" id="{BFC9FBB3-41B4-4EC2-9006-0600FFC65D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9778" y="2971799"/>
            <a:ext cx="1355490" cy="1000977"/>
          </a:xfrm>
          <a:prstGeom prst="rect">
            <a:avLst/>
          </a:prstGeom>
          <a:noFill/>
          <a:ln>
            <a:noFill/>
          </a:ln>
        </p:spPr>
      </p:pic>
      <p:pic>
        <p:nvPicPr>
          <p:cNvPr id="7" name="Picture 6">
            <a:extLst>
              <a:ext uri="{FF2B5EF4-FFF2-40B4-BE49-F238E27FC236}">
                <a16:creationId xmlns:a16="http://schemas.microsoft.com/office/drawing/2014/main" id="{6D0B9504-FA9D-4B69-8128-CDCCB0D77C4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582" y="3788229"/>
            <a:ext cx="5449281" cy="1322015"/>
          </a:xfrm>
          <a:prstGeom prst="rect">
            <a:avLst/>
          </a:prstGeom>
          <a:noFill/>
          <a:ln>
            <a:noFill/>
          </a:ln>
        </p:spPr>
      </p:pic>
      <p:sp>
        <p:nvSpPr>
          <p:cNvPr id="9" name="TextBox 8">
            <a:extLst>
              <a:ext uri="{FF2B5EF4-FFF2-40B4-BE49-F238E27FC236}">
                <a16:creationId xmlns:a16="http://schemas.microsoft.com/office/drawing/2014/main" id="{D84A292F-85CD-4686-8950-36208361A2CE}"/>
              </a:ext>
            </a:extLst>
          </p:cNvPr>
          <p:cNvSpPr txBox="1"/>
          <p:nvPr/>
        </p:nvSpPr>
        <p:spPr>
          <a:xfrm>
            <a:off x="6884719" y="4449236"/>
            <a:ext cx="5228112" cy="1477328"/>
          </a:xfrm>
          <a:prstGeom prst="rect">
            <a:avLst/>
          </a:prstGeom>
          <a:noFill/>
        </p:spPr>
        <p:txBody>
          <a:bodyPr wrap="square">
            <a:spAutoFit/>
          </a:bodyPr>
          <a:lstStyle/>
          <a:p>
            <a:r>
              <a:rPr lang="en-US" dirty="0"/>
              <a:t>M - motor torque ,         </a:t>
            </a:r>
          </a:p>
          <a:p>
            <a:r>
              <a:rPr lang="en-US" dirty="0"/>
              <a:t>Mt - load moment,              </a:t>
            </a:r>
          </a:p>
          <a:p>
            <a:r>
              <a:rPr lang="en-US" dirty="0"/>
              <a:t>J - moment of inertia (inertia) of all moving parts reduced to the axis of the electric motor,</a:t>
            </a:r>
          </a:p>
          <a:p>
            <a:r>
              <a:rPr lang="el-GR" dirty="0"/>
              <a:t>ω</a:t>
            </a:r>
            <a:r>
              <a:rPr lang="en-US" dirty="0"/>
              <a:t> - angular velocity,</a:t>
            </a:r>
            <a:endParaRPr lang="hr-HR" dirty="0"/>
          </a:p>
        </p:txBody>
      </p:sp>
    </p:spTree>
    <p:extLst>
      <p:ext uri="{BB962C8B-B14F-4D97-AF65-F5344CB8AC3E}">
        <p14:creationId xmlns:p14="http://schemas.microsoft.com/office/powerpoint/2010/main" val="4077056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2">
            <a:extLst>
              <a:ext uri="{FF2B5EF4-FFF2-40B4-BE49-F238E27FC236}">
                <a16:creationId xmlns:a16="http://schemas.microsoft.com/office/drawing/2014/main" id="{92189047-FEFD-4A22-A9B7-E48AA3C70202}"/>
              </a:ext>
            </a:extLst>
          </p:cNvPr>
          <p:cNvSpPr>
            <a:spLocks noGrp="1"/>
          </p:cNvSpPr>
          <p:nvPr>
            <p:ph type="title"/>
          </p:nvPr>
        </p:nvSpPr>
        <p:spPr>
          <a:xfrm>
            <a:off x="838199" y="673331"/>
            <a:ext cx="10515601" cy="851103"/>
          </a:xfrm>
        </p:spPr>
        <p:txBody>
          <a:bodyPr/>
          <a:lstStyle/>
          <a:p>
            <a:r>
              <a:rPr lang="en-US" sz="4000" dirty="0">
                <a:solidFill>
                  <a:srgbClr val="002060"/>
                </a:solidFill>
                <a:latin typeface="Arial" panose="020B0604020202020204" pitchFamily="34" charset="0"/>
                <a:ea typeface="+mn-ea"/>
                <a:cs typeface="Arial" panose="020B0604020202020204" pitchFamily="34" charset="0"/>
              </a:rPr>
              <a:t> </a:t>
            </a:r>
            <a:r>
              <a:rPr lang="en-US" sz="3200" dirty="0">
                <a:solidFill>
                  <a:srgbClr val="002060"/>
                </a:solidFill>
                <a:latin typeface="Arial" panose="020B0604020202020204" pitchFamily="34" charset="0"/>
                <a:ea typeface="+mn-ea"/>
                <a:cs typeface="Arial" panose="020B0604020202020204" pitchFamily="34" charset="0"/>
              </a:rPr>
              <a:t>POWER ELECTRICAL SYSTEM  </a:t>
            </a:r>
            <a:r>
              <a:rPr lang="en-US" sz="5400" dirty="0">
                <a:solidFill>
                  <a:srgbClr val="002060"/>
                </a:solidFill>
                <a:latin typeface="Arial" panose="020B0604020202020204" pitchFamily="34" charset="0"/>
                <a:ea typeface="+mn-ea"/>
                <a:cs typeface="Arial" panose="020B0604020202020204" pitchFamily="34" charset="0"/>
              </a:rPr>
              <a:t>- </a:t>
            </a:r>
            <a:r>
              <a:rPr lang="en-US" sz="2800" dirty="0">
                <a:solidFill>
                  <a:srgbClr val="002060"/>
                </a:solidFill>
                <a:latin typeface="Arial" panose="020B0604020202020204" pitchFamily="34" charset="0"/>
                <a:ea typeface="+mn-ea"/>
                <a:cs typeface="Arial" panose="020B0604020202020204" pitchFamily="34" charset="0"/>
              </a:rPr>
              <a:t>ELECTROMOTOR</a:t>
            </a:r>
            <a:endParaRPr lang="hr-HR" sz="2800" dirty="0">
              <a:solidFill>
                <a:srgbClr val="002060"/>
              </a:solidFill>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4E8BABA5-B540-46BB-A550-294A8558F6BF}"/>
              </a:ext>
            </a:extLst>
          </p:cNvPr>
          <p:cNvSpPr txBox="1"/>
          <p:nvPr/>
        </p:nvSpPr>
        <p:spPr>
          <a:xfrm>
            <a:off x="1338943" y="1701715"/>
            <a:ext cx="5097483" cy="2031325"/>
          </a:xfrm>
          <a:prstGeom prst="rect">
            <a:avLst/>
          </a:prstGeom>
          <a:noFill/>
        </p:spPr>
        <p:txBody>
          <a:bodyPr wrap="square">
            <a:spAutoFit/>
          </a:bodyPr>
          <a:lstStyle/>
          <a:p>
            <a:r>
              <a:rPr lang="en-US" dirty="0"/>
              <a:t>In the stationary operating state of the electric motor drive in the mechanical sense, the torque of the electric motor and the torque of the load of the working machine are equal to each other, </a:t>
            </a:r>
            <a:r>
              <a:rPr lang="en-US" dirty="0" err="1"/>
              <a:t>ie</a:t>
            </a:r>
            <a:r>
              <a:rPr lang="en-US" dirty="0"/>
              <a:t>.     </a:t>
            </a:r>
          </a:p>
          <a:p>
            <a:endParaRPr lang="en-US" dirty="0"/>
          </a:p>
          <a:p>
            <a:r>
              <a:rPr lang="en-US" dirty="0"/>
              <a:t>M = Mt.</a:t>
            </a:r>
          </a:p>
          <a:p>
            <a:r>
              <a:rPr lang="en-US" dirty="0"/>
              <a:t>The steady state is characterized by equations</a:t>
            </a:r>
          </a:p>
        </p:txBody>
      </p:sp>
      <p:sp>
        <p:nvSpPr>
          <p:cNvPr id="3" name="Rectangle 4">
            <a:extLst>
              <a:ext uri="{FF2B5EF4-FFF2-40B4-BE49-F238E27FC236}">
                <a16:creationId xmlns:a16="http://schemas.microsoft.com/office/drawing/2014/main" id="{95F20AEC-1462-49B7-9DD4-6FA090B879BF}"/>
              </a:ext>
            </a:extLst>
          </p:cNvPr>
          <p:cNvSpPr>
            <a:spLocks noChangeArrowheads="1"/>
          </p:cNvSpPr>
          <p:nvPr/>
        </p:nvSpPr>
        <p:spPr bwMode="auto">
          <a:xfrm>
            <a:off x="1393371" y="393407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E7C867-3C88-4930-8344-E3F22690654F}"/>
                  </a:ext>
                </a:extLst>
              </p:cNvPr>
              <p:cNvSpPr txBox="1"/>
              <p:nvPr/>
            </p:nvSpPr>
            <p:spPr>
              <a:xfrm>
                <a:off x="1338943" y="4538039"/>
                <a:ext cx="3684319" cy="618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r-HR" sz="1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hr-HR" sz="1800" i="1">
                              <a:effectLst/>
                              <a:latin typeface="Cambria Math" panose="02040503050406030204" pitchFamily="18" charset="0"/>
                              <a:ea typeface="Calibri" panose="020F0502020204030204" pitchFamily="34" charset="0"/>
                              <a:cs typeface="Times New Roman" panose="02020603050405020304" pitchFamily="18" charset="0"/>
                            </a:rPr>
                            <m:t>ⅆ</m:t>
                          </m:r>
                          <m:r>
                            <a:rPr lang="hr-HR" sz="1800" i="1">
                              <a:effectLst/>
                              <a:latin typeface="Cambria Math" panose="02040503050406030204" pitchFamily="18" charset="0"/>
                              <a:ea typeface="Calibri" panose="020F0502020204030204" pitchFamily="34" charset="0"/>
                              <a:cs typeface="Times New Roman" panose="02020603050405020304" pitchFamily="18" charset="0"/>
                            </a:rPr>
                            <m:t>𝜔</m:t>
                          </m:r>
                        </m:num>
                        <m:den>
                          <m:r>
                            <a:rPr lang="hr-HR" sz="1800" i="1">
                              <a:effectLst/>
                              <a:latin typeface="Cambria Math" panose="02040503050406030204" pitchFamily="18" charset="0"/>
                              <a:ea typeface="Calibri" panose="020F0502020204030204" pitchFamily="34" charset="0"/>
                              <a:cs typeface="Times New Roman" panose="02020603050405020304" pitchFamily="18" charset="0"/>
                            </a:rPr>
                            <m:t>ⅆ</m:t>
                          </m:r>
                          <m:r>
                            <a:rPr lang="hr-HR" sz="1800" i="1">
                              <a:effectLst/>
                              <a:latin typeface="Cambria Math" panose="02040503050406030204" pitchFamily="18" charset="0"/>
                              <a:ea typeface="Calibri" panose="020F0502020204030204" pitchFamily="34" charset="0"/>
                              <a:cs typeface="Times New Roman" panose="02020603050405020304" pitchFamily="18" charset="0"/>
                            </a:rPr>
                            <m:t>𝑡</m:t>
                          </m:r>
                        </m:den>
                      </m:f>
                      <m:r>
                        <a:rPr lang="hr-HR" sz="1800" i="1">
                          <a:effectLst/>
                          <a:latin typeface="Cambria Math" panose="02040503050406030204" pitchFamily="18" charset="0"/>
                          <a:ea typeface="Calibri" panose="020F0502020204030204" pitchFamily="34" charset="0"/>
                          <a:cs typeface="Times New Roman" panose="02020603050405020304" pitchFamily="18" charset="0"/>
                        </a:rPr>
                        <m:t>=0     </m:t>
                      </m:r>
                      <m:f>
                        <m:fPr>
                          <m:ctrlPr>
                            <a:rPr lang="hr-HR"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hr-HR" sz="1800" i="1">
                              <a:effectLst/>
                              <a:latin typeface="Cambria Math" panose="02040503050406030204" pitchFamily="18" charset="0"/>
                              <a:ea typeface="Calibri" panose="020F0502020204030204" pitchFamily="34" charset="0"/>
                              <a:cs typeface="Times New Roman" panose="02020603050405020304" pitchFamily="18" charset="0"/>
                            </a:rPr>
                            <m:t>ⅆ</m:t>
                          </m:r>
                          <m:r>
                            <a:rPr lang="hr-HR" sz="1800" i="1">
                              <a:effectLst/>
                              <a:latin typeface="Cambria Math" panose="02040503050406030204" pitchFamily="18" charset="0"/>
                              <a:ea typeface="Calibri" panose="020F0502020204030204" pitchFamily="34" charset="0"/>
                              <a:cs typeface="Times New Roman" panose="02020603050405020304" pitchFamily="18" charset="0"/>
                            </a:rPr>
                            <m:t>𝑛</m:t>
                          </m:r>
                        </m:num>
                        <m:den>
                          <m:r>
                            <a:rPr lang="hr-HR" sz="1800" i="1">
                              <a:effectLst/>
                              <a:latin typeface="Cambria Math" panose="02040503050406030204" pitchFamily="18" charset="0"/>
                              <a:ea typeface="Calibri" panose="020F0502020204030204" pitchFamily="34" charset="0"/>
                              <a:cs typeface="Times New Roman" panose="02020603050405020304" pitchFamily="18" charset="0"/>
                            </a:rPr>
                            <m:t>ⅆ</m:t>
                          </m:r>
                          <m:r>
                            <a:rPr lang="hr-HR" sz="1800" i="1">
                              <a:effectLst/>
                              <a:latin typeface="Cambria Math" panose="02040503050406030204" pitchFamily="18" charset="0"/>
                              <a:ea typeface="Calibri" panose="020F0502020204030204" pitchFamily="34" charset="0"/>
                              <a:cs typeface="Times New Roman" panose="02020603050405020304" pitchFamily="18" charset="0"/>
                            </a:rPr>
                            <m:t>𝑡</m:t>
                          </m:r>
                        </m:den>
                      </m:f>
                      <m:r>
                        <a:rPr lang="hr-HR" sz="1800" i="1">
                          <a:effectLst/>
                          <a:latin typeface="Cambria Math" panose="02040503050406030204" pitchFamily="18" charset="0"/>
                          <a:ea typeface="Calibri" panose="020F0502020204030204" pitchFamily="34" charset="0"/>
                          <a:cs typeface="Times New Roman" panose="02020603050405020304" pitchFamily="18" charset="0"/>
                        </a:rPr>
                        <m:t>=0 </m:t>
                      </m:r>
                    </m:oMath>
                  </m:oMathPara>
                </a14:m>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50E7C867-3C88-4930-8344-E3F22690654F}"/>
                  </a:ext>
                </a:extLst>
              </p:cNvPr>
              <p:cNvSpPr txBox="1">
                <a:spLocks noRot="1" noChangeAspect="1" noMove="1" noResize="1" noEditPoints="1" noAdjustHandles="1" noChangeArrowheads="1" noChangeShapeType="1" noTextEdit="1"/>
              </p:cNvSpPr>
              <p:nvPr/>
            </p:nvSpPr>
            <p:spPr>
              <a:xfrm>
                <a:off x="1338943" y="4538039"/>
                <a:ext cx="3684319" cy="618246"/>
              </a:xfrm>
              <a:prstGeom prst="rect">
                <a:avLst/>
              </a:prstGeom>
              <a:blipFill>
                <a:blip r:embed="rId2"/>
                <a:stretch>
                  <a:fillRect/>
                </a:stretch>
              </a:blipFill>
            </p:spPr>
            <p:txBody>
              <a:bodyPr/>
              <a:lstStyle/>
              <a:p>
                <a:r>
                  <a:rPr lang="hr-HR">
                    <a:noFill/>
                  </a:rPr>
                  <a:t> </a:t>
                </a:r>
              </a:p>
            </p:txBody>
          </p:sp>
        </mc:Fallback>
      </mc:AlternateContent>
      <p:sp>
        <p:nvSpPr>
          <p:cNvPr id="11" name="TextBox 10">
            <a:extLst>
              <a:ext uri="{FF2B5EF4-FFF2-40B4-BE49-F238E27FC236}">
                <a16:creationId xmlns:a16="http://schemas.microsoft.com/office/drawing/2014/main" id="{FF2008A9-370B-4F30-83E6-E1F71C3F6F64}"/>
              </a:ext>
            </a:extLst>
          </p:cNvPr>
          <p:cNvSpPr txBox="1"/>
          <p:nvPr/>
        </p:nvSpPr>
        <p:spPr>
          <a:xfrm>
            <a:off x="1825832" y="4045302"/>
            <a:ext cx="6097978" cy="375552"/>
          </a:xfrm>
          <a:prstGeom prst="rect">
            <a:avLst/>
          </a:prstGeom>
          <a:noFill/>
        </p:spPr>
        <p:txBody>
          <a:bodyPr wrap="square">
            <a:spAutoFit/>
          </a:bodyPr>
          <a:lstStyle/>
          <a:p>
            <a:pPr>
              <a:lnSpc>
                <a:spcPct val="107000"/>
              </a:lnSpc>
              <a:spcAft>
                <a:spcPts val="8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ω</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const</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n=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const</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6DF2467-6DA2-4FA9-A56C-6597AD16221F}"/>
                  </a:ext>
                </a:extLst>
              </p:cNvPr>
              <p:cNvSpPr txBox="1"/>
              <p:nvPr/>
            </p:nvSpPr>
            <p:spPr>
              <a:xfrm>
                <a:off x="2219699" y="5228247"/>
                <a:ext cx="1509153" cy="369332"/>
              </a:xfrm>
              <a:prstGeom prst="rect">
                <a:avLst/>
              </a:prstGeom>
              <a:noFill/>
            </p:spPr>
            <p:txBody>
              <a:bodyPr wrap="square">
                <a:spAutoFit/>
              </a:bodyPr>
              <a:lstStyle/>
              <a:p>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hr-HR" sz="1800" i="1">
                        <a:effectLst/>
                        <a:latin typeface="Cambria Math" panose="02040503050406030204" pitchFamily="18" charset="0"/>
                        <a:ea typeface="Times New Roman" panose="02020603050405020304" pitchFamily="18" charset="0"/>
                        <a:cs typeface="Times New Roman" panose="02020603050405020304" pitchFamily="18" charset="0"/>
                      </a:rPr>
                      <m:t>𝜀</m:t>
                    </m:r>
                    <m:r>
                      <a:rPr lang="hr-HR" sz="1800" i="1">
                        <a:effectLst/>
                        <a:latin typeface="Cambria Math" panose="02040503050406030204" pitchFamily="18" charset="0"/>
                        <a:ea typeface="Times New Roman" panose="02020603050405020304" pitchFamily="18" charset="0"/>
                        <a:cs typeface="Times New Roman" panose="02020603050405020304" pitchFamily="18" charset="0"/>
                      </a:rPr>
                      <m:t>=0 </m:t>
                    </m:r>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M</a:t>
                </a:r>
                <a:r>
                  <a:rPr lang="hr-HR" sz="1800" baseline="-25000" dirty="0">
                    <a:effectLst/>
                    <a:latin typeface="Calibri" panose="020F0502020204030204" pitchFamily="34" charset="0"/>
                    <a:ea typeface="Times New Roman" panose="02020603050405020304" pitchFamily="18" charset="0"/>
                    <a:cs typeface="Times New Roman" panose="02020603050405020304" pitchFamily="18" charset="0"/>
                  </a:rPr>
                  <a:t>u</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0</a:t>
                </a:r>
                <a:endParaRPr lang="hr-HR" dirty="0"/>
              </a:p>
            </p:txBody>
          </p:sp>
        </mc:Choice>
        <mc:Fallback xmlns="">
          <p:sp>
            <p:nvSpPr>
              <p:cNvPr id="13" name="TextBox 12">
                <a:extLst>
                  <a:ext uri="{FF2B5EF4-FFF2-40B4-BE49-F238E27FC236}">
                    <a16:creationId xmlns:a16="http://schemas.microsoft.com/office/drawing/2014/main" id="{46DF2467-6DA2-4FA9-A56C-6597AD16221F}"/>
                  </a:ext>
                </a:extLst>
              </p:cNvPr>
              <p:cNvSpPr txBox="1">
                <a:spLocks noRot="1" noChangeAspect="1" noMove="1" noResize="1" noEditPoints="1" noAdjustHandles="1" noChangeArrowheads="1" noChangeShapeType="1" noTextEdit="1"/>
              </p:cNvSpPr>
              <p:nvPr/>
            </p:nvSpPr>
            <p:spPr>
              <a:xfrm>
                <a:off x="2219699" y="5228247"/>
                <a:ext cx="1509153" cy="369332"/>
              </a:xfrm>
              <a:prstGeom prst="rect">
                <a:avLst/>
              </a:prstGeom>
              <a:blipFill>
                <a:blip r:embed="rId3"/>
                <a:stretch>
                  <a:fillRect t="-10000" r="-2419" b="-26667"/>
                </a:stretch>
              </a:blipFill>
            </p:spPr>
            <p:txBody>
              <a:bodyPr/>
              <a:lstStyle/>
              <a:p>
                <a:r>
                  <a:rPr lang="hr-HR">
                    <a:noFill/>
                  </a:rPr>
                  <a:t> </a:t>
                </a:r>
              </a:p>
            </p:txBody>
          </p:sp>
        </mc:Fallback>
      </mc:AlternateContent>
      <p:pic>
        <p:nvPicPr>
          <p:cNvPr id="14" name="Picture 13" descr="3">
            <a:extLst>
              <a:ext uri="{FF2B5EF4-FFF2-40B4-BE49-F238E27FC236}">
                <a16:creationId xmlns:a16="http://schemas.microsoft.com/office/drawing/2014/main" id="{6A092941-4366-49E9-B415-BB23FC855A78}"/>
              </a:ext>
            </a:extLst>
          </p:cNvPr>
          <p:cNvPicPr>
            <a:picLocks noChangeAspect="1"/>
          </p:cNvPicPr>
          <p:nvPr/>
        </p:nvPicPr>
        <p:blipFill>
          <a:blip r:embed="rId4" cstate="print">
            <a:lum bright="-6000" contrast="42000"/>
            <a:extLst>
              <a:ext uri="{28A0092B-C50C-407E-A947-70E740481C1C}">
                <a14:useLocalDpi xmlns:a14="http://schemas.microsoft.com/office/drawing/2010/main" val="0"/>
              </a:ext>
            </a:extLst>
          </a:blip>
          <a:srcRect/>
          <a:stretch>
            <a:fillRect/>
          </a:stretch>
        </p:blipFill>
        <p:spPr bwMode="auto">
          <a:xfrm>
            <a:off x="7168740" y="1787434"/>
            <a:ext cx="3197428" cy="265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436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2">
            <a:extLst>
              <a:ext uri="{FF2B5EF4-FFF2-40B4-BE49-F238E27FC236}">
                <a16:creationId xmlns:a16="http://schemas.microsoft.com/office/drawing/2014/main" id="{92189047-FEFD-4A22-A9B7-E48AA3C70202}"/>
              </a:ext>
            </a:extLst>
          </p:cNvPr>
          <p:cNvSpPr>
            <a:spLocks noGrp="1"/>
          </p:cNvSpPr>
          <p:nvPr>
            <p:ph type="title"/>
          </p:nvPr>
        </p:nvSpPr>
        <p:spPr>
          <a:xfrm>
            <a:off x="838199" y="673331"/>
            <a:ext cx="10515601" cy="851103"/>
          </a:xfrm>
        </p:spPr>
        <p:txBody>
          <a:bodyPr/>
          <a:lstStyle/>
          <a:p>
            <a:r>
              <a:rPr lang="en-US" sz="4000" dirty="0">
                <a:solidFill>
                  <a:srgbClr val="002060"/>
                </a:solidFill>
                <a:latin typeface="Arial" panose="020B0604020202020204" pitchFamily="34" charset="0"/>
                <a:ea typeface="+mn-ea"/>
                <a:cs typeface="Arial" panose="020B0604020202020204" pitchFamily="34" charset="0"/>
              </a:rPr>
              <a:t> </a:t>
            </a:r>
            <a:r>
              <a:rPr lang="en-US" sz="3200" dirty="0">
                <a:solidFill>
                  <a:srgbClr val="002060"/>
                </a:solidFill>
                <a:latin typeface="Arial" panose="020B0604020202020204" pitchFamily="34" charset="0"/>
                <a:ea typeface="+mn-ea"/>
                <a:cs typeface="Arial" panose="020B0604020202020204" pitchFamily="34" charset="0"/>
              </a:rPr>
              <a:t>POWER ELECTRICAL SYSTEM  </a:t>
            </a:r>
            <a:r>
              <a:rPr lang="en-US" sz="5400" dirty="0">
                <a:solidFill>
                  <a:srgbClr val="002060"/>
                </a:solidFill>
                <a:latin typeface="Arial" panose="020B0604020202020204" pitchFamily="34" charset="0"/>
                <a:ea typeface="+mn-ea"/>
                <a:cs typeface="Arial" panose="020B0604020202020204" pitchFamily="34" charset="0"/>
              </a:rPr>
              <a:t>- </a:t>
            </a:r>
            <a:r>
              <a:rPr lang="en-US" sz="2800" dirty="0">
                <a:solidFill>
                  <a:srgbClr val="002060"/>
                </a:solidFill>
                <a:latin typeface="Arial" panose="020B0604020202020204" pitchFamily="34" charset="0"/>
                <a:ea typeface="+mn-ea"/>
                <a:cs typeface="Arial" panose="020B0604020202020204" pitchFamily="34" charset="0"/>
              </a:rPr>
              <a:t>ELECTROMOTOR</a:t>
            </a:r>
            <a:endParaRPr lang="hr-HR" sz="2800" dirty="0">
              <a:solidFill>
                <a:srgbClr val="002060"/>
              </a:solidFill>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4E8BABA5-B540-46BB-A550-294A8558F6BF}"/>
              </a:ext>
            </a:extLst>
          </p:cNvPr>
          <p:cNvSpPr txBox="1"/>
          <p:nvPr/>
        </p:nvSpPr>
        <p:spPr>
          <a:xfrm>
            <a:off x="1338943" y="1701715"/>
            <a:ext cx="5097483" cy="923330"/>
          </a:xfrm>
          <a:prstGeom prst="rect">
            <a:avLst/>
          </a:prstGeom>
          <a:noFill/>
        </p:spPr>
        <p:txBody>
          <a:bodyPr wrap="square">
            <a:spAutoFit/>
          </a:bodyPr>
          <a:lstStyle/>
          <a:p>
            <a:r>
              <a:rPr lang="en-US" dirty="0"/>
              <a:t>It is impossible to bring the electric motor drive into any stationary state, or to take it out of it, without going through a dynamic state.</a:t>
            </a:r>
          </a:p>
        </p:txBody>
      </p:sp>
      <p:sp>
        <p:nvSpPr>
          <p:cNvPr id="3" name="Rectangle 4">
            <a:extLst>
              <a:ext uri="{FF2B5EF4-FFF2-40B4-BE49-F238E27FC236}">
                <a16:creationId xmlns:a16="http://schemas.microsoft.com/office/drawing/2014/main" id="{95F20AEC-1462-49B7-9DD4-6FA090B879BF}"/>
              </a:ext>
            </a:extLst>
          </p:cNvPr>
          <p:cNvSpPr>
            <a:spLocks noChangeArrowheads="1"/>
          </p:cNvSpPr>
          <p:nvPr/>
        </p:nvSpPr>
        <p:spPr bwMode="auto">
          <a:xfrm>
            <a:off x="1393371" y="393407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pic>
        <p:nvPicPr>
          <p:cNvPr id="12" name="Picture 11" descr="4">
            <a:extLst>
              <a:ext uri="{FF2B5EF4-FFF2-40B4-BE49-F238E27FC236}">
                <a16:creationId xmlns:a16="http://schemas.microsoft.com/office/drawing/2014/main" id="{AED95688-6366-4E0D-AED9-C4161D586405}"/>
              </a:ext>
            </a:extLst>
          </p:cNvPr>
          <p:cNvPicPr>
            <a:picLocks noChangeAspect="1"/>
          </p:cNvPicPr>
          <p:nvPr/>
        </p:nvPicPr>
        <p:blipFill>
          <a:blip r:embed="rId3">
            <a:lum bright="-6000" contrast="36000"/>
            <a:extLst>
              <a:ext uri="{28A0092B-C50C-407E-A947-70E740481C1C}">
                <a14:useLocalDpi xmlns:a14="http://schemas.microsoft.com/office/drawing/2010/main" val="0"/>
              </a:ext>
            </a:extLst>
          </a:blip>
          <a:srcRect/>
          <a:stretch>
            <a:fillRect/>
          </a:stretch>
        </p:blipFill>
        <p:spPr bwMode="auto">
          <a:xfrm>
            <a:off x="7489371" y="1884931"/>
            <a:ext cx="2687320" cy="2376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Rectangle 7">
            <a:extLst>
              <a:ext uri="{FF2B5EF4-FFF2-40B4-BE49-F238E27FC236}">
                <a16:creationId xmlns:a16="http://schemas.microsoft.com/office/drawing/2014/main" id="{601E2C41-1BE9-4301-AF61-276CEFEA7A4C}"/>
              </a:ext>
            </a:extLst>
          </p:cNvPr>
          <p:cNvSpPr>
            <a:spLocks noChangeArrowheads="1"/>
          </p:cNvSpPr>
          <p:nvPr/>
        </p:nvSpPr>
        <p:spPr bwMode="auto">
          <a:xfrm>
            <a:off x="3653917" y="4074883"/>
            <a:ext cx="8257034" cy="46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sp>
        <p:nvSpPr>
          <p:cNvPr id="17" name="Rectangle 8">
            <a:extLst>
              <a:ext uri="{FF2B5EF4-FFF2-40B4-BE49-F238E27FC236}">
                <a16:creationId xmlns:a16="http://schemas.microsoft.com/office/drawing/2014/main" id="{99BF0B2C-2EBA-4CB8-B4CA-0A76AAABCAE1}"/>
              </a:ext>
            </a:extLst>
          </p:cNvPr>
          <p:cNvSpPr>
            <a:spLocks noChangeArrowheads="1"/>
          </p:cNvSpPr>
          <p:nvPr/>
        </p:nvSpPr>
        <p:spPr bwMode="auto">
          <a:xfrm>
            <a:off x="3653917" y="4903558"/>
            <a:ext cx="8257034" cy="46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sp>
        <p:nvSpPr>
          <p:cNvPr id="18" name="Rectangle 10">
            <a:extLst>
              <a:ext uri="{FF2B5EF4-FFF2-40B4-BE49-F238E27FC236}">
                <a16:creationId xmlns:a16="http://schemas.microsoft.com/office/drawing/2014/main" id="{A65036A6-D5F0-4922-8F28-2A130C59BA96}"/>
              </a:ext>
            </a:extLst>
          </p:cNvPr>
          <p:cNvSpPr>
            <a:spLocks noChangeArrowheads="1"/>
          </p:cNvSpPr>
          <p:nvPr/>
        </p:nvSpPr>
        <p:spPr bwMode="auto">
          <a:xfrm>
            <a:off x="1688402" y="35871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aphicFrame>
        <p:nvGraphicFramePr>
          <p:cNvPr id="19" name="Object 18">
            <a:extLst>
              <a:ext uri="{FF2B5EF4-FFF2-40B4-BE49-F238E27FC236}">
                <a16:creationId xmlns:a16="http://schemas.microsoft.com/office/drawing/2014/main" id="{C54A4CE8-A321-41C8-B23A-C143C2A268E3}"/>
              </a:ext>
            </a:extLst>
          </p:cNvPr>
          <p:cNvGraphicFramePr>
            <a:graphicFrameLocks noChangeAspect="1"/>
          </p:cNvGraphicFramePr>
          <p:nvPr>
            <p:extLst>
              <p:ext uri="{D42A27DB-BD31-4B8C-83A1-F6EECF244321}">
                <p14:modId xmlns:p14="http://schemas.microsoft.com/office/powerpoint/2010/main" val="1336674948"/>
              </p:ext>
            </p:extLst>
          </p:nvPr>
        </p:nvGraphicFramePr>
        <p:xfrm>
          <a:off x="1688402" y="3587163"/>
          <a:ext cx="3381375" cy="371475"/>
        </p:xfrm>
        <a:graphic>
          <a:graphicData uri="http://schemas.openxmlformats.org/presentationml/2006/ole">
            <mc:AlternateContent xmlns:mc="http://schemas.openxmlformats.org/markup-compatibility/2006">
              <mc:Choice xmlns:v="urn:schemas-microsoft-com:vml" Requires="v">
                <p:oleObj spid="_x0000_s1027" r:id="rId4" imgW="3383280" imgH="370332" progId="Unknown">
                  <p:embed/>
                </p:oleObj>
              </mc:Choice>
              <mc:Fallback>
                <p:oleObj r:id="rId4" imgW="3383280" imgH="370332" progId="Unknown">
                  <p:embed/>
                  <p:pic>
                    <p:nvPicPr>
                      <p:cNvPr id="19" name="Object 18">
                        <a:extLst>
                          <a:ext uri="{FF2B5EF4-FFF2-40B4-BE49-F238E27FC236}">
                            <a16:creationId xmlns:a16="http://schemas.microsoft.com/office/drawing/2014/main" id="{C54A4CE8-A321-41C8-B23A-C143C2A26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402" y="3587163"/>
                        <a:ext cx="338137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2">
            <a:extLst>
              <a:ext uri="{FF2B5EF4-FFF2-40B4-BE49-F238E27FC236}">
                <a16:creationId xmlns:a16="http://schemas.microsoft.com/office/drawing/2014/main" id="{1DA9F8B1-4224-47AF-A180-3BB5DB8C566F}"/>
              </a:ext>
            </a:extLst>
          </p:cNvPr>
          <p:cNvSpPr>
            <a:spLocks noChangeArrowheads="1"/>
          </p:cNvSpPr>
          <p:nvPr/>
        </p:nvSpPr>
        <p:spPr bwMode="auto">
          <a:xfrm>
            <a:off x="1688402" y="42771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aphicFrame>
        <p:nvGraphicFramePr>
          <p:cNvPr id="21" name="Object 20">
            <a:extLst>
              <a:ext uri="{FF2B5EF4-FFF2-40B4-BE49-F238E27FC236}">
                <a16:creationId xmlns:a16="http://schemas.microsoft.com/office/drawing/2014/main" id="{9C26D61C-BB00-42C3-810B-2F7A6946B4CD}"/>
              </a:ext>
            </a:extLst>
          </p:cNvPr>
          <p:cNvGraphicFramePr>
            <a:graphicFrameLocks noChangeAspect="1"/>
          </p:cNvGraphicFramePr>
          <p:nvPr>
            <p:extLst>
              <p:ext uri="{D42A27DB-BD31-4B8C-83A1-F6EECF244321}">
                <p14:modId xmlns:p14="http://schemas.microsoft.com/office/powerpoint/2010/main" val="97050555"/>
              </p:ext>
            </p:extLst>
          </p:nvPr>
        </p:nvGraphicFramePr>
        <p:xfrm>
          <a:off x="1688402" y="4277108"/>
          <a:ext cx="3600450" cy="752475"/>
        </p:xfrm>
        <a:graphic>
          <a:graphicData uri="http://schemas.openxmlformats.org/presentationml/2006/ole">
            <mc:AlternateContent xmlns:mc="http://schemas.openxmlformats.org/markup-compatibility/2006">
              <mc:Choice xmlns:v="urn:schemas-microsoft-com:vml" Requires="v">
                <p:oleObj spid="_x0000_s1028" r:id="rId6" imgW="3599688" imgH="754380" progId="Unknown">
                  <p:embed/>
                </p:oleObj>
              </mc:Choice>
              <mc:Fallback>
                <p:oleObj r:id="rId6" imgW="3599688" imgH="754380" progId="Unknown">
                  <p:embed/>
                  <p:pic>
                    <p:nvPicPr>
                      <p:cNvPr id="21" name="Object 20">
                        <a:extLst>
                          <a:ext uri="{FF2B5EF4-FFF2-40B4-BE49-F238E27FC236}">
                            <a16:creationId xmlns:a16="http://schemas.microsoft.com/office/drawing/2014/main" id="{9C26D61C-BB00-42C3-810B-2F7A6946B4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8402" y="4277108"/>
                        <a:ext cx="3600450"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8009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p:cNvSpPr txBox="1"/>
          <p:nvPr/>
        </p:nvSpPr>
        <p:spPr>
          <a:xfrm>
            <a:off x="890338" y="1515982"/>
            <a:ext cx="10387258" cy="923330"/>
          </a:xfrm>
          <a:prstGeom prst="rect">
            <a:avLst/>
          </a:prstGeom>
          <a:noFill/>
        </p:spPr>
        <p:txBody>
          <a:bodyPr wrap="square" rtlCol="0">
            <a:spAutoFit/>
          </a:bodyPr>
          <a:lstStyle/>
          <a:p>
            <a:pPr algn="ctr"/>
            <a:r>
              <a:rPr lang="hr-HR" sz="5400" b="1" dirty="0" err="1">
                <a:solidFill>
                  <a:srgbClr val="002060"/>
                </a:solidFill>
                <a:cs typeface="Arial" panose="020B0604020202020204" pitchFamily="34" charset="0"/>
              </a:rPr>
              <a:t>Thank</a:t>
            </a:r>
            <a:r>
              <a:rPr lang="hr-HR" sz="5400" b="1" dirty="0">
                <a:solidFill>
                  <a:srgbClr val="002060"/>
                </a:solidFill>
                <a:cs typeface="Arial" panose="020B0604020202020204" pitchFamily="34" charset="0"/>
              </a:rPr>
              <a:t> </a:t>
            </a:r>
            <a:r>
              <a:rPr lang="hr-HR" sz="5400" b="1" dirty="0" err="1">
                <a:solidFill>
                  <a:srgbClr val="002060"/>
                </a:solidFill>
                <a:cs typeface="Arial" panose="020B0604020202020204" pitchFamily="34" charset="0"/>
              </a:rPr>
              <a:t>you</a:t>
            </a:r>
            <a:r>
              <a:rPr lang="hr-HR" sz="5400" b="1" dirty="0">
                <a:solidFill>
                  <a:srgbClr val="002060"/>
                </a:solidFill>
                <a:cs typeface="Arial" panose="020B0604020202020204" pitchFamily="34" charset="0"/>
              </a:rPr>
              <a:t> for </a:t>
            </a:r>
            <a:r>
              <a:rPr lang="hr-HR" sz="5400" b="1" dirty="0" err="1">
                <a:solidFill>
                  <a:srgbClr val="002060"/>
                </a:solidFill>
                <a:cs typeface="Arial" panose="020B0604020202020204" pitchFamily="34" charset="0"/>
              </a:rPr>
              <a:t>your</a:t>
            </a:r>
            <a:r>
              <a:rPr lang="hr-HR" sz="5400" b="1" dirty="0">
                <a:solidFill>
                  <a:srgbClr val="002060"/>
                </a:solidFill>
                <a:cs typeface="Arial" panose="020B0604020202020204" pitchFamily="34" charset="0"/>
              </a:rPr>
              <a:t> </a:t>
            </a:r>
            <a:r>
              <a:rPr lang="hr-HR" sz="5400" b="1" dirty="0" err="1">
                <a:solidFill>
                  <a:srgbClr val="002060"/>
                </a:solidFill>
                <a:cs typeface="Arial" panose="020B0604020202020204" pitchFamily="34" charset="0"/>
              </a:rPr>
              <a:t>attention</a:t>
            </a:r>
            <a:r>
              <a:rPr lang="hr-HR" sz="5400" b="1" dirty="0">
                <a:solidFill>
                  <a:srgbClr val="002060"/>
                </a:solidFill>
                <a:cs typeface="Arial" panose="020B0604020202020204" pitchFamily="34" charset="0"/>
              </a:rPr>
              <a:t>!</a:t>
            </a:r>
            <a:endParaRPr lang="en-US" sz="5400" b="1" dirty="0">
              <a:solidFill>
                <a:srgbClr val="002060"/>
              </a:solidFill>
              <a:cs typeface="Arial" panose="020B0604020202020204" pitchFamily="34" charset="0"/>
            </a:endParaRPr>
          </a:p>
        </p:txBody>
      </p:sp>
      <p:sp>
        <p:nvSpPr>
          <p:cNvPr id="6" name="Rectangle 5"/>
          <p:cNvSpPr/>
          <p:nvPr/>
        </p:nvSpPr>
        <p:spPr>
          <a:xfrm>
            <a:off x="1133586" y="3314280"/>
            <a:ext cx="9900762" cy="1569660"/>
          </a:xfrm>
          <a:prstGeom prst="rect">
            <a:avLst/>
          </a:prstGeom>
        </p:spPr>
        <p:txBody>
          <a:bodyPr wrap="square">
            <a:spAutoFit/>
          </a:bodyPr>
          <a:lstStyle/>
          <a:p>
            <a:pPr algn="just"/>
            <a:r>
              <a:rPr lang="en-US" sz="2400" i="1" kern="0" dirty="0">
                <a:solidFill>
                  <a:srgbClr val="032759"/>
                </a:solidFill>
                <a:ea typeface=""/>
                <a:cs typeface="Arial" panose="020B060402020202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spTree>
    <p:extLst>
      <p:ext uri="{BB962C8B-B14F-4D97-AF65-F5344CB8AC3E}">
        <p14:creationId xmlns:p14="http://schemas.microsoft.com/office/powerpoint/2010/main" val="348593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92673130-83FC-447E-9C6D-96FBAF859A00}"/>
              </a:ext>
            </a:extLst>
          </p:cNvPr>
          <p:cNvSpPr>
            <a:spLocks noGrp="1"/>
          </p:cNvSpPr>
          <p:nvPr>
            <p:ph type="title"/>
          </p:nvPr>
        </p:nvSpPr>
        <p:spPr>
          <a:xfrm>
            <a:off x="838199" y="839585"/>
            <a:ext cx="10515601" cy="851103"/>
          </a:xfrm>
        </p:spPr>
        <p:txBody>
          <a:bodyPr/>
          <a:lstStyle/>
          <a:p>
            <a:r>
              <a:rPr lang="en-US" sz="4000" dirty="0">
                <a:solidFill>
                  <a:srgbClr val="002060"/>
                </a:solidFill>
                <a:latin typeface="Arial" panose="020B0604020202020204" pitchFamily="34" charset="0"/>
                <a:ea typeface="+mn-ea"/>
                <a:cs typeface="Arial" panose="020B0604020202020204" pitchFamily="34" charset="0"/>
              </a:rPr>
              <a:t> </a:t>
            </a:r>
            <a:r>
              <a:rPr lang="en-US" sz="3200" dirty="0">
                <a:solidFill>
                  <a:srgbClr val="002060"/>
                </a:solidFill>
                <a:latin typeface="Arial" panose="020B0604020202020204" pitchFamily="34" charset="0"/>
                <a:ea typeface="+mn-ea"/>
                <a:cs typeface="Arial" panose="020B0604020202020204" pitchFamily="34" charset="0"/>
              </a:rPr>
              <a:t>POWER ELECTRICAL SYSTEM  </a:t>
            </a:r>
            <a:r>
              <a:rPr lang="en-US" sz="5400" dirty="0">
                <a:solidFill>
                  <a:srgbClr val="002060"/>
                </a:solidFill>
                <a:latin typeface="Arial" panose="020B0604020202020204" pitchFamily="34" charset="0"/>
                <a:ea typeface="+mn-ea"/>
                <a:cs typeface="Arial" panose="020B0604020202020204" pitchFamily="34" charset="0"/>
              </a:rPr>
              <a:t>- </a:t>
            </a:r>
            <a:r>
              <a:rPr lang="en-US" sz="2800" dirty="0">
                <a:solidFill>
                  <a:srgbClr val="002060"/>
                </a:solidFill>
                <a:latin typeface="Arial" panose="020B0604020202020204" pitchFamily="34" charset="0"/>
                <a:ea typeface="+mn-ea"/>
                <a:cs typeface="Arial" panose="020B0604020202020204" pitchFamily="34" charset="0"/>
              </a:rPr>
              <a:t>POWER FACTOR</a:t>
            </a:r>
            <a:endParaRPr lang="hr-HR" sz="2800" dirty="0">
              <a:solidFill>
                <a:srgbClr val="002060"/>
              </a:solidFill>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0AE2FA89-37B2-43D4-8C5D-BDA6CB00198C}"/>
              </a:ext>
            </a:extLst>
          </p:cNvPr>
          <p:cNvSpPr txBox="1"/>
          <p:nvPr/>
        </p:nvSpPr>
        <p:spPr>
          <a:xfrm>
            <a:off x="838199" y="1848363"/>
            <a:ext cx="10515599" cy="3046988"/>
          </a:xfrm>
          <a:prstGeom prst="rect">
            <a:avLst/>
          </a:prstGeom>
          <a:noFill/>
        </p:spPr>
        <p:txBody>
          <a:bodyPr wrap="square">
            <a:spAutoFit/>
          </a:bodyPr>
          <a:lstStyle/>
          <a:p>
            <a:r>
              <a:rPr lang="en-US" sz="1600" b="0" i="0" dirty="0">
                <a:solidFill>
                  <a:srgbClr val="000000"/>
                </a:solidFill>
                <a:effectLst/>
                <a:latin typeface="Arial" panose="020B0604020202020204" pitchFamily="34" charset="0"/>
                <a:cs typeface="Arial" panose="020B0604020202020204" pitchFamily="34" charset="0"/>
              </a:rPr>
              <a:t>In an </a:t>
            </a:r>
            <a:r>
              <a:rPr lang="en-US" sz="1600" b="0" i="0" dirty="0">
                <a:solidFill>
                  <a:srgbClr val="FF0000"/>
                </a:solidFill>
                <a:effectLst/>
                <a:latin typeface="Arial" panose="020B0604020202020204" pitchFamily="34" charset="0"/>
                <a:cs typeface="Arial" panose="020B0604020202020204" pitchFamily="34" charset="0"/>
              </a:rPr>
              <a:t>AC</a:t>
            </a:r>
            <a:r>
              <a:rPr lang="en-US" sz="1600" b="0" i="0" dirty="0">
                <a:solidFill>
                  <a:srgbClr val="000000"/>
                </a:solidFill>
                <a:effectLst/>
                <a:latin typeface="Arial" panose="020B0604020202020204" pitchFamily="34" charset="0"/>
                <a:cs typeface="Arial" panose="020B0604020202020204" pitchFamily="34" charset="0"/>
              </a:rPr>
              <a:t> power system</a:t>
            </a:r>
          </a:p>
          <a:p>
            <a:pPr marL="285750" indent="-285750">
              <a:buFont typeface="Wingdings" panose="05000000000000000000" pitchFamily="2" charset="2"/>
              <a:buChar char="Ø"/>
            </a:pPr>
            <a:r>
              <a:rPr lang="en-US" sz="1600" dirty="0">
                <a:solidFill>
                  <a:srgbClr val="000000"/>
                </a:solidFill>
                <a:latin typeface="Arial" panose="020B0604020202020204" pitchFamily="34" charset="0"/>
                <a:cs typeface="Arial" panose="020B0604020202020204" pitchFamily="34" charset="0"/>
              </a:rPr>
              <a:t> </a:t>
            </a:r>
            <a:r>
              <a:rPr lang="en-US" sz="1600" b="0" i="0" dirty="0">
                <a:solidFill>
                  <a:srgbClr val="000000"/>
                </a:solidFill>
                <a:effectLst/>
                <a:latin typeface="Arial" panose="020B0604020202020204" pitchFamily="34" charset="0"/>
                <a:cs typeface="Arial" panose="020B0604020202020204" pitchFamily="34" charset="0"/>
              </a:rPr>
              <a:t>the power factor is a very important parameter that defines how efficiently electrical power is being utilized by the load. </a:t>
            </a:r>
          </a:p>
          <a:p>
            <a:pPr marL="285750" indent="-285750">
              <a:buFont typeface="Wingdings" panose="05000000000000000000" pitchFamily="2" charset="2"/>
              <a:buChar char="Ø"/>
            </a:pPr>
            <a:r>
              <a:rPr lang="en-US" sz="1600" b="0" i="0" dirty="0">
                <a:solidFill>
                  <a:srgbClr val="000000"/>
                </a:solidFill>
                <a:effectLst/>
                <a:latin typeface="Arial" panose="020B0604020202020204" pitchFamily="34" charset="0"/>
                <a:cs typeface="Arial" panose="020B0604020202020204" pitchFamily="34" charset="0"/>
              </a:rPr>
              <a:t>It is a rational number between     </a:t>
            </a:r>
            <a:r>
              <a:rPr lang="en-US" sz="1600" b="0" i="0" dirty="0">
                <a:solidFill>
                  <a:srgbClr val="C00000"/>
                </a:solidFill>
                <a:effectLst/>
                <a:latin typeface="Arial" panose="020B0604020202020204" pitchFamily="34" charset="0"/>
                <a:cs typeface="Arial" panose="020B0604020202020204" pitchFamily="34" charset="0"/>
              </a:rPr>
              <a:t>-1 and 1  </a:t>
            </a:r>
            <a:r>
              <a:rPr lang="en-US" sz="1600" b="0" i="0" dirty="0">
                <a:solidFill>
                  <a:srgbClr val="000000"/>
                </a:solidFill>
                <a:effectLst/>
                <a:latin typeface="Arial" panose="020B0604020202020204" pitchFamily="34" charset="0"/>
                <a:cs typeface="Arial" panose="020B0604020202020204" pitchFamily="34" charset="0"/>
              </a:rPr>
              <a:t>but has no unit. </a:t>
            </a:r>
          </a:p>
          <a:p>
            <a:endParaRPr lang="en-US" sz="1600" b="0" i="0" dirty="0">
              <a:solidFill>
                <a:srgbClr val="000000"/>
              </a:solidFill>
              <a:effectLst/>
              <a:latin typeface="Arial" panose="020B0604020202020204" pitchFamily="34" charset="0"/>
              <a:cs typeface="Arial" panose="020B0604020202020204" pitchFamily="34" charset="0"/>
            </a:endParaRPr>
          </a:p>
          <a:p>
            <a:r>
              <a:rPr lang="en-US" sz="1600" b="0" i="0" dirty="0">
                <a:solidFill>
                  <a:srgbClr val="000000"/>
                </a:solidFill>
                <a:effectLst/>
                <a:latin typeface="Arial" panose="020B0604020202020204" pitchFamily="34" charset="0"/>
                <a:cs typeface="Arial" panose="020B0604020202020204" pitchFamily="34" charset="0"/>
              </a:rPr>
              <a:t>The power factor of a system depends </a:t>
            </a:r>
            <a:r>
              <a:rPr lang="en-US" sz="1600" b="0" i="0" dirty="0">
                <a:solidFill>
                  <a:srgbClr val="C00000"/>
                </a:solidFill>
                <a:effectLst/>
                <a:latin typeface="Arial" panose="020B0604020202020204" pitchFamily="34" charset="0"/>
                <a:cs typeface="Arial" panose="020B0604020202020204" pitchFamily="34" charset="0"/>
              </a:rPr>
              <a:t>on the type of load present</a:t>
            </a:r>
            <a:r>
              <a:rPr lang="en-US" sz="1600" b="0" i="0" dirty="0">
                <a:solidFill>
                  <a:srgbClr val="000000"/>
                </a:solidFill>
                <a:effectLst/>
                <a:latin typeface="Arial" panose="020B0604020202020204" pitchFamily="34" charset="0"/>
                <a:cs typeface="Arial" panose="020B0604020202020204" pitchFamily="34" charset="0"/>
              </a:rPr>
              <a:t>, whether </a:t>
            </a:r>
          </a:p>
          <a:p>
            <a:pPr marL="285750" indent="-285750">
              <a:buFont typeface="Wingdings" panose="05000000000000000000" pitchFamily="2" charset="2"/>
              <a:buChar char="Ø"/>
            </a:pPr>
            <a:r>
              <a:rPr lang="en-US" sz="1600" dirty="0">
                <a:solidFill>
                  <a:srgbClr val="000000"/>
                </a:solidFill>
                <a:latin typeface="Arial" panose="020B0604020202020204" pitchFamily="34" charset="0"/>
                <a:cs typeface="Arial" panose="020B0604020202020204" pitchFamily="34" charset="0"/>
              </a:rPr>
              <a:t> </a:t>
            </a:r>
            <a:r>
              <a:rPr lang="en-US" sz="1600" b="0" i="0" dirty="0">
                <a:solidFill>
                  <a:srgbClr val="000000"/>
                </a:solidFill>
                <a:effectLst/>
                <a:latin typeface="Arial" panose="020B0604020202020204" pitchFamily="34" charset="0"/>
                <a:cs typeface="Arial" panose="020B0604020202020204" pitchFamily="34" charset="0"/>
              </a:rPr>
              <a:t>resistive, </a:t>
            </a:r>
          </a:p>
          <a:p>
            <a:pPr marL="285750" indent="-285750">
              <a:buFont typeface="Wingdings" panose="05000000000000000000" pitchFamily="2" charset="2"/>
              <a:buChar char="Ø"/>
            </a:pPr>
            <a:r>
              <a:rPr lang="en-US" sz="1600" b="0" i="0" dirty="0">
                <a:solidFill>
                  <a:srgbClr val="000000"/>
                </a:solidFill>
                <a:effectLst/>
                <a:latin typeface="Arial" panose="020B0604020202020204" pitchFamily="34" charset="0"/>
                <a:cs typeface="Arial" panose="020B0604020202020204" pitchFamily="34" charset="0"/>
              </a:rPr>
              <a:t> inductive, or </a:t>
            </a:r>
          </a:p>
          <a:p>
            <a:pPr marL="285750" indent="-285750">
              <a:buFont typeface="Wingdings" panose="05000000000000000000" pitchFamily="2" charset="2"/>
              <a:buChar char="Ø"/>
            </a:pPr>
            <a:r>
              <a:rPr lang="en-US" sz="1600" b="0" i="0" dirty="0">
                <a:solidFill>
                  <a:srgbClr val="000000"/>
                </a:solidFill>
                <a:effectLst/>
                <a:latin typeface="Arial" panose="020B0604020202020204" pitchFamily="34" charset="0"/>
                <a:cs typeface="Arial" panose="020B0604020202020204" pitchFamily="34" charset="0"/>
              </a:rPr>
              <a:t>capacitive. </a:t>
            </a:r>
          </a:p>
          <a:p>
            <a:endParaRPr lang="en-US" sz="1600" dirty="0">
              <a:solidFill>
                <a:srgbClr val="000000"/>
              </a:solidFill>
              <a:latin typeface="Arial" panose="020B0604020202020204" pitchFamily="34" charset="0"/>
              <a:cs typeface="Arial" panose="020B0604020202020204" pitchFamily="34" charset="0"/>
            </a:endParaRPr>
          </a:p>
          <a:p>
            <a:r>
              <a:rPr lang="en-US" sz="1600" b="0" i="0" dirty="0">
                <a:solidFill>
                  <a:srgbClr val="000000"/>
                </a:solidFill>
                <a:effectLst/>
                <a:latin typeface="Arial" panose="020B0604020202020204" pitchFamily="34" charset="0"/>
                <a:cs typeface="Arial" panose="020B0604020202020204" pitchFamily="34" charset="0"/>
              </a:rPr>
              <a:t>The inductive and capacitive load has </a:t>
            </a:r>
            <a:r>
              <a:rPr lang="en-US" sz="1600" b="0" i="0" dirty="0">
                <a:solidFill>
                  <a:srgbClr val="C00000"/>
                </a:solidFill>
                <a:effectLst/>
                <a:latin typeface="Arial" panose="020B0604020202020204" pitchFamily="34" charset="0"/>
                <a:cs typeface="Arial" panose="020B0604020202020204" pitchFamily="34" charset="0"/>
              </a:rPr>
              <a:t>a negative impact </a:t>
            </a:r>
            <a:r>
              <a:rPr lang="en-US" sz="1600" b="0" i="0" dirty="0">
                <a:solidFill>
                  <a:srgbClr val="000000"/>
                </a:solidFill>
                <a:effectLst/>
                <a:latin typeface="Arial" panose="020B0604020202020204" pitchFamily="34" charset="0"/>
                <a:cs typeface="Arial" panose="020B0604020202020204" pitchFamily="34" charset="0"/>
              </a:rPr>
              <a:t>on the power factor of the system.  </a:t>
            </a:r>
          </a:p>
          <a:p>
            <a:r>
              <a:rPr lang="en-US" sz="1600" b="0" i="0" dirty="0">
                <a:solidFill>
                  <a:srgbClr val="000000"/>
                </a:solidFill>
                <a:effectLst/>
                <a:latin typeface="Arial" panose="020B0604020202020204" pitchFamily="34" charset="0"/>
                <a:cs typeface="Arial" panose="020B0604020202020204" pitchFamily="34" charset="0"/>
              </a:rPr>
              <a:t>Poor power factor  results in an increase in current drained by the load.</a:t>
            </a:r>
            <a:endParaRPr lang="hr-H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5416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2A4B7E-65DF-4648-B954-106CC8152575}"/>
              </a:ext>
            </a:extLst>
          </p:cNvPr>
          <p:cNvSpPr>
            <a:spLocks noGrp="1"/>
          </p:cNvSpPr>
          <p:nvPr>
            <p:ph type="title"/>
          </p:nvPr>
        </p:nvSpPr>
        <p:spPr>
          <a:xfrm>
            <a:off x="838200" y="839586"/>
            <a:ext cx="10515600" cy="406206"/>
          </a:xfrm>
        </p:spPr>
        <p:txBody>
          <a:bodyPr/>
          <a:lstStyle/>
          <a:p>
            <a:r>
              <a:rPr lang="en-US" sz="2800" dirty="0">
                <a:solidFill>
                  <a:srgbClr val="002060"/>
                </a:solidFill>
                <a:latin typeface="Arial" panose="020B0604020202020204" pitchFamily="34" charset="0"/>
                <a:ea typeface="+mn-ea"/>
                <a:cs typeface="Arial" panose="020B0604020202020204" pitchFamily="34" charset="0"/>
              </a:rPr>
              <a:t>POWER ELECTRICAL SYSTEM  - POWER FACTOR</a:t>
            </a:r>
            <a:endParaRPr lang="hr-HR" sz="2800" dirty="0"/>
          </a:p>
        </p:txBody>
      </p:sp>
      <p:sp>
        <p:nvSpPr>
          <p:cNvPr id="10" name="TextBox 9">
            <a:extLst>
              <a:ext uri="{FF2B5EF4-FFF2-40B4-BE49-F238E27FC236}">
                <a16:creationId xmlns:a16="http://schemas.microsoft.com/office/drawing/2014/main" id="{77854D5B-4CAA-4D79-987D-8930A89A498A}"/>
              </a:ext>
            </a:extLst>
          </p:cNvPr>
          <p:cNvSpPr txBox="1"/>
          <p:nvPr/>
        </p:nvSpPr>
        <p:spPr>
          <a:xfrm>
            <a:off x="282038" y="1251729"/>
            <a:ext cx="9764487" cy="1569660"/>
          </a:xfrm>
          <a:prstGeom prst="rect">
            <a:avLst/>
          </a:prstGeom>
          <a:noFill/>
        </p:spPr>
        <p:txBody>
          <a:bodyPr wrap="square">
            <a:spAutoFit/>
          </a:bodyPr>
          <a:lstStyle/>
          <a:p>
            <a:pPr algn="l"/>
            <a:r>
              <a:rPr lang="en-US" sz="1600" b="1" i="0" dirty="0">
                <a:solidFill>
                  <a:srgbClr val="1E1E1E"/>
                </a:solidFill>
                <a:effectLst/>
                <a:latin typeface="Arial" panose="020B0604020202020204" pitchFamily="34" charset="0"/>
                <a:cs typeface="Arial" panose="020B0604020202020204" pitchFamily="34" charset="0"/>
              </a:rPr>
              <a:t>Power Factor - </a:t>
            </a:r>
            <a:r>
              <a:rPr lang="en-US" sz="1600" b="0" i="0" dirty="0">
                <a:solidFill>
                  <a:srgbClr val="1E1E1E"/>
                </a:solidFill>
                <a:effectLst/>
                <a:latin typeface="Arial" panose="020B0604020202020204" pitchFamily="34" charset="0"/>
                <a:cs typeface="Arial" panose="020B0604020202020204" pitchFamily="34" charset="0"/>
              </a:rPr>
              <a:t>Defined as  </a:t>
            </a:r>
            <a:r>
              <a:rPr lang="en-US" sz="1600" b="1" i="0" dirty="0">
                <a:solidFill>
                  <a:srgbClr val="1E1E1E"/>
                </a:solidFill>
                <a:effectLst/>
                <a:latin typeface="Arial" panose="020B0604020202020204" pitchFamily="34" charset="0"/>
                <a:cs typeface="Arial" panose="020B0604020202020204" pitchFamily="34" charset="0"/>
              </a:rPr>
              <a:t>the cosine of the angle between the voltage and current</a:t>
            </a:r>
            <a:r>
              <a:rPr lang="en-US" sz="1600" b="0" i="0" dirty="0">
                <a:solidFill>
                  <a:srgbClr val="1E1E1E"/>
                </a:solidFill>
                <a:effectLst/>
                <a:latin typeface="Arial" panose="020B0604020202020204" pitchFamily="34" charset="0"/>
                <a:cs typeface="Arial" panose="020B0604020202020204" pitchFamily="34" charset="0"/>
              </a:rPr>
              <a:t>.</a:t>
            </a:r>
          </a:p>
          <a:p>
            <a:pPr algn="just"/>
            <a:endParaRPr lang="en-US" sz="1600" b="0" i="0" dirty="0">
              <a:solidFill>
                <a:srgbClr val="1E1E1E"/>
              </a:solidFill>
              <a:effectLst/>
              <a:latin typeface="Arial" panose="020B0604020202020204" pitchFamily="34" charset="0"/>
              <a:cs typeface="Arial" panose="020B0604020202020204" pitchFamily="34" charset="0"/>
            </a:endParaRPr>
          </a:p>
          <a:p>
            <a:pPr algn="just"/>
            <a:r>
              <a:rPr lang="en-US" sz="1600" b="0" i="0" dirty="0">
                <a:solidFill>
                  <a:srgbClr val="1E1E1E"/>
                </a:solidFill>
                <a:effectLst/>
                <a:latin typeface="Arial" panose="020B0604020202020204" pitchFamily="34" charset="0"/>
                <a:cs typeface="Arial" panose="020B0604020202020204" pitchFamily="34" charset="0"/>
              </a:rPr>
              <a:t>In AC circuit, the voltage and current are ideally in phase.</a:t>
            </a:r>
          </a:p>
          <a:p>
            <a:pPr algn="just"/>
            <a:r>
              <a:rPr lang="en-US" sz="1600" dirty="0">
                <a:solidFill>
                  <a:srgbClr val="1E1E1E"/>
                </a:solidFill>
                <a:latin typeface="Arial" panose="020B0604020202020204" pitchFamily="34" charset="0"/>
                <a:cs typeface="Arial" panose="020B0604020202020204" pitchFamily="34" charset="0"/>
              </a:rPr>
              <a:t>P</a:t>
            </a:r>
            <a:r>
              <a:rPr lang="en-US" sz="1600" b="0" i="0" dirty="0">
                <a:solidFill>
                  <a:srgbClr val="1E1E1E"/>
                </a:solidFill>
                <a:effectLst/>
                <a:latin typeface="Arial" panose="020B0604020202020204" pitchFamily="34" charset="0"/>
                <a:cs typeface="Arial" panose="020B0604020202020204" pitchFamily="34" charset="0"/>
              </a:rPr>
              <a:t>ractically, there exists a phase difference between them.</a:t>
            </a:r>
          </a:p>
          <a:p>
            <a:pPr algn="just"/>
            <a:r>
              <a:rPr lang="en-US" sz="1600" b="0" i="0" dirty="0">
                <a:solidFill>
                  <a:srgbClr val="1E1E1E"/>
                </a:solidFill>
                <a:effectLst/>
                <a:latin typeface="Arial" panose="020B0604020202020204" pitchFamily="34" charset="0"/>
                <a:cs typeface="Arial" panose="020B0604020202020204" pitchFamily="34" charset="0"/>
              </a:rPr>
              <a:t>The cosine of this phase difference is termed as power factor.</a:t>
            </a:r>
          </a:p>
          <a:p>
            <a:pPr algn="just"/>
            <a:r>
              <a:rPr lang="en-US" sz="1600" b="0" i="0" dirty="0">
                <a:solidFill>
                  <a:srgbClr val="1E1E1E"/>
                </a:solidFill>
                <a:effectLst/>
                <a:latin typeface="Arial" panose="020B0604020202020204" pitchFamily="34" charset="0"/>
                <a:cs typeface="Arial" panose="020B0604020202020204" pitchFamily="34" charset="0"/>
              </a:rPr>
              <a:t>(It can be defined and mathematically represented as follows):</a:t>
            </a:r>
          </a:p>
        </p:txBody>
      </p:sp>
      <p:pic>
        <p:nvPicPr>
          <p:cNvPr id="4" name="Picture 2" descr="Example of pure active power (left) with current and voltage perfectly in-phase, and of pure reactive power (right) with current and voltage perfectly out-of-phase.">
            <a:extLst>
              <a:ext uri="{FF2B5EF4-FFF2-40B4-BE49-F238E27FC236}">
                <a16:creationId xmlns:a16="http://schemas.microsoft.com/office/drawing/2014/main" id="{8D8EDCE0-29B3-45C4-B794-524BC711F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281" y="3227557"/>
            <a:ext cx="5233060" cy="2933375"/>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9B1174B2-A012-4F86-940B-0CFFC7ECB9C2}"/>
              </a:ext>
            </a:extLst>
          </p:cNvPr>
          <p:cNvSpPr/>
          <p:nvPr/>
        </p:nvSpPr>
        <p:spPr>
          <a:xfrm>
            <a:off x="2208811" y="3326414"/>
            <a:ext cx="2054432" cy="1659932"/>
          </a:xfrm>
          <a:prstGeom prst="cloudCallout">
            <a:avLst>
              <a:gd name="adj1" fmla="val 103008"/>
              <a:gd name="adj2" fmla="val 4185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33333"/>
                </a:solidFill>
                <a:latin typeface="SMAFutura"/>
              </a:rPr>
              <a:t>Pure active power with current and voltage perfectly in-phase</a:t>
            </a:r>
            <a:endParaRPr lang="hr-HR" dirty="0"/>
          </a:p>
        </p:txBody>
      </p:sp>
      <p:sp>
        <p:nvSpPr>
          <p:cNvPr id="3" name="Thought Bubble: Cloud 2">
            <a:extLst>
              <a:ext uri="{FF2B5EF4-FFF2-40B4-BE49-F238E27FC236}">
                <a16:creationId xmlns:a16="http://schemas.microsoft.com/office/drawing/2014/main" id="{221B3F5F-6C30-4276-86E8-6958A3C77BCC}"/>
              </a:ext>
            </a:extLst>
          </p:cNvPr>
          <p:cNvSpPr/>
          <p:nvPr/>
        </p:nvSpPr>
        <p:spPr>
          <a:xfrm>
            <a:off x="8775866" y="1769423"/>
            <a:ext cx="3764478" cy="165957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33333"/>
                </a:solidFill>
                <a:latin typeface="SMAFutura"/>
              </a:rPr>
              <a:t>Pure reactive power with current and voltage perfectly out-of-phase</a:t>
            </a:r>
            <a:endParaRPr lang="hr-HR" dirty="0"/>
          </a:p>
        </p:txBody>
      </p:sp>
    </p:spTree>
    <p:extLst>
      <p:ext uri="{BB962C8B-B14F-4D97-AF65-F5344CB8AC3E}">
        <p14:creationId xmlns:p14="http://schemas.microsoft.com/office/powerpoint/2010/main" val="357340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a:extLst>
              <a:ext uri="{FF2B5EF4-FFF2-40B4-BE49-F238E27FC236}">
                <a16:creationId xmlns:a16="http://schemas.microsoft.com/office/drawing/2014/main" id="{6BE46F1C-258F-4F95-9C01-9ED7835E23CC}"/>
              </a:ext>
            </a:extLst>
          </p:cNvPr>
          <p:cNvSpPr>
            <a:spLocks noGrp="1"/>
          </p:cNvSpPr>
          <p:nvPr>
            <p:ph idx="1"/>
          </p:nvPr>
        </p:nvSpPr>
        <p:spPr/>
        <p:txBody>
          <a:bodyPr/>
          <a:lstStyle/>
          <a:p>
            <a:endParaRPr lang="en-US" dirty="0"/>
          </a:p>
          <a:p>
            <a:r>
              <a:rPr lang="en-US" dirty="0"/>
              <a:t>Force as Vector</a:t>
            </a:r>
          </a:p>
          <a:p>
            <a:endParaRPr lang="en-US" dirty="0"/>
          </a:p>
          <a:p>
            <a:endParaRPr lang="hr-HR" dirty="0"/>
          </a:p>
          <a:p>
            <a:r>
              <a:rPr lang="hr-HR" dirty="0"/>
              <a:t>Use </a:t>
            </a:r>
            <a:r>
              <a:rPr lang="hr-HR" dirty="0" err="1"/>
              <a:t>of</a:t>
            </a:r>
            <a:r>
              <a:rPr lang="hr-HR" dirty="0"/>
              <a:t> </a:t>
            </a:r>
            <a:r>
              <a:rPr lang="hr-HR" dirty="0" err="1"/>
              <a:t>trigonometry</a:t>
            </a:r>
            <a:r>
              <a:rPr lang="hr-HR" dirty="0"/>
              <a:t>.</a:t>
            </a:r>
          </a:p>
        </p:txBody>
      </p:sp>
      <p:sp>
        <p:nvSpPr>
          <p:cNvPr id="3" name="Naslov 2">
            <a:extLst>
              <a:ext uri="{FF2B5EF4-FFF2-40B4-BE49-F238E27FC236}">
                <a16:creationId xmlns:a16="http://schemas.microsoft.com/office/drawing/2014/main" id="{92673130-83FC-447E-9C6D-96FBAF859A00}"/>
              </a:ext>
            </a:extLst>
          </p:cNvPr>
          <p:cNvSpPr>
            <a:spLocks noGrp="1"/>
          </p:cNvSpPr>
          <p:nvPr>
            <p:ph type="title"/>
          </p:nvPr>
        </p:nvSpPr>
        <p:spPr/>
        <p:txBody>
          <a:bodyPr/>
          <a:lstStyle/>
          <a:p>
            <a:r>
              <a:rPr lang="hr-HR" sz="5400" dirty="0">
                <a:latin typeface="Arial" panose="020B0604020202020204" pitchFamily="34" charset="0"/>
                <a:ea typeface="+mn-ea"/>
                <a:cs typeface="Arial" panose="020B0604020202020204" pitchFamily="34" charset="0"/>
              </a:rPr>
              <a:t>MareMathics Resources</a:t>
            </a:r>
            <a:br>
              <a:rPr lang="en-US" sz="5400" b="0" i="0" dirty="0">
                <a:solidFill>
                  <a:srgbClr val="1E1E1E"/>
                </a:solidFill>
                <a:effectLst/>
                <a:latin typeface="Arial" panose="020B0604020202020204" pitchFamily="34" charset="0"/>
                <a:cs typeface="Arial" panose="020B0604020202020204" pitchFamily="34" charset="0"/>
              </a:rPr>
            </a:br>
            <a:endParaRPr lang="hr-HR" sz="5400" dirty="0">
              <a:solidFill>
                <a:srgbClr val="002060"/>
              </a:solidFill>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2C461BF0-1073-471B-8791-FC93E9711130}"/>
              </a:ext>
            </a:extLst>
          </p:cNvPr>
          <p:cNvPicPr>
            <a:picLocks noChangeAspect="1"/>
          </p:cNvPicPr>
          <p:nvPr/>
        </p:nvPicPr>
        <p:blipFill>
          <a:blip r:embed="rId2"/>
          <a:stretch>
            <a:fillRect/>
          </a:stretch>
        </p:blipFill>
        <p:spPr>
          <a:xfrm>
            <a:off x="4273184" y="3725413"/>
            <a:ext cx="5220429" cy="2391109"/>
          </a:xfrm>
          <a:prstGeom prst="rect">
            <a:avLst/>
          </a:prstGeom>
        </p:spPr>
      </p:pic>
      <p:sp>
        <p:nvSpPr>
          <p:cNvPr id="5" name="TextBox 4">
            <a:extLst>
              <a:ext uri="{FF2B5EF4-FFF2-40B4-BE49-F238E27FC236}">
                <a16:creationId xmlns:a16="http://schemas.microsoft.com/office/drawing/2014/main" id="{CBE6F77B-D0F9-48B9-A564-00DD8F84569E}"/>
              </a:ext>
            </a:extLst>
          </p:cNvPr>
          <p:cNvSpPr txBox="1"/>
          <p:nvPr/>
        </p:nvSpPr>
        <p:spPr>
          <a:xfrm>
            <a:off x="6883399" y="3059668"/>
            <a:ext cx="1429879" cy="369332"/>
          </a:xfrm>
          <a:prstGeom prst="rect">
            <a:avLst/>
          </a:prstGeom>
          <a:noFill/>
        </p:spPr>
        <p:txBody>
          <a:bodyPr wrap="none" rtlCol="0">
            <a:spAutoFit/>
          </a:bodyPr>
          <a:lstStyle/>
          <a:p>
            <a:r>
              <a:rPr lang="en-US" dirty="0" err="1"/>
              <a:t>MareMathics</a:t>
            </a:r>
            <a:endParaRPr lang="hr-HR" dirty="0"/>
          </a:p>
        </p:txBody>
      </p:sp>
      <p:pic>
        <p:nvPicPr>
          <p:cNvPr id="6" name="Picture 5">
            <a:hlinkClick r:id="rId3"/>
            <a:extLst>
              <a:ext uri="{FF2B5EF4-FFF2-40B4-BE49-F238E27FC236}">
                <a16:creationId xmlns:a16="http://schemas.microsoft.com/office/drawing/2014/main" id="{384F0871-E6B7-45E6-BE98-1FFB1EB13A0F}"/>
              </a:ext>
            </a:extLst>
          </p:cNvPr>
          <p:cNvPicPr>
            <a:picLocks noChangeAspect="1"/>
          </p:cNvPicPr>
          <p:nvPr/>
        </p:nvPicPr>
        <p:blipFill>
          <a:blip r:embed="rId4"/>
          <a:stretch>
            <a:fillRect/>
          </a:stretch>
        </p:blipFill>
        <p:spPr>
          <a:xfrm>
            <a:off x="4133576" y="2763255"/>
            <a:ext cx="3924848" cy="962159"/>
          </a:xfrm>
          <a:prstGeom prst="rect">
            <a:avLst/>
          </a:prstGeom>
        </p:spPr>
      </p:pic>
      <p:pic>
        <p:nvPicPr>
          <p:cNvPr id="7" name="Picture 6">
            <a:extLst>
              <a:ext uri="{FF2B5EF4-FFF2-40B4-BE49-F238E27FC236}">
                <a16:creationId xmlns:a16="http://schemas.microsoft.com/office/drawing/2014/main" id="{2B2D4D29-CB2F-4A92-825A-256F76F690ED}"/>
              </a:ext>
            </a:extLst>
          </p:cNvPr>
          <p:cNvPicPr>
            <a:picLocks noChangeAspect="1"/>
          </p:cNvPicPr>
          <p:nvPr/>
        </p:nvPicPr>
        <p:blipFill>
          <a:blip r:embed="rId5"/>
          <a:stretch>
            <a:fillRect/>
          </a:stretch>
        </p:blipFill>
        <p:spPr>
          <a:xfrm>
            <a:off x="2215607" y="3214656"/>
            <a:ext cx="1943371" cy="428685"/>
          </a:xfrm>
          <a:prstGeom prst="rect">
            <a:avLst/>
          </a:prstGeom>
        </p:spPr>
      </p:pic>
    </p:spTree>
    <p:extLst>
      <p:ext uri="{BB962C8B-B14F-4D97-AF65-F5344CB8AC3E}">
        <p14:creationId xmlns:p14="http://schemas.microsoft.com/office/powerpoint/2010/main" val="359446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2A4B7E-65DF-4648-B954-106CC8152575}"/>
              </a:ext>
            </a:extLst>
          </p:cNvPr>
          <p:cNvSpPr>
            <a:spLocks noGrp="1"/>
          </p:cNvSpPr>
          <p:nvPr>
            <p:ph type="title"/>
          </p:nvPr>
        </p:nvSpPr>
        <p:spPr>
          <a:xfrm>
            <a:off x="838200" y="839586"/>
            <a:ext cx="10515600" cy="406206"/>
          </a:xfrm>
        </p:spPr>
        <p:txBody>
          <a:bodyPr/>
          <a:lstStyle/>
          <a:p>
            <a:r>
              <a:rPr lang="en-US" sz="2800" dirty="0">
                <a:solidFill>
                  <a:srgbClr val="002060"/>
                </a:solidFill>
                <a:latin typeface="Arial" panose="020B0604020202020204" pitchFamily="34" charset="0"/>
                <a:ea typeface="+mn-ea"/>
                <a:cs typeface="Arial" panose="020B0604020202020204" pitchFamily="34" charset="0"/>
              </a:rPr>
              <a:t>POWER ELECTRICAL SYSTEM  - POWER FACTOR</a:t>
            </a:r>
            <a:endParaRPr lang="hr-HR" sz="2800" dirty="0"/>
          </a:p>
        </p:txBody>
      </p:sp>
      <p:sp>
        <p:nvSpPr>
          <p:cNvPr id="10" name="TextBox 9">
            <a:extLst>
              <a:ext uri="{FF2B5EF4-FFF2-40B4-BE49-F238E27FC236}">
                <a16:creationId xmlns:a16="http://schemas.microsoft.com/office/drawing/2014/main" id="{77854D5B-4CAA-4D79-987D-8930A89A498A}"/>
              </a:ext>
            </a:extLst>
          </p:cNvPr>
          <p:cNvSpPr txBox="1"/>
          <p:nvPr/>
        </p:nvSpPr>
        <p:spPr>
          <a:xfrm>
            <a:off x="590797" y="1523862"/>
            <a:ext cx="11272652" cy="3416320"/>
          </a:xfrm>
          <a:prstGeom prst="rect">
            <a:avLst/>
          </a:prstGeom>
          <a:noFill/>
        </p:spPr>
        <p:txBody>
          <a:bodyPr wrap="square">
            <a:spAutoFit/>
          </a:bodyPr>
          <a:lstStyle/>
          <a:p>
            <a:pPr algn="l"/>
            <a:r>
              <a:rPr lang="en-US" b="1" i="0" dirty="0">
                <a:solidFill>
                  <a:srgbClr val="0B0B0B"/>
                </a:solidFill>
                <a:effectLst/>
                <a:latin typeface="Minion Pro"/>
              </a:rPr>
              <a:t>PHASOR </a:t>
            </a:r>
          </a:p>
          <a:p>
            <a:pPr algn="l"/>
            <a:endParaRPr lang="en-US" b="0" i="0" dirty="0">
              <a:solidFill>
                <a:srgbClr val="0B0B0B"/>
              </a:solidFill>
              <a:effectLst/>
              <a:latin typeface="Minion Pro"/>
            </a:endParaRPr>
          </a:p>
          <a:p>
            <a:pPr algn="l">
              <a:buFont typeface="Arial" panose="020B0604020202020204" pitchFamily="34" charset="0"/>
              <a:buChar char="•"/>
            </a:pPr>
            <a:r>
              <a:rPr lang="en-US" b="0" i="0" dirty="0">
                <a:solidFill>
                  <a:srgbClr val="0B0B0B"/>
                </a:solidFill>
                <a:effectLst/>
                <a:latin typeface="Minion Pro"/>
              </a:rPr>
              <a:t> </a:t>
            </a:r>
            <a:r>
              <a:rPr lang="en-US" b="1" i="0" dirty="0">
                <a:solidFill>
                  <a:schemeClr val="tx2">
                    <a:lumMod val="75000"/>
                  </a:schemeClr>
                </a:solidFill>
                <a:effectLst/>
                <a:latin typeface="Minion Pro"/>
              </a:rPr>
              <a:t>A phasor </a:t>
            </a:r>
            <a:r>
              <a:rPr lang="en-US" b="0" i="0" dirty="0">
                <a:solidFill>
                  <a:srgbClr val="0B0B0B"/>
                </a:solidFill>
                <a:effectLst/>
                <a:latin typeface="Minion Pro"/>
              </a:rPr>
              <a:t>is vector is a </a:t>
            </a:r>
            <a:r>
              <a:rPr lang="en-US" b="1" i="0" dirty="0">
                <a:solidFill>
                  <a:schemeClr val="tx2">
                    <a:lumMod val="75000"/>
                  </a:schemeClr>
                </a:solidFill>
                <a:effectLst/>
                <a:latin typeface="Minion Pro"/>
              </a:rPr>
              <a:t>vector</a:t>
            </a:r>
            <a:r>
              <a:rPr lang="en-US" b="0" i="0" dirty="0">
                <a:solidFill>
                  <a:srgbClr val="0B0B0B"/>
                </a:solidFill>
                <a:effectLst/>
                <a:latin typeface="Minion Pro"/>
              </a:rPr>
              <a:t>  that is used to represent a sinusoidal signal. </a:t>
            </a:r>
          </a:p>
          <a:p>
            <a:pPr algn="l"/>
            <a:r>
              <a:rPr lang="en-US" dirty="0">
                <a:solidFill>
                  <a:srgbClr val="0B0B0B"/>
                </a:solidFill>
                <a:latin typeface="Minion Pro"/>
              </a:rPr>
              <a:t>  </a:t>
            </a:r>
            <a:r>
              <a:rPr lang="en-US" b="0" i="0" dirty="0">
                <a:solidFill>
                  <a:srgbClr val="0B0B0B"/>
                </a:solidFill>
                <a:effectLst/>
                <a:latin typeface="Minion Pro"/>
              </a:rPr>
              <a:t>When we have more than one sinusoidal signal with the same frequency, different phase and </a:t>
            </a:r>
            <a:r>
              <a:rPr lang="en-US" dirty="0">
                <a:solidFill>
                  <a:srgbClr val="0B0B0B"/>
                </a:solidFill>
                <a:latin typeface="Minion Pro"/>
              </a:rPr>
              <a:t>   </a:t>
            </a:r>
          </a:p>
          <a:p>
            <a:pPr algn="l"/>
            <a:r>
              <a:rPr lang="en-US" b="0" i="0" dirty="0">
                <a:solidFill>
                  <a:srgbClr val="0B0B0B"/>
                </a:solidFill>
                <a:effectLst/>
                <a:latin typeface="Minion Pro"/>
              </a:rPr>
              <a:t>  different amplitude  then we can use this phasor diagram to represent the phase difference between </a:t>
            </a:r>
          </a:p>
          <a:p>
            <a:pPr algn="l"/>
            <a:r>
              <a:rPr lang="en-US" dirty="0">
                <a:solidFill>
                  <a:srgbClr val="0B0B0B"/>
                </a:solidFill>
                <a:latin typeface="Minion Pro"/>
              </a:rPr>
              <a:t>  </a:t>
            </a:r>
            <a:r>
              <a:rPr lang="en-US" b="0" i="0" dirty="0">
                <a:solidFill>
                  <a:srgbClr val="0B0B0B"/>
                </a:solidFill>
                <a:effectLst/>
                <a:latin typeface="Minion Pro"/>
              </a:rPr>
              <a:t>these sinusoidal signals.</a:t>
            </a:r>
          </a:p>
          <a:p>
            <a:pPr algn="l">
              <a:buFont typeface="Arial" panose="020B0604020202020204" pitchFamily="34" charset="0"/>
              <a:buChar char="•"/>
            </a:pPr>
            <a:endParaRPr lang="en-US" b="0" i="0" dirty="0">
              <a:solidFill>
                <a:srgbClr val="0B0B0B"/>
              </a:solidFill>
              <a:effectLst/>
              <a:latin typeface="Minion Pro"/>
            </a:endParaRPr>
          </a:p>
          <a:p>
            <a:pPr algn="l">
              <a:buFont typeface="Arial" panose="020B0604020202020204" pitchFamily="34" charset="0"/>
              <a:buChar char="•"/>
            </a:pPr>
            <a:r>
              <a:rPr lang="en-US" b="0" i="0" dirty="0">
                <a:solidFill>
                  <a:srgbClr val="0B0B0B"/>
                </a:solidFill>
                <a:effectLst/>
                <a:latin typeface="Minion Pro"/>
              </a:rPr>
              <a:t>The magnitude of the phasor represents the </a:t>
            </a:r>
            <a:r>
              <a:rPr lang="en-US" b="0" i="0" dirty="0">
                <a:solidFill>
                  <a:srgbClr val="C00000"/>
                </a:solidFill>
                <a:effectLst/>
                <a:latin typeface="Minion Pro"/>
              </a:rPr>
              <a:t>peak value of the voltage and the current</a:t>
            </a:r>
            <a:r>
              <a:rPr lang="en-US" b="0" i="0" dirty="0">
                <a:solidFill>
                  <a:srgbClr val="0B0B0B"/>
                </a:solidFill>
                <a:effectLst/>
                <a:latin typeface="Minion Pro"/>
              </a:rPr>
              <a:t>.</a:t>
            </a:r>
          </a:p>
          <a:p>
            <a:pPr algn="l">
              <a:buFont typeface="Arial" panose="020B0604020202020204" pitchFamily="34" charset="0"/>
              <a:buChar char="•"/>
            </a:pPr>
            <a:endParaRPr lang="en-US" b="0" i="0" dirty="0">
              <a:solidFill>
                <a:srgbClr val="0B0B0B"/>
              </a:solidFill>
              <a:effectLst/>
              <a:latin typeface="Minion Pro"/>
            </a:endParaRPr>
          </a:p>
          <a:p>
            <a:pPr algn="l">
              <a:buFont typeface="Arial" panose="020B0604020202020204" pitchFamily="34" charset="0"/>
              <a:buChar char="•"/>
            </a:pPr>
            <a:r>
              <a:rPr lang="en-US" b="0" i="0" dirty="0">
                <a:solidFill>
                  <a:srgbClr val="0B0B0B"/>
                </a:solidFill>
                <a:effectLst/>
                <a:latin typeface="Minion Pro"/>
              </a:rPr>
              <a:t>The term “phasor” can also be applied </a:t>
            </a:r>
            <a:r>
              <a:rPr lang="en-US" b="0" i="0" dirty="0">
                <a:solidFill>
                  <a:schemeClr val="accent2">
                    <a:lumMod val="50000"/>
                  </a:schemeClr>
                </a:solidFill>
                <a:effectLst/>
                <a:latin typeface="Minion Pro"/>
              </a:rPr>
              <a:t>to impedance </a:t>
            </a:r>
            <a:r>
              <a:rPr lang="en-US" b="0" i="0" dirty="0">
                <a:solidFill>
                  <a:srgbClr val="0B0B0B"/>
                </a:solidFill>
                <a:effectLst/>
                <a:latin typeface="Minion Pro"/>
              </a:rPr>
              <a:t>and related complex quantities  that are not time dependent.</a:t>
            </a:r>
          </a:p>
          <a:p>
            <a:pPr algn="l">
              <a:buFont typeface="Arial" panose="020B0604020202020204" pitchFamily="34" charset="0"/>
              <a:buChar char="•"/>
            </a:pPr>
            <a:endParaRPr lang="en-US" b="0" i="0" dirty="0">
              <a:solidFill>
                <a:srgbClr val="0B0B0B"/>
              </a:solidFill>
              <a:effectLst/>
              <a:latin typeface="Minion Pro"/>
            </a:endParaRPr>
          </a:p>
          <a:p>
            <a:pPr algn="l">
              <a:buFont typeface="Arial" panose="020B0604020202020204" pitchFamily="34" charset="0"/>
              <a:buChar char="•"/>
            </a:pPr>
            <a:r>
              <a:rPr lang="en-US" b="0" i="0" dirty="0">
                <a:solidFill>
                  <a:srgbClr val="0B0B0B"/>
                </a:solidFill>
                <a:effectLst/>
                <a:latin typeface="Minion Pro"/>
              </a:rPr>
              <a:t>The international standard is that phasors always rotate in the counterclockwise direction.</a:t>
            </a:r>
          </a:p>
        </p:txBody>
      </p:sp>
    </p:spTree>
    <p:extLst>
      <p:ext uri="{BB962C8B-B14F-4D97-AF65-F5344CB8AC3E}">
        <p14:creationId xmlns:p14="http://schemas.microsoft.com/office/powerpoint/2010/main" val="274151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2A4B7E-65DF-4648-B954-106CC8152575}"/>
              </a:ext>
            </a:extLst>
          </p:cNvPr>
          <p:cNvSpPr>
            <a:spLocks noGrp="1"/>
          </p:cNvSpPr>
          <p:nvPr>
            <p:ph type="title"/>
          </p:nvPr>
        </p:nvSpPr>
        <p:spPr>
          <a:xfrm>
            <a:off x="838200" y="839586"/>
            <a:ext cx="10515600" cy="406206"/>
          </a:xfrm>
        </p:spPr>
        <p:txBody>
          <a:bodyPr/>
          <a:lstStyle/>
          <a:p>
            <a:r>
              <a:rPr lang="en-US" sz="2800" dirty="0">
                <a:solidFill>
                  <a:srgbClr val="002060"/>
                </a:solidFill>
                <a:latin typeface="Arial" panose="020B0604020202020204" pitchFamily="34" charset="0"/>
                <a:ea typeface="+mn-ea"/>
                <a:cs typeface="Arial" panose="020B0604020202020204" pitchFamily="34" charset="0"/>
              </a:rPr>
              <a:t>POWER ELECTRICAL SYSTEM  - POWER FACTOR</a:t>
            </a:r>
            <a:endParaRPr lang="hr-HR" sz="28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157241E-08D8-4F94-823A-C9286C921F1C}"/>
                  </a:ext>
                </a:extLst>
              </p:cNvPr>
              <p:cNvSpPr>
                <a:spLocks noChangeArrowheads="1"/>
              </p:cNvSpPr>
              <p:nvPr/>
            </p:nvSpPr>
            <p:spPr bwMode="auto">
              <a:xfrm>
                <a:off x="466461" y="1177243"/>
                <a:ext cx="10363834" cy="2554545"/>
              </a:xfrm>
              <a:prstGeom prst="rect">
                <a:avLst/>
              </a:prstGeom>
              <a:solidFill>
                <a:srgbClr val="FFFFFF"/>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600" dirty="0">
                    <a:cs typeface="Arial" panose="020B0604020202020204" pitchFamily="34" charset="0"/>
                  </a:rPr>
                  <a:t>We know that any sinusoidal signal in a general form can be represented as:</a:t>
                </a:r>
              </a:p>
              <a:p>
                <a:pPr lvl="0"/>
                <a:endParaRPr lang="en-US" altLang="sr-Latn-RS" sz="16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600" b="1" i="0" u="none" strike="noStrike" cap="none" normalizeH="0" baseline="0" dirty="0">
                    <a:ln>
                      <a:noFill/>
                    </a:ln>
                    <a:solidFill>
                      <a:schemeClr val="tx1"/>
                    </a:solidFill>
                    <a:effectLst/>
                    <a:cs typeface="Arial" panose="020B0604020202020204" pitchFamily="34" charset="0"/>
                  </a:rPr>
                  <a:t>A(t)=Amsin(ωt+</a:t>
                </a:r>
                <a14:m>
                  <m:oMath xmlns:m="http://schemas.openxmlformats.org/officeDocument/2006/math">
                    <m:r>
                      <a:rPr kumimoji="0" lang="sr-Latn-RS" altLang="sr-Latn-RS" sz="1600" b="1" i="1" u="none" strike="noStrike" cap="none" normalizeH="0" baseline="0" dirty="0" smtClean="0">
                        <a:ln>
                          <a:noFill/>
                        </a:ln>
                        <a:solidFill>
                          <a:schemeClr val="tx1"/>
                        </a:solidFill>
                        <a:effectLst/>
                        <a:latin typeface="Cambria Math" panose="02040503050406030204" pitchFamily="18" charset="0"/>
                      </a:rPr>
                      <m:t>𝜑</m:t>
                    </m:r>
                  </m:oMath>
                </a14:m>
                <a:r>
                  <a:rPr kumimoji="0" lang="sr-Latn-RS" altLang="sr-Latn-RS" sz="1600" b="1" i="0" u="none" strike="noStrike" cap="none" normalizeH="0" baseline="0" dirty="0">
                    <a:ln>
                      <a:noFill/>
                    </a:ln>
                    <a:solidFill>
                      <a:schemeClr val="tx1"/>
                    </a:solidFill>
                    <a:effectLst/>
                    <a:cs typeface="Arial" panose="020B0604020202020204" pitchFamily="34" charset="0"/>
                  </a:rPr>
                  <a:t>)</a:t>
                </a:r>
                <a:endParaRPr kumimoji="0" lang="en-US" altLang="sr-Latn-RS" sz="1600" b="1"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r-Latn-RS" altLang="sr-Latn-RS" sz="16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600" b="0" i="0" u="none" strike="noStrike" cap="none" normalizeH="0" baseline="0" dirty="0">
                    <a:ln>
                      <a:noFill/>
                    </a:ln>
                    <a:solidFill>
                      <a:schemeClr val="tx1"/>
                    </a:solidFill>
                    <a:effectLst/>
                    <a:cs typeface="Arial" panose="020B0604020202020204" pitchFamily="34" charset="0"/>
                  </a:rPr>
                  <a:t>Where </a:t>
                </a:r>
                <a:r>
                  <a:rPr kumimoji="0" lang="en-US" altLang="sr-Latn-RS" sz="1600" b="0" i="0" u="none" strike="noStrike" cap="none" normalizeH="0" baseline="0" dirty="0">
                    <a:ln>
                      <a:noFill/>
                    </a:ln>
                    <a:solidFill>
                      <a:schemeClr val="tx1"/>
                    </a:solidFill>
                    <a:effectLst/>
                    <a:cs typeface="Arial" panose="020B0604020202020204" pitchFamily="34" charset="0"/>
                  </a:rPr>
                  <a:t>  </a:t>
                </a:r>
                <a:r>
                  <a:rPr kumimoji="0" lang="sr-Latn-RS" altLang="sr-Latn-RS" sz="1600" b="0" i="0" u="none" strike="noStrike" cap="none" normalizeH="0" baseline="0" dirty="0">
                    <a:ln>
                      <a:noFill/>
                    </a:ln>
                    <a:solidFill>
                      <a:schemeClr val="tx1"/>
                    </a:solidFill>
                    <a:effectLst/>
                    <a:cs typeface="Arial" panose="020B0604020202020204" pitchFamily="34" charset="0"/>
                  </a:rPr>
                  <a:t>A</a:t>
                </a:r>
                <a:r>
                  <a:rPr kumimoji="0" lang="sr-Latn-RS" altLang="sr-Latn-RS" sz="1600" b="0" i="0" u="none" strike="noStrike" cap="none" normalizeH="0" baseline="-30000" dirty="0">
                    <a:ln>
                      <a:noFill/>
                    </a:ln>
                    <a:solidFill>
                      <a:schemeClr val="tx1"/>
                    </a:solidFill>
                    <a:effectLst/>
                    <a:cs typeface="Arial" panose="020B0604020202020204" pitchFamily="34" charset="0"/>
                  </a:rPr>
                  <a:t>m</a:t>
                </a:r>
                <a:r>
                  <a:rPr kumimoji="0" lang="sr-Latn-RS" altLang="sr-Latn-RS" sz="1600" b="0" i="0" u="none" strike="noStrike" cap="none" normalizeH="0" baseline="0" dirty="0">
                    <a:ln>
                      <a:noFill/>
                    </a:ln>
                    <a:solidFill>
                      <a:schemeClr val="tx1"/>
                    </a:solidFill>
                    <a:effectLst/>
                    <a:cs typeface="Arial" panose="020B0604020202020204" pitchFamily="34" charset="0"/>
                  </a:rPr>
                  <a:t>=</a:t>
                </a:r>
                <a:r>
                  <a:rPr lang="en-US" altLang="sr-Latn-RS" sz="1600" dirty="0">
                    <a:cs typeface="Arial" panose="020B0604020202020204" pitchFamily="34" charset="0"/>
                  </a:rPr>
                  <a:t>  </a:t>
                </a:r>
                <a:r>
                  <a:rPr kumimoji="0" lang="sr-Latn-RS" altLang="sr-Latn-RS" sz="1600" b="0" i="0" u="none" strike="noStrike" cap="none" normalizeH="0" baseline="0" dirty="0">
                    <a:ln>
                      <a:noFill/>
                    </a:ln>
                    <a:solidFill>
                      <a:schemeClr val="tx1"/>
                    </a:solidFill>
                    <a:effectLst/>
                    <a:cs typeface="Arial" panose="020B0604020202020204" pitchFamily="34" charset="0"/>
                  </a:rPr>
                  <a:t>Peak Amplitude, </a:t>
                </a:r>
                <a:endParaRPr kumimoji="0" lang="en-US" altLang="sr-Latn-RS" sz="16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sr-Latn-RS" sz="1600" dirty="0">
                    <a:cs typeface="Arial" panose="020B0604020202020204" pitchFamily="34" charset="0"/>
                  </a:rPr>
                  <a:t>              </a:t>
                </a:r>
                <a:r>
                  <a:rPr kumimoji="0" lang="sr-Latn-RS" altLang="sr-Latn-RS" sz="1600" b="0" i="0" u="none" strike="noStrike" cap="none" normalizeH="0" baseline="0" dirty="0">
                    <a:ln>
                      <a:noFill/>
                    </a:ln>
                    <a:solidFill>
                      <a:schemeClr val="tx1"/>
                    </a:solidFill>
                    <a:effectLst/>
                    <a:cs typeface="Arial" panose="020B0604020202020204" pitchFamily="34" charset="0"/>
                  </a:rPr>
                  <a:t>ω = </a:t>
                </a:r>
                <a:r>
                  <a:rPr kumimoji="0" lang="en-US" altLang="sr-Latn-RS" sz="1600" b="0" i="0" u="none" strike="noStrike" cap="none" normalizeH="0" baseline="0" dirty="0">
                    <a:ln>
                      <a:noFill/>
                    </a:ln>
                    <a:solidFill>
                      <a:schemeClr val="tx1"/>
                    </a:solidFill>
                    <a:effectLst/>
                    <a:cs typeface="Arial" panose="020B0604020202020204" pitchFamily="34" charset="0"/>
                  </a:rPr>
                  <a:t> </a:t>
                </a:r>
                <a:r>
                  <a:rPr kumimoji="0" lang="sr-Latn-RS" altLang="sr-Latn-RS" sz="1600" b="0" i="0" u="none" strike="noStrike" cap="none" normalizeH="0" baseline="0" dirty="0">
                    <a:ln>
                      <a:noFill/>
                    </a:ln>
                    <a:solidFill>
                      <a:schemeClr val="tx1"/>
                    </a:solidFill>
                    <a:effectLst/>
                    <a:cs typeface="Arial" panose="020B0604020202020204" pitchFamily="34" charset="0"/>
                  </a:rPr>
                  <a:t>Angular Frequency and </a:t>
                </a:r>
                <a:endParaRPr kumimoji="0" lang="en-US" altLang="sr-Latn-RS" sz="16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sr-Latn-RS" sz="1600" dirty="0">
                    <a:cs typeface="Arial" panose="020B0604020202020204" pitchFamily="34" charset="0"/>
                  </a:rPr>
                  <a:t> </a:t>
                </a:r>
                <a14:m>
                  <m:oMath xmlns:m="http://schemas.openxmlformats.org/officeDocument/2006/math">
                    <m:r>
                      <a:rPr kumimoji="0" lang="en-US" altLang="sr-Latn-RS" sz="1600" b="0" i="0" u="none" strike="noStrike" cap="none" normalizeH="0" baseline="0" dirty="0" smtClean="0">
                        <a:ln>
                          <a:noFill/>
                        </a:ln>
                        <a:solidFill>
                          <a:schemeClr val="tx1"/>
                        </a:solidFill>
                        <a:effectLst/>
                        <a:latin typeface="Cambria Math" panose="02040503050406030204" pitchFamily="18" charset="0"/>
                      </a:rPr>
                      <m:t>                 </m:t>
                    </m:r>
                    <m:r>
                      <a:rPr kumimoji="0" lang="sr-Latn-RS" altLang="sr-Latn-RS" sz="1600" b="1" i="1" u="none" strike="noStrike" cap="none" normalizeH="0" baseline="0" dirty="0" smtClean="0">
                        <a:ln>
                          <a:noFill/>
                        </a:ln>
                        <a:solidFill>
                          <a:schemeClr val="tx1"/>
                        </a:solidFill>
                        <a:effectLst/>
                        <a:latin typeface="Cambria Math" panose="02040503050406030204" pitchFamily="18" charset="0"/>
                      </a:rPr>
                      <m:t>𝜑</m:t>
                    </m:r>
                  </m:oMath>
                </a14:m>
                <a:r>
                  <a:rPr kumimoji="0" lang="en-US" altLang="sr-Latn-RS" sz="1600" b="0" i="0" u="none" strike="noStrike" cap="none" normalizeH="0" baseline="0" dirty="0">
                    <a:ln>
                      <a:noFill/>
                    </a:ln>
                    <a:solidFill>
                      <a:schemeClr val="tx1"/>
                    </a:solidFill>
                    <a:effectLst/>
                    <a:cs typeface="Arial" panose="020B0604020202020204" pitchFamily="34" charset="0"/>
                  </a:rPr>
                  <a:t> </a:t>
                </a:r>
                <a:r>
                  <a:rPr kumimoji="0" lang="sr-Latn-RS" altLang="sr-Latn-RS" sz="1600" b="0" i="0" u="none" strike="noStrike" cap="none" normalizeH="0" baseline="0" dirty="0">
                    <a:ln>
                      <a:noFill/>
                    </a:ln>
                    <a:solidFill>
                      <a:schemeClr val="tx1"/>
                    </a:solidFill>
                    <a:effectLst/>
                    <a:cs typeface="Arial" panose="020B0604020202020204" pitchFamily="34" charset="0"/>
                  </a:rPr>
                  <a:t>= </a:t>
                </a:r>
                <a:r>
                  <a:rPr kumimoji="0" lang="en-US" altLang="sr-Latn-RS" sz="1600" b="0" i="0" u="none" strike="noStrike" cap="none" normalizeH="0" baseline="0" dirty="0">
                    <a:ln>
                      <a:noFill/>
                    </a:ln>
                    <a:solidFill>
                      <a:schemeClr val="tx1"/>
                    </a:solidFill>
                    <a:effectLst/>
                    <a:cs typeface="Arial" panose="020B0604020202020204" pitchFamily="34" charset="0"/>
                  </a:rPr>
                  <a:t> </a:t>
                </a:r>
                <a:r>
                  <a:rPr kumimoji="0" lang="sr-Latn-RS" altLang="sr-Latn-RS" sz="1600" b="0" i="0" u="none" strike="noStrike" cap="none" normalizeH="0" baseline="0" dirty="0">
                    <a:ln>
                      <a:noFill/>
                    </a:ln>
                    <a:solidFill>
                      <a:schemeClr val="tx1"/>
                    </a:solidFill>
                    <a:effectLst/>
                    <a:cs typeface="Arial" panose="020B0604020202020204" pitchFamily="34" charset="0"/>
                  </a:rPr>
                  <a:t>Phase Shift. </a:t>
                </a:r>
                <a:endParaRPr kumimoji="0" lang="en-US" altLang="sr-Latn-RS" sz="16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sr-Latn-RS" sz="16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r-Latn-RS" sz="1600" b="0" i="0" u="none" strike="noStrike" cap="none" normalizeH="0" baseline="0" dirty="0">
                    <a:ln>
                      <a:noFill/>
                    </a:ln>
                    <a:solidFill>
                      <a:schemeClr val="tx1"/>
                    </a:solidFill>
                    <a:effectLst/>
                    <a:cs typeface="Arial" panose="020B0604020202020204" pitchFamily="34" charset="0"/>
                  </a:rPr>
                  <a:t>S</a:t>
                </a:r>
                <a:r>
                  <a:rPr kumimoji="0" lang="sr-Latn-RS" altLang="sr-Latn-RS" sz="1600" b="0" i="0" u="none" strike="noStrike" cap="none" normalizeH="0" baseline="0" dirty="0">
                    <a:ln>
                      <a:noFill/>
                    </a:ln>
                    <a:solidFill>
                      <a:schemeClr val="tx1"/>
                    </a:solidFill>
                    <a:effectLst/>
                    <a:cs typeface="Arial" panose="020B0604020202020204" pitchFamily="34" charset="0"/>
                  </a:rPr>
                  <a:t>inusoidal signal </a:t>
                </a:r>
                <a:r>
                  <a:rPr kumimoji="0" lang="en-US" altLang="sr-Latn-RS" sz="1600" b="0" i="0" u="none" strike="noStrike" cap="none" normalizeH="0" baseline="0" dirty="0">
                    <a:ln>
                      <a:noFill/>
                    </a:ln>
                    <a:solidFill>
                      <a:schemeClr val="tx1"/>
                    </a:solidFill>
                    <a:effectLst/>
                    <a:cs typeface="Arial" panose="020B0604020202020204" pitchFamily="34" charset="0"/>
                  </a:rPr>
                  <a:t> can be presented by </a:t>
                </a:r>
                <a:r>
                  <a:rPr kumimoji="0" lang="sr-Latn-RS" altLang="sr-Latn-RS" sz="1600" b="0" i="0" u="none" strike="noStrike" cap="none" normalizeH="0" baseline="0" dirty="0">
                    <a:ln>
                      <a:noFill/>
                    </a:ln>
                    <a:solidFill>
                      <a:schemeClr val="tx1"/>
                    </a:solidFill>
                    <a:effectLst/>
                    <a:cs typeface="Arial" panose="020B0604020202020204" pitchFamily="34" charset="0"/>
                  </a:rPr>
                  <a:t>using phasor. </a:t>
                </a:r>
                <a:endParaRPr kumimoji="0" lang="en-US" altLang="sr-Latn-RS" sz="16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sr-Latn-RS" sz="1600" dirty="0">
                    <a:cs typeface="Arial" panose="020B0604020202020204" pitchFamily="34" charset="0"/>
                  </a:rPr>
                  <a:t>This phasor is a vector which rotates around its origin at a constant speed of rad/s in anticlockwise direction</a:t>
                </a:r>
                <a:r>
                  <a:rPr lang="en-US" altLang="sr-Latn-RS" sz="1400" dirty="0">
                    <a:cs typeface="Arial" panose="020B0604020202020204" pitchFamily="34" charset="0"/>
                  </a:rPr>
                  <a:t>.</a:t>
                </a:r>
                <a:endParaRPr kumimoji="0" lang="en-US" altLang="sr-Latn-RS" sz="1400" b="0" i="0" u="none" strike="noStrike" cap="none" normalizeH="0" baseline="0" dirty="0">
                  <a:ln>
                    <a:noFill/>
                  </a:ln>
                  <a:solidFill>
                    <a:schemeClr val="tx1"/>
                  </a:solidFill>
                  <a:effectLst/>
                  <a:cs typeface="Arial" panose="020B0604020202020204" pitchFamily="34" charset="0"/>
                </a:endParaRPr>
              </a:p>
            </p:txBody>
          </p:sp>
        </mc:Choice>
        <mc:Fallback xmlns="">
          <p:sp>
            <p:nvSpPr>
              <p:cNvPr id="3" name="Rectangle 2">
                <a:extLst>
                  <a:ext uri="{FF2B5EF4-FFF2-40B4-BE49-F238E27FC236}">
                    <a16:creationId xmlns:a16="http://schemas.microsoft.com/office/drawing/2014/main" id="{9157241E-08D8-4F94-823A-C9286C921F1C}"/>
                  </a:ext>
                </a:extLst>
              </p:cNvPr>
              <p:cNvSpPr>
                <a:spLocks noRot="1" noChangeAspect="1" noMove="1" noResize="1" noEditPoints="1" noAdjustHandles="1" noChangeArrowheads="1" noChangeShapeType="1" noTextEdit="1"/>
              </p:cNvSpPr>
              <p:nvPr/>
            </p:nvSpPr>
            <p:spPr bwMode="auto">
              <a:xfrm>
                <a:off x="466461" y="1177243"/>
                <a:ext cx="10363834" cy="2554545"/>
              </a:xfrm>
              <a:prstGeom prst="rect">
                <a:avLst/>
              </a:prstGeom>
              <a:blipFill>
                <a:blip r:embed="rId3"/>
                <a:stretch>
                  <a:fillRect l="-353" t="-239" b="-262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hr-HR">
                    <a:noFill/>
                  </a:rPr>
                  <a:t> </a:t>
                </a:r>
              </a:p>
            </p:txBody>
          </p:sp>
        </mc:Fallback>
      </mc:AlternateContent>
    </p:spTree>
    <p:extLst>
      <p:ext uri="{BB962C8B-B14F-4D97-AF65-F5344CB8AC3E}">
        <p14:creationId xmlns:p14="http://schemas.microsoft.com/office/powerpoint/2010/main" val="51678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2A4B7E-65DF-4648-B954-106CC8152575}"/>
              </a:ext>
            </a:extLst>
          </p:cNvPr>
          <p:cNvSpPr>
            <a:spLocks noGrp="1"/>
          </p:cNvSpPr>
          <p:nvPr>
            <p:ph type="title"/>
          </p:nvPr>
        </p:nvSpPr>
        <p:spPr>
          <a:xfrm>
            <a:off x="838200" y="839586"/>
            <a:ext cx="10515600" cy="406206"/>
          </a:xfrm>
        </p:spPr>
        <p:txBody>
          <a:bodyPr/>
          <a:lstStyle/>
          <a:p>
            <a:r>
              <a:rPr lang="en-US" sz="2800" dirty="0">
                <a:solidFill>
                  <a:srgbClr val="002060"/>
                </a:solidFill>
                <a:latin typeface="Arial" panose="020B0604020202020204" pitchFamily="34" charset="0"/>
                <a:ea typeface="+mn-ea"/>
                <a:cs typeface="Arial" panose="020B0604020202020204" pitchFamily="34" charset="0"/>
              </a:rPr>
              <a:t>POWER ELECTRICAL SYSTEM  - POWER FACTOR</a:t>
            </a:r>
            <a:endParaRPr lang="hr-HR" sz="2800" dirty="0"/>
          </a:p>
        </p:txBody>
      </p:sp>
      <p:pic>
        <p:nvPicPr>
          <p:cNvPr id="14340" name="Picture 4" descr="phasors">
            <a:extLst>
              <a:ext uri="{FF2B5EF4-FFF2-40B4-BE49-F238E27FC236}">
                <a16:creationId xmlns:a16="http://schemas.microsoft.com/office/drawing/2014/main" id="{E2243E95-622C-4901-A669-9D9705041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459" y="2393974"/>
            <a:ext cx="5575057" cy="28804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E3A0602-FDD2-4760-BA14-136966D9020F}"/>
              </a:ext>
            </a:extLst>
          </p:cNvPr>
          <p:cNvSpPr txBox="1"/>
          <p:nvPr/>
        </p:nvSpPr>
        <p:spPr>
          <a:xfrm>
            <a:off x="733301" y="1345455"/>
            <a:ext cx="10714511" cy="923330"/>
          </a:xfrm>
          <a:prstGeom prst="rect">
            <a:avLst/>
          </a:prstGeom>
          <a:noFill/>
        </p:spPr>
        <p:txBody>
          <a:bodyPr wrap="square">
            <a:spAutoFit/>
          </a:bodyPr>
          <a:lstStyle/>
          <a:p>
            <a:r>
              <a:rPr lang="en-US" b="0" i="0" dirty="0">
                <a:effectLst/>
                <a:latin typeface="Minion Pro"/>
              </a:rPr>
              <a:t>At diagram as the vector rotates in an anticlockwise direction at a speed of rad/s and if we take the projection  of this vector in Y-axis then we get the instantaneous value of this sinusoidal signal.</a:t>
            </a:r>
          </a:p>
          <a:p>
            <a:r>
              <a:rPr lang="en-US" b="0" i="0" dirty="0">
                <a:effectLst/>
                <a:latin typeface="Minion Pro"/>
              </a:rPr>
              <a:t>If we dot all the values which are possible for this phasor  then we can reproduce the sinusoidal signal.</a:t>
            </a:r>
            <a:endParaRPr lang="hr-HR" dirty="0"/>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2" name="Ink 1">
                <a:extLst>
                  <a:ext uri="{FF2B5EF4-FFF2-40B4-BE49-F238E27FC236}">
                    <a16:creationId xmlns:a16="http://schemas.microsoft.com/office/drawing/2014/main" id="{94D10E97-C02F-528F-98C0-5804F86130AA}"/>
                  </a:ext>
                </a:extLst>
              </p14:cNvPr>
              <p14:cNvContentPartPr/>
              <p14:nvPr/>
            </p14:nvContentPartPr>
            <p14:xfrm>
              <a:off x="9301358" y="-2813573"/>
              <a:ext cx="1962000" cy="490680"/>
            </p14:xfrm>
          </p:contentPart>
        </mc:Choice>
        <mc:Fallback xmlns="">
          <p:pic>
            <p:nvPicPr>
              <p:cNvPr id="2" name="Ink 1">
                <a:extLst>
                  <a:ext uri="{FF2B5EF4-FFF2-40B4-BE49-F238E27FC236}">
                    <a16:creationId xmlns:a16="http://schemas.microsoft.com/office/drawing/2014/main" id="{94D10E97-C02F-528F-98C0-5804F86130AA}"/>
                  </a:ext>
                </a:extLst>
              </p:cNvPr>
              <p:cNvPicPr/>
              <p:nvPr/>
            </p:nvPicPr>
            <p:blipFill>
              <a:blip r:embed="rId5"/>
              <a:stretch>
                <a:fillRect/>
              </a:stretch>
            </p:blipFill>
            <p:spPr>
              <a:xfrm>
                <a:off x="9293798" y="-2820773"/>
                <a:ext cx="1977120" cy="505800"/>
              </a:xfrm>
              <a:prstGeom prst="rect">
                <a:avLst/>
              </a:prstGeom>
            </p:spPr>
          </p:pic>
        </mc:Fallback>
      </mc:AlternateContent>
      <p:pic>
        <p:nvPicPr>
          <p:cNvPr id="10" name="Picture 11">
            <a:hlinkClick r:id="rId6"/>
            <a:extLst>
              <a:ext uri="{FF2B5EF4-FFF2-40B4-BE49-F238E27FC236}">
                <a16:creationId xmlns:a16="http://schemas.microsoft.com/office/drawing/2014/main" id="{BCC92943-7439-DDE7-C622-4B465324833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089" r="31113" b="55887"/>
          <a:stretch/>
        </p:blipFill>
        <p:spPr>
          <a:xfrm>
            <a:off x="8465872" y="2980152"/>
            <a:ext cx="2797486" cy="1952042"/>
          </a:xfrm>
          <a:prstGeom prst="rect">
            <a:avLst/>
          </a:prstGeom>
        </p:spPr>
      </p:pic>
    </p:spTree>
    <p:extLst>
      <p:ext uri="{BB962C8B-B14F-4D97-AF65-F5344CB8AC3E}">
        <p14:creationId xmlns:p14="http://schemas.microsoft.com/office/powerpoint/2010/main" val="3440645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2A4B7E-65DF-4648-B954-106CC8152575}"/>
              </a:ext>
            </a:extLst>
          </p:cNvPr>
          <p:cNvSpPr>
            <a:spLocks noGrp="1"/>
          </p:cNvSpPr>
          <p:nvPr>
            <p:ph type="title"/>
          </p:nvPr>
        </p:nvSpPr>
        <p:spPr>
          <a:xfrm>
            <a:off x="838200" y="839586"/>
            <a:ext cx="10515600" cy="406206"/>
          </a:xfrm>
        </p:spPr>
        <p:txBody>
          <a:bodyPr/>
          <a:lstStyle/>
          <a:p>
            <a:r>
              <a:rPr lang="en-US" sz="2800" dirty="0">
                <a:solidFill>
                  <a:srgbClr val="002060"/>
                </a:solidFill>
                <a:latin typeface="Arial" panose="020B0604020202020204" pitchFamily="34" charset="0"/>
                <a:ea typeface="+mn-ea"/>
                <a:cs typeface="Arial" panose="020B0604020202020204" pitchFamily="34" charset="0"/>
              </a:rPr>
              <a:t>POWER ELECTRICAL SYSTEM  - POWER FACTOR</a:t>
            </a:r>
            <a:endParaRPr lang="hr-HR" sz="2800" dirty="0"/>
          </a:p>
        </p:txBody>
      </p:sp>
      <p:sp>
        <p:nvSpPr>
          <p:cNvPr id="7" name="TextBox 6">
            <a:extLst>
              <a:ext uri="{FF2B5EF4-FFF2-40B4-BE49-F238E27FC236}">
                <a16:creationId xmlns:a16="http://schemas.microsoft.com/office/drawing/2014/main" id="{59A9B543-15E7-4584-A5EC-4D7A122FF81D}"/>
              </a:ext>
            </a:extLst>
          </p:cNvPr>
          <p:cNvSpPr txBox="1"/>
          <p:nvPr/>
        </p:nvSpPr>
        <p:spPr>
          <a:xfrm>
            <a:off x="1030184" y="1494099"/>
            <a:ext cx="9372599" cy="3139321"/>
          </a:xfrm>
          <a:prstGeom prst="rect">
            <a:avLst/>
          </a:prstGeom>
          <a:noFill/>
        </p:spPr>
        <p:txBody>
          <a:bodyPr wrap="square">
            <a:spAutoFit/>
          </a:bodyPr>
          <a:lstStyle/>
          <a:p>
            <a:pPr algn="l"/>
            <a:r>
              <a:rPr lang="en-US" b="1" i="0" dirty="0">
                <a:solidFill>
                  <a:srgbClr val="000000"/>
                </a:solidFill>
                <a:effectLst/>
                <a:latin typeface="Open Sans" panose="020B0606030504020204" pitchFamily="34" charset="0"/>
              </a:rPr>
              <a:t>Rules for Drawing a Phasor Diagram </a:t>
            </a:r>
          </a:p>
          <a:p>
            <a:pPr marL="285750" indent="-285750" algn="l">
              <a:buFont typeface="Wingdings" panose="05000000000000000000" pitchFamily="2" charset="2"/>
              <a:buChar char="Ø"/>
            </a:pPr>
            <a:r>
              <a:rPr lang="en-US" b="1" i="0" dirty="0">
                <a:solidFill>
                  <a:srgbClr val="0B0B0B"/>
                </a:solidFill>
                <a:effectLst/>
                <a:latin typeface="Minion Pro"/>
              </a:rPr>
              <a:t>Rule 1:</a:t>
            </a:r>
            <a:r>
              <a:rPr lang="en-US" b="0" i="0" dirty="0">
                <a:solidFill>
                  <a:srgbClr val="0B0B0B"/>
                </a:solidFill>
                <a:effectLst/>
                <a:latin typeface="Minion Pro"/>
              </a:rPr>
              <a:t> The length of the phasor is directly proportional to the amplitude of the wave depicted.</a:t>
            </a:r>
          </a:p>
          <a:p>
            <a:pPr marL="285750" indent="-285750" algn="l">
              <a:buFont typeface="Wingdings" panose="05000000000000000000" pitchFamily="2" charset="2"/>
              <a:buChar char="Ø"/>
            </a:pPr>
            <a:r>
              <a:rPr lang="en-US" b="1" i="0" dirty="0">
                <a:solidFill>
                  <a:srgbClr val="0B0B0B"/>
                </a:solidFill>
                <a:effectLst/>
                <a:latin typeface="Minion Pro"/>
              </a:rPr>
              <a:t>Rule 2:</a:t>
            </a:r>
            <a:r>
              <a:rPr lang="en-US" b="0" i="0" dirty="0">
                <a:solidFill>
                  <a:srgbClr val="0B0B0B"/>
                </a:solidFill>
                <a:effectLst/>
                <a:latin typeface="Minion Pro"/>
              </a:rPr>
              <a:t> In circuits which have combinations of </a:t>
            </a:r>
            <a:r>
              <a:rPr lang="en-US" b="0" i="0" dirty="0">
                <a:solidFill>
                  <a:srgbClr val="C00000"/>
                </a:solidFill>
                <a:effectLst/>
                <a:latin typeface="Minion Pro"/>
              </a:rPr>
              <a:t>L, C and R in series </a:t>
            </a:r>
            <a:r>
              <a:rPr lang="en-US" b="0" i="0" dirty="0">
                <a:solidFill>
                  <a:srgbClr val="0B0B0B"/>
                </a:solidFill>
                <a:effectLst/>
                <a:latin typeface="Minion Pro"/>
              </a:rPr>
              <a:t>it is customary to draw the phasor representing </a:t>
            </a:r>
            <a:r>
              <a:rPr lang="en-US" b="0" i="0" dirty="0">
                <a:solidFill>
                  <a:srgbClr val="C00000"/>
                </a:solidFill>
                <a:effectLst/>
                <a:latin typeface="Minion Pro"/>
              </a:rPr>
              <a:t>current horizontally </a:t>
            </a:r>
            <a:r>
              <a:rPr lang="en-US" b="0" i="0" dirty="0">
                <a:solidFill>
                  <a:srgbClr val="0B0B0B"/>
                </a:solidFill>
                <a:effectLst/>
                <a:latin typeface="Minion Pro"/>
              </a:rPr>
              <a:t>and call this the </a:t>
            </a:r>
            <a:r>
              <a:rPr lang="en-US" b="0" i="0" dirty="0">
                <a:solidFill>
                  <a:srgbClr val="C00000"/>
                </a:solidFill>
                <a:effectLst/>
                <a:latin typeface="Minion Pro"/>
              </a:rPr>
              <a:t>reference phasor</a:t>
            </a:r>
            <a:r>
              <a:rPr lang="en-US" b="0" i="0" dirty="0">
                <a:solidFill>
                  <a:srgbClr val="0B0B0B"/>
                </a:solidFill>
                <a:effectLst/>
                <a:latin typeface="Minion Pro"/>
              </a:rPr>
              <a:t>. This is because the current in a series circuit is common to all the components.</a:t>
            </a:r>
          </a:p>
          <a:p>
            <a:pPr marL="285750" indent="-285750" algn="l">
              <a:buFont typeface="Wingdings" panose="05000000000000000000" pitchFamily="2" charset="2"/>
              <a:buChar char="Ø"/>
            </a:pPr>
            <a:r>
              <a:rPr lang="en-US" b="1" i="0" dirty="0">
                <a:solidFill>
                  <a:srgbClr val="0B0B0B"/>
                </a:solidFill>
                <a:effectLst/>
                <a:latin typeface="Minion Pro"/>
              </a:rPr>
              <a:t>Rule 3:</a:t>
            </a:r>
            <a:r>
              <a:rPr lang="en-US" b="0" i="0" dirty="0">
                <a:solidFill>
                  <a:srgbClr val="0B0B0B"/>
                </a:solidFill>
                <a:effectLst/>
                <a:latin typeface="Minion Pro"/>
              </a:rPr>
              <a:t> In parallel circuits, where L, C and R are connected in parallel the phasor representing the </a:t>
            </a:r>
            <a:r>
              <a:rPr lang="en-US" b="0" i="0" dirty="0">
                <a:solidFill>
                  <a:schemeClr val="accent5">
                    <a:lumMod val="50000"/>
                  </a:schemeClr>
                </a:solidFill>
                <a:effectLst/>
                <a:latin typeface="Minion Pro"/>
              </a:rPr>
              <a:t>supply Voltage </a:t>
            </a:r>
            <a:r>
              <a:rPr lang="en-US" b="0" i="0" dirty="0">
                <a:solidFill>
                  <a:srgbClr val="0B0B0B"/>
                </a:solidFill>
                <a:effectLst/>
                <a:latin typeface="Minion Pro"/>
              </a:rPr>
              <a:t>is always drawn in the </a:t>
            </a:r>
            <a:r>
              <a:rPr lang="en-US" b="0" i="0" dirty="0">
                <a:solidFill>
                  <a:schemeClr val="accent5">
                    <a:lumMod val="50000"/>
                  </a:schemeClr>
                </a:solidFill>
                <a:effectLst/>
                <a:latin typeface="Minion Pro"/>
              </a:rPr>
              <a:t>reference direction</a:t>
            </a:r>
            <a:r>
              <a:rPr lang="en-US" b="0" i="0" dirty="0">
                <a:solidFill>
                  <a:srgbClr val="0B0B0B"/>
                </a:solidFill>
                <a:effectLst/>
                <a:latin typeface="Minion Pro"/>
              </a:rPr>
              <a:t>. This is because in a parallel circuit it is the supply voltage that is common to all components.</a:t>
            </a:r>
          </a:p>
          <a:p>
            <a:pPr marL="285750" indent="-285750" algn="l">
              <a:buFont typeface="Wingdings" panose="05000000000000000000" pitchFamily="2" charset="2"/>
              <a:buChar char="Ø"/>
            </a:pPr>
            <a:r>
              <a:rPr lang="en-US" b="1" i="0" dirty="0">
                <a:solidFill>
                  <a:srgbClr val="0B0B0B"/>
                </a:solidFill>
                <a:effectLst/>
                <a:latin typeface="Minion Pro"/>
              </a:rPr>
              <a:t>Rule 4:</a:t>
            </a:r>
            <a:r>
              <a:rPr lang="en-US" b="0" i="0" dirty="0">
                <a:solidFill>
                  <a:srgbClr val="0B0B0B"/>
                </a:solidFill>
                <a:effectLst/>
                <a:latin typeface="Minion Pro"/>
              </a:rPr>
              <a:t> The direction of  rotation  of all phasors is considered to be anticlockwise.</a:t>
            </a:r>
          </a:p>
          <a:p>
            <a:pPr marL="285750" indent="-285750" algn="l">
              <a:buFont typeface="Wingdings" panose="05000000000000000000" pitchFamily="2" charset="2"/>
              <a:buChar char="Ø"/>
            </a:pPr>
            <a:r>
              <a:rPr lang="en-US" b="1" i="0" dirty="0">
                <a:solidFill>
                  <a:srgbClr val="0B0B0B"/>
                </a:solidFill>
                <a:effectLst/>
                <a:latin typeface="Minion Pro"/>
              </a:rPr>
              <a:t>Rule 5:</a:t>
            </a:r>
            <a:r>
              <a:rPr lang="en-US" b="0" i="0" dirty="0">
                <a:solidFill>
                  <a:srgbClr val="0B0B0B"/>
                </a:solidFill>
                <a:effectLst/>
                <a:latin typeface="Minion Pro"/>
              </a:rPr>
              <a:t> In any one diagram, the same type of value(RMS, peak </a:t>
            </a:r>
            <a:r>
              <a:rPr lang="en-US" b="0" i="0" dirty="0" err="1">
                <a:solidFill>
                  <a:srgbClr val="0B0B0B"/>
                </a:solidFill>
                <a:effectLst/>
                <a:latin typeface="Minion Pro"/>
              </a:rPr>
              <a:t>etc</a:t>
            </a:r>
            <a:r>
              <a:rPr lang="en-US" b="0" i="0" dirty="0">
                <a:solidFill>
                  <a:srgbClr val="0B0B0B"/>
                </a:solidFill>
                <a:effectLst/>
                <a:latin typeface="Minion Pro"/>
              </a:rPr>
              <a:t>)is used for all phasors, not a mixture  of values.</a:t>
            </a:r>
          </a:p>
        </p:txBody>
      </p:sp>
      <p:pic>
        <p:nvPicPr>
          <p:cNvPr id="4" name="Picture 4" descr="Power factor and phase shift electrical impedance Premium Vector">
            <a:extLst>
              <a:ext uri="{FF2B5EF4-FFF2-40B4-BE49-F238E27FC236}">
                <a16:creationId xmlns:a16="http://schemas.microsoft.com/office/drawing/2014/main" id="{E358D586-70A3-4E24-9905-D86A9A567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571" y="4435745"/>
            <a:ext cx="3368263" cy="185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004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E1B2E-0E06-365B-F398-40831D5D33DF}"/>
              </a:ext>
            </a:extLst>
          </p:cNvPr>
          <p:cNvPicPr>
            <a:picLocks noChangeAspect="1"/>
          </p:cNvPicPr>
          <p:nvPr/>
        </p:nvPicPr>
        <p:blipFill rotWithShape="1">
          <a:blip r:embed="rId2">
            <a:extLst>
              <a:ext uri="{28A0092B-C50C-407E-A947-70E740481C1C}">
                <a14:useLocalDpi xmlns:a14="http://schemas.microsoft.com/office/drawing/2010/main" val="0"/>
              </a:ext>
            </a:extLst>
          </a:blip>
          <a:srcRect l="46005" t="33071" r="3250" b="43143"/>
          <a:stretch/>
        </p:blipFill>
        <p:spPr>
          <a:xfrm>
            <a:off x="7227794" y="3579853"/>
            <a:ext cx="4381489" cy="2096810"/>
          </a:xfrm>
          <a:prstGeom prst="rect">
            <a:avLst/>
          </a:prstGeom>
        </p:spPr>
      </p:pic>
      <p:sp>
        <p:nvSpPr>
          <p:cNvPr id="6" name="Title 5">
            <a:extLst>
              <a:ext uri="{FF2B5EF4-FFF2-40B4-BE49-F238E27FC236}">
                <a16:creationId xmlns:a16="http://schemas.microsoft.com/office/drawing/2014/main" id="{BC2A4B7E-65DF-4648-B954-106CC8152575}"/>
              </a:ext>
            </a:extLst>
          </p:cNvPr>
          <p:cNvSpPr>
            <a:spLocks noGrp="1"/>
          </p:cNvSpPr>
          <p:nvPr>
            <p:ph type="title"/>
          </p:nvPr>
        </p:nvSpPr>
        <p:spPr>
          <a:xfrm>
            <a:off x="838200" y="839586"/>
            <a:ext cx="10515600" cy="406206"/>
          </a:xfrm>
        </p:spPr>
        <p:txBody>
          <a:bodyPr/>
          <a:lstStyle/>
          <a:p>
            <a:r>
              <a:rPr lang="en-US" sz="2800" dirty="0">
                <a:solidFill>
                  <a:srgbClr val="002060"/>
                </a:solidFill>
                <a:latin typeface="Arial" panose="020B0604020202020204" pitchFamily="34" charset="0"/>
                <a:ea typeface="+mn-ea"/>
                <a:cs typeface="Arial" panose="020B0604020202020204" pitchFamily="34" charset="0"/>
              </a:rPr>
              <a:t>POWER ELECTRICAL SYSTEM  - POWER FACTOR</a:t>
            </a:r>
            <a:endParaRPr lang="hr-HR" sz="28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1058299-CC9D-49D6-ADBE-B7E0DA6517DF}"/>
                  </a:ext>
                </a:extLst>
              </p:cNvPr>
              <p:cNvSpPr txBox="1"/>
              <p:nvPr/>
            </p:nvSpPr>
            <p:spPr>
              <a:xfrm>
                <a:off x="676893" y="1443988"/>
                <a:ext cx="9987148" cy="2986074"/>
              </a:xfrm>
              <a:prstGeom prst="rect">
                <a:avLst/>
              </a:prstGeom>
              <a:noFill/>
            </p:spPr>
            <p:txBody>
              <a:bodyPr wrap="square">
                <a:spAutoFit/>
              </a:bodyPr>
              <a:lstStyle/>
              <a:p>
                <a:pPr algn="l"/>
                <a:r>
                  <a:rPr lang="en-US" i="0" dirty="0">
                    <a:solidFill>
                      <a:srgbClr val="000000"/>
                    </a:solidFill>
                    <a:effectLst/>
                    <a:latin typeface="Arial" panose="020B0604020202020204" pitchFamily="34" charset="0"/>
                    <a:cs typeface="Arial" panose="020B0604020202020204" pitchFamily="34" charset="0"/>
                  </a:rPr>
                  <a:t>Phasor Representation - </a:t>
                </a:r>
                <a:r>
                  <a:rPr lang="en-US" i="0" dirty="0">
                    <a:effectLst/>
                    <a:latin typeface="Arial" panose="020B0604020202020204" pitchFamily="34" charset="0"/>
                    <a:cs typeface="Arial" panose="020B0604020202020204" pitchFamily="34" charset="0"/>
                  </a:rPr>
                  <a:t>There are three ways of phasor representation in mathematical form:</a:t>
                </a:r>
              </a:p>
              <a:p>
                <a:pPr algn="l"/>
                <a:endParaRPr lang="en-US" i="0" dirty="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i="0" dirty="0">
                    <a:solidFill>
                      <a:srgbClr val="C00000"/>
                    </a:solidFill>
                    <a:effectLst/>
                    <a:latin typeface="Arial" panose="020B0604020202020204" pitchFamily="34" charset="0"/>
                    <a:cs typeface="Arial" panose="020B0604020202020204" pitchFamily="34" charset="0"/>
                  </a:rPr>
                  <a:t>Polar Form: Suppose we have a phasor which has an amplitude of </a:t>
                </a:r>
                <a:r>
                  <a:rPr lang="en-US" i="0" dirty="0" err="1">
                    <a:solidFill>
                      <a:srgbClr val="C00000"/>
                    </a:solidFill>
                    <a:effectLst/>
                    <a:latin typeface="Arial" panose="020B0604020202020204" pitchFamily="34" charset="0"/>
                    <a:cs typeface="Arial" panose="020B0604020202020204" pitchFamily="34" charset="0"/>
                  </a:rPr>
                  <a:t>V</a:t>
                </a:r>
                <a:r>
                  <a:rPr lang="en-US" i="0" baseline="-25000" dirty="0" err="1">
                    <a:solidFill>
                      <a:srgbClr val="C00000"/>
                    </a:solidFill>
                    <a:effectLst/>
                    <a:latin typeface="Arial" panose="020B0604020202020204" pitchFamily="34" charset="0"/>
                    <a:cs typeface="Arial" panose="020B0604020202020204" pitchFamily="34" charset="0"/>
                  </a:rPr>
                  <a:t>m</a:t>
                </a:r>
                <a:r>
                  <a:rPr lang="en-US" i="0" dirty="0">
                    <a:solidFill>
                      <a:srgbClr val="C00000"/>
                    </a:solidFill>
                    <a:effectLst/>
                    <a:latin typeface="Arial" panose="020B0604020202020204" pitchFamily="34" charset="0"/>
                    <a:cs typeface="Arial" panose="020B0604020202020204" pitchFamily="34" charset="0"/>
                  </a:rPr>
                  <a:t> and makes an angle with the horizontal </a:t>
                </a:r>
                <a:r>
                  <a:rPr lang="en-US" i="0" dirty="0" err="1">
                    <a:solidFill>
                      <a:srgbClr val="C00000"/>
                    </a:solidFill>
                    <a:effectLst/>
                    <a:latin typeface="Arial" panose="020B0604020202020204" pitchFamily="34" charset="0"/>
                    <a:cs typeface="Arial" panose="020B0604020202020204" pitchFamily="34" charset="0"/>
                  </a:rPr>
                  <a:t>axis.In</a:t>
                </a:r>
                <a:r>
                  <a:rPr lang="en-US" i="0" dirty="0">
                    <a:solidFill>
                      <a:srgbClr val="C00000"/>
                    </a:solidFill>
                    <a:effectLst/>
                    <a:latin typeface="Arial" panose="020B0604020202020204" pitchFamily="34" charset="0"/>
                    <a:cs typeface="Arial" panose="020B0604020202020204" pitchFamily="34" charset="0"/>
                  </a:rPr>
                  <a:t> the polar form, we can represent it as </a:t>
                </a:r>
                <a:r>
                  <a:rPr lang="en-US" i="0" dirty="0" err="1">
                    <a:solidFill>
                      <a:srgbClr val="C00000"/>
                    </a:solidFill>
                    <a:effectLst/>
                    <a:latin typeface="Arial" panose="020B0604020202020204" pitchFamily="34" charset="0"/>
                    <a:cs typeface="Arial" panose="020B0604020202020204" pitchFamily="34" charset="0"/>
                  </a:rPr>
                  <a:t>V</a:t>
                </a:r>
                <a:r>
                  <a:rPr lang="en-US" i="0" baseline="-25000" dirty="0" err="1">
                    <a:solidFill>
                      <a:srgbClr val="C00000"/>
                    </a:solidFill>
                    <a:effectLst/>
                    <a:latin typeface="Arial" panose="020B0604020202020204" pitchFamily="34" charset="0"/>
                    <a:cs typeface="Arial" panose="020B0604020202020204" pitchFamily="34" charset="0"/>
                  </a:rPr>
                  <a:t>m</a:t>
                </a:r>
                <a:r>
                  <a:rPr lang="en-US" i="0" dirty="0">
                    <a:solidFill>
                      <a:srgbClr val="C00000"/>
                    </a:solidFill>
                    <a:effectLst/>
                    <a:latin typeface="Arial" panose="020B0604020202020204" pitchFamily="34" charset="0"/>
                    <a:cs typeface="Arial" panose="020B0604020202020204" pitchFamily="34" charset="0"/>
                  </a:rPr>
                  <a:t>.</a:t>
                </a:r>
              </a:p>
              <a:p>
                <a:pPr algn="l">
                  <a:buFont typeface="Arial" panose="020B0604020202020204" pitchFamily="34" charset="0"/>
                  <a:buChar char="•"/>
                </a:pPr>
                <a:endParaRPr lang="en-US" i="0" dirty="0">
                  <a:solidFill>
                    <a:srgbClr val="C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i="0" dirty="0">
                    <a:solidFill>
                      <a:schemeClr val="accent5">
                        <a:lumMod val="75000"/>
                      </a:schemeClr>
                    </a:solidFill>
                    <a:effectLst/>
                    <a:latin typeface="Arial" panose="020B0604020202020204" pitchFamily="34" charset="0"/>
                    <a:cs typeface="Arial" panose="020B0604020202020204" pitchFamily="34" charset="0"/>
                  </a:rPr>
                  <a:t>Rectangular Form :In this form we can represent any phasor as complex number like </a:t>
                </a:r>
                <a:r>
                  <a:rPr lang="en-US" i="0" dirty="0" err="1">
                    <a:solidFill>
                      <a:schemeClr val="accent5">
                        <a:lumMod val="75000"/>
                      </a:schemeClr>
                    </a:solidFill>
                    <a:effectLst/>
                    <a:latin typeface="Arial" panose="020B0604020202020204" pitchFamily="34" charset="0"/>
                    <a:cs typeface="Arial" panose="020B0604020202020204" pitchFamily="34" charset="0"/>
                  </a:rPr>
                  <a:t>A+j</a:t>
                </a:r>
                <a:r>
                  <a:rPr lang="en-US" dirty="0" err="1">
                    <a:solidFill>
                      <a:schemeClr val="accent5">
                        <a:lumMod val="75000"/>
                      </a:schemeClr>
                    </a:solidFill>
                    <a:latin typeface="Arial" panose="020B0604020202020204" pitchFamily="34" charset="0"/>
                    <a:cs typeface="Arial" panose="020B0604020202020204" pitchFamily="34" charset="0"/>
                  </a:rPr>
                  <a:t>B</a:t>
                </a:r>
                <a:endParaRPr lang="en-US" i="0" dirty="0">
                  <a:solidFill>
                    <a:schemeClr val="accent5">
                      <a:lumMod val="75000"/>
                    </a:schemeClr>
                  </a:solidFill>
                  <a:effectLst/>
                  <a:latin typeface="Arial" panose="020B0604020202020204" pitchFamily="34" charset="0"/>
                  <a:cs typeface="Arial" panose="020B0604020202020204" pitchFamily="34" charset="0"/>
                </a:endParaRPr>
              </a:p>
              <a:p>
                <a:pPr algn="l"/>
                <a:r>
                  <a:rPr lang="en-US" dirty="0">
                    <a:solidFill>
                      <a:schemeClr val="accent5">
                        <a:lumMod val="75000"/>
                      </a:schemeClr>
                    </a:solidFill>
                    <a:latin typeface="Arial" panose="020B0604020202020204" pitchFamily="34" charset="0"/>
                    <a:cs typeface="Arial" panose="020B0604020202020204" pitchFamily="34" charset="0"/>
                  </a:rPr>
                  <a:t>         r=</a:t>
                </a:r>
                <a14:m>
                  <m:oMath xmlns:m="http://schemas.openxmlformats.org/officeDocument/2006/math">
                    <m:rad>
                      <m:radPr>
                        <m:degHide m:val="on"/>
                        <m:ctrlPr>
                          <a:rPr lang="en-US" i="1" smtClean="0">
                            <a:solidFill>
                              <a:schemeClr val="accent5">
                                <a:lumMod val="75000"/>
                              </a:schemeClr>
                            </a:solidFill>
                            <a:latin typeface="Cambria Math" panose="02040503050406030204" pitchFamily="18" charset="0"/>
                          </a:rPr>
                        </m:ctrlPr>
                      </m:radPr>
                      <m:deg/>
                      <m:e>
                        <m:sSup>
                          <m:sSupPr>
                            <m:ctrlPr>
                              <a:rPr lang="en-US" i="1" smtClean="0">
                                <a:solidFill>
                                  <a:schemeClr val="accent5">
                                    <a:lumMod val="75000"/>
                                  </a:schemeClr>
                                </a:solidFill>
                                <a:latin typeface="Cambria Math" panose="02040503050406030204" pitchFamily="18" charset="0"/>
                              </a:rPr>
                            </m:ctrlPr>
                          </m:sSupPr>
                          <m:e>
                            <m:r>
                              <a:rPr lang="en-US" b="0" i="1" smtClean="0">
                                <a:solidFill>
                                  <a:schemeClr val="accent5">
                                    <a:lumMod val="75000"/>
                                  </a:schemeClr>
                                </a:solidFill>
                                <a:latin typeface="Cambria Math" panose="02040503050406030204" pitchFamily="18" charset="0"/>
                              </a:rPr>
                              <m:t>𝐴</m:t>
                            </m:r>
                          </m:e>
                          <m:sup>
                            <m:r>
                              <a:rPr lang="en-US" b="0" i="1" smtClean="0">
                                <a:solidFill>
                                  <a:schemeClr val="accent5">
                                    <a:lumMod val="75000"/>
                                  </a:schemeClr>
                                </a:solidFill>
                                <a:latin typeface="Cambria Math" panose="02040503050406030204" pitchFamily="18" charset="0"/>
                              </a:rPr>
                              <m:t>2</m:t>
                            </m:r>
                          </m:sup>
                        </m:sSup>
                        <m:r>
                          <a:rPr lang="en-US" b="0" i="1" smtClean="0">
                            <a:solidFill>
                              <a:schemeClr val="accent5">
                                <a:lumMod val="75000"/>
                              </a:schemeClr>
                            </a:solidFill>
                            <a:latin typeface="Cambria Math" panose="02040503050406030204" pitchFamily="18" charset="0"/>
                          </a:rPr>
                          <m:t>+</m:t>
                        </m:r>
                        <m:sSup>
                          <m:sSupPr>
                            <m:ctrlPr>
                              <a:rPr lang="en-US" i="1" smtClean="0">
                                <a:solidFill>
                                  <a:schemeClr val="accent5">
                                    <a:lumMod val="75000"/>
                                  </a:schemeClr>
                                </a:solidFill>
                                <a:latin typeface="Cambria Math" panose="02040503050406030204" pitchFamily="18" charset="0"/>
                              </a:rPr>
                            </m:ctrlPr>
                          </m:sSupPr>
                          <m:e>
                            <m:r>
                              <a:rPr lang="en-US" b="0" i="1" smtClean="0">
                                <a:solidFill>
                                  <a:schemeClr val="accent5">
                                    <a:lumMod val="75000"/>
                                  </a:schemeClr>
                                </a:solidFill>
                                <a:latin typeface="Cambria Math" panose="02040503050406030204" pitchFamily="18" charset="0"/>
                              </a:rPr>
                              <m:t>𝐵</m:t>
                            </m:r>
                          </m:e>
                          <m:sup>
                            <m:r>
                              <a:rPr lang="en-US" b="0" i="1" smtClean="0">
                                <a:solidFill>
                                  <a:schemeClr val="accent5">
                                    <a:lumMod val="75000"/>
                                  </a:schemeClr>
                                </a:solidFill>
                                <a:latin typeface="Cambria Math" panose="02040503050406030204" pitchFamily="18" charset="0"/>
                              </a:rPr>
                              <m:t>2</m:t>
                            </m:r>
                          </m:sup>
                        </m:sSup>
                      </m:e>
                    </m:rad>
                  </m:oMath>
                </a14:m>
                <a:r>
                  <a:rPr lang="en-US" dirty="0">
                    <a:solidFill>
                      <a:schemeClr val="accent5">
                        <a:lumMod val="75000"/>
                      </a:schemeClr>
                    </a:solidFill>
                    <a:latin typeface="Arial" panose="020B0604020202020204" pitchFamily="34" charset="0"/>
                    <a:cs typeface="Arial" panose="020B0604020202020204" pitchFamily="34" charset="0"/>
                  </a:rPr>
                  <a:t>                   </a:t>
                </a:r>
                <a14:m>
                  <m:oMath xmlns:m="http://schemas.openxmlformats.org/officeDocument/2006/math">
                    <m:r>
                      <a:rPr lang="en-US" b="0" i="1" dirty="0" smtClean="0">
                        <a:solidFill>
                          <a:schemeClr val="accent5">
                            <a:lumMod val="75000"/>
                          </a:schemeClr>
                        </a:solidFill>
                        <a:latin typeface="Cambria Math" panose="02040503050406030204" pitchFamily="18" charset="0"/>
                        <a:ea typeface="Cambria Math" panose="02040503050406030204" pitchFamily="18" charset="0"/>
                      </a:rPr>
                      <m:t>𝜑</m:t>
                    </m:r>
                    <m:r>
                      <a:rPr lang="en-US" b="0" i="1" dirty="0" smtClean="0">
                        <a:solidFill>
                          <a:schemeClr val="accent5">
                            <a:lumMod val="75000"/>
                          </a:schemeClr>
                        </a:solidFill>
                        <a:latin typeface="Cambria Math" panose="02040503050406030204" pitchFamily="18" charset="0"/>
                        <a:ea typeface="Cambria Math" panose="02040503050406030204" pitchFamily="18" charset="0"/>
                      </a:rPr>
                      <m:t>=</m:t>
                    </m:r>
                    <m:r>
                      <a:rPr lang="en-US" b="0" i="1" dirty="0" smtClean="0">
                        <a:solidFill>
                          <a:schemeClr val="accent5">
                            <a:lumMod val="75000"/>
                          </a:schemeClr>
                        </a:solidFill>
                        <a:latin typeface="Cambria Math" panose="02040503050406030204" pitchFamily="18" charset="0"/>
                        <a:ea typeface="Cambria Math" panose="02040503050406030204" pitchFamily="18" charset="0"/>
                      </a:rPr>
                      <m:t>𝑎𝑟𝑐</m:t>
                    </m:r>
                    <m:func>
                      <m:funcPr>
                        <m:ctrlPr>
                          <a:rPr lang="en-US" i="1" dirty="0" smtClean="0">
                            <a:solidFill>
                              <a:schemeClr val="accent5">
                                <a:lumMod val="75000"/>
                              </a:schemeClr>
                            </a:solidFill>
                            <a:latin typeface="Cambria Math" panose="02040503050406030204" pitchFamily="18" charset="0"/>
                            <a:ea typeface="Cambria Math" panose="02040503050406030204" pitchFamily="18" charset="0"/>
                          </a:rPr>
                        </m:ctrlPr>
                      </m:funcPr>
                      <m:fName>
                        <m:r>
                          <m:rPr>
                            <m:sty m:val="p"/>
                          </m:rPr>
                          <a:rPr lang="en-US" b="0" i="0" dirty="0" smtClean="0">
                            <a:solidFill>
                              <a:schemeClr val="accent5">
                                <a:lumMod val="75000"/>
                              </a:schemeClr>
                            </a:solidFill>
                            <a:latin typeface="Cambria Math" panose="02040503050406030204" pitchFamily="18" charset="0"/>
                            <a:ea typeface="Cambria Math" panose="02040503050406030204" pitchFamily="18" charset="0"/>
                          </a:rPr>
                          <m:t>tan</m:t>
                        </m:r>
                      </m:fName>
                      <m:e>
                        <m:f>
                          <m:fPr>
                            <m:ctrlPr>
                              <a:rPr lang="en-US" i="1" dirty="0" smtClean="0">
                                <a:solidFill>
                                  <a:schemeClr val="accent5">
                                    <a:lumMod val="75000"/>
                                  </a:schemeClr>
                                </a:solidFill>
                                <a:latin typeface="Cambria Math" panose="02040503050406030204" pitchFamily="18" charset="0"/>
                                <a:ea typeface="Cambria Math" panose="02040503050406030204" pitchFamily="18" charset="0"/>
                              </a:rPr>
                            </m:ctrlPr>
                          </m:fPr>
                          <m:num>
                            <m:r>
                              <a:rPr lang="en-US" b="0" i="1" dirty="0" smtClean="0">
                                <a:solidFill>
                                  <a:schemeClr val="accent5">
                                    <a:lumMod val="75000"/>
                                  </a:schemeClr>
                                </a:solidFill>
                                <a:latin typeface="Cambria Math" panose="02040503050406030204" pitchFamily="18" charset="0"/>
                                <a:ea typeface="Cambria Math" panose="02040503050406030204" pitchFamily="18" charset="0"/>
                              </a:rPr>
                              <m:t>𝐵</m:t>
                            </m:r>
                          </m:num>
                          <m:den>
                            <m:r>
                              <a:rPr lang="en-US" b="0" i="1" dirty="0" smtClean="0">
                                <a:solidFill>
                                  <a:schemeClr val="accent5">
                                    <a:lumMod val="75000"/>
                                  </a:schemeClr>
                                </a:solidFill>
                                <a:latin typeface="Cambria Math" panose="02040503050406030204" pitchFamily="18" charset="0"/>
                                <a:ea typeface="Cambria Math" panose="02040503050406030204" pitchFamily="18" charset="0"/>
                              </a:rPr>
                              <m:t>𝐴</m:t>
                            </m:r>
                          </m:den>
                        </m:f>
                      </m:e>
                    </m:func>
                  </m:oMath>
                </a14:m>
                <a:endParaRPr lang="en-US" dirty="0">
                  <a:solidFill>
                    <a:srgbClr val="0B0B0B"/>
                  </a:solidFill>
                  <a:latin typeface="Arial" panose="020B0604020202020204" pitchFamily="34" charset="0"/>
                  <a:cs typeface="Arial" panose="020B0604020202020204" pitchFamily="34" charset="0"/>
                </a:endParaRPr>
              </a:p>
              <a:p>
                <a:pPr algn="l">
                  <a:buFont typeface="Arial" panose="020B0604020202020204" pitchFamily="34" charset="0"/>
                  <a:buChar char="•"/>
                </a:pPr>
                <a:endParaRPr lang="en-US" i="0" dirty="0">
                  <a:solidFill>
                    <a:srgbClr val="0B0B0B"/>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i="0" dirty="0">
                    <a:effectLst/>
                    <a:latin typeface="Arial" panose="020B0604020202020204" pitchFamily="34" charset="0"/>
                    <a:cs typeface="Arial" panose="020B0604020202020204" pitchFamily="34" charset="0"/>
                  </a:rPr>
                  <a:t> Exponential Form : Here we represent the phasor in the form of as</a:t>
                </a:r>
              </a:p>
              <a:p>
                <a:pPr algn="l"/>
                <a:r>
                  <a:rPr lang="en-US" dirty="0">
                    <a:solidFill>
                      <a:srgbClr val="0B0B0B"/>
                    </a:solidFill>
                    <a:latin typeface="Arial" panose="020B0604020202020204" pitchFamily="34" charset="0"/>
                    <a:cs typeface="Arial" panose="020B0604020202020204" pitchFamily="34" charset="0"/>
                  </a:rPr>
                  <a:t>                      </a:t>
                </a:r>
                <a14:m>
                  <m:oMath xmlns:m="http://schemas.openxmlformats.org/officeDocument/2006/math">
                    <m:sSub>
                      <m:sSubPr>
                        <m:ctrlPr>
                          <a:rPr lang="en-US" i="1" smtClean="0">
                            <a:solidFill>
                              <a:srgbClr val="0B0B0B"/>
                            </a:solidFill>
                            <a:latin typeface="Cambria Math" panose="02040503050406030204" pitchFamily="18" charset="0"/>
                          </a:rPr>
                        </m:ctrlPr>
                      </m:sSubPr>
                      <m:e>
                        <m:r>
                          <a:rPr lang="en-US" b="0" i="1" smtClean="0">
                            <a:solidFill>
                              <a:srgbClr val="0B0B0B"/>
                            </a:solidFill>
                            <a:latin typeface="Cambria Math" panose="02040503050406030204" pitchFamily="18" charset="0"/>
                          </a:rPr>
                          <m:t>𝑉</m:t>
                        </m:r>
                      </m:e>
                      <m:sub>
                        <m:r>
                          <a:rPr lang="en-US" b="0" i="1" smtClean="0">
                            <a:solidFill>
                              <a:srgbClr val="0B0B0B"/>
                            </a:solidFill>
                            <a:latin typeface="Cambria Math" panose="02040503050406030204" pitchFamily="18" charset="0"/>
                          </a:rPr>
                          <m:t>𝑚</m:t>
                        </m:r>
                      </m:sub>
                    </m:sSub>
                    <m:sSup>
                      <m:sSupPr>
                        <m:ctrlPr>
                          <a:rPr lang="en-US" i="1" smtClean="0">
                            <a:solidFill>
                              <a:srgbClr val="0B0B0B"/>
                            </a:solidFill>
                            <a:latin typeface="Cambria Math" panose="02040503050406030204" pitchFamily="18" charset="0"/>
                          </a:rPr>
                        </m:ctrlPr>
                      </m:sSupPr>
                      <m:e>
                        <m:r>
                          <a:rPr lang="en-US" b="0" i="1" smtClean="0">
                            <a:solidFill>
                              <a:srgbClr val="0B0B0B"/>
                            </a:solidFill>
                            <a:latin typeface="Cambria Math" panose="02040503050406030204" pitchFamily="18" charset="0"/>
                          </a:rPr>
                          <m:t>𝑒</m:t>
                        </m:r>
                      </m:e>
                      <m:sup>
                        <m:r>
                          <a:rPr lang="en-US" b="0" i="1" smtClean="0">
                            <a:solidFill>
                              <a:srgbClr val="0B0B0B"/>
                            </a:solidFill>
                            <a:latin typeface="Cambria Math" panose="02040503050406030204" pitchFamily="18" charset="0"/>
                          </a:rPr>
                          <m:t>𝑗</m:t>
                        </m:r>
                        <m:r>
                          <a:rPr lang="en-US" b="0" i="1" smtClean="0">
                            <a:solidFill>
                              <a:srgbClr val="0B0B0B"/>
                            </a:solidFill>
                            <a:latin typeface="Cambria Math" panose="02040503050406030204" pitchFamily="18" charset="0"/>
                            <a:ea typeface="Cambria Math" panose="02040503050406030204" pitchFamily="18" charset="0"/>
                          </a:rPr>
                          <m:t>𝜑</m:t>
                        </m:r>
                      </m:sup>
                    </m:sSup>
                  </m:oMath>
                </a14:m>
                <a:endParaRPr lang="en-US" i="0" dirty="0">
                  <a:solidFill>
                    <a:srgbClr val="0B0B0B"/>
                  </a:solidFill>
                  <a:effectLst/>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81058299-CC9D-49D6-ADBE-B7E0DA6517DF}"/>
                  </a:ext>
                </a:extLst>
              </p:cNvPr>
              <p:cNvSpPr txBox="1">
                <a:spLocks noRot="1" noChangeAspect="1" noMove="1" noResize="1" noEditPoints="1" noAdjustHandles="1" noChangeArrowheads="1" noChangeShapeType="1" noTextEdit="1"/>
              </p:cNvSpPr>
              <p:nvPr/>
            </p:nvSpPr>
            <p:spPr>
              <a:xfrm>
                <a:off x="676893" y="1443988"/>
                <a:ext cx="9987148" cy="2986074"/>
              </a:xfrm>
              <a:prstGeom prst="rect">
                <a:avLst/>
              </a:prstGeom>
              <a:blipFill>
                <a:blip r:embed="rId3"/>
                <a:stretch>
                  <a:fillRect l="-508" t="-847" r="-508"/>
                </a:stretch>
              </a:blipFill>
            </p:spPr>
            <p:txBody>
              <a:bodyPr/>
              <a:lstStyle/>
              <a:p>
                <a:r>
                  <a:rPr lang="en-HR">
                    <a:noFill/>
                  </a:rPr>
                  <a:t> </a:t>
                </a:r>
              </a:p>
            </p:txBody>
          </p:sp>
        </mc:Fallback>
      </mc:AlternateContent>
      <p:sp>
        <p:nvSpPr>
          <p:cNvPr id="2" name="TextBox 1">
            <a:extLst>
              <a:ext uri="{FF2B5EF4-FFF2-40B4-BE49-F238E27FC236}">
                <a16:creationId xmlns:a16="http://schemas.microsoft.com/office/drawing/2014/main" id="{0401E2CD-615B-F443-AFA0-3D1DE7330F31}"/>
              </a:ext>
            </a:extLst>
          </p:cNvPr>
          <p:cNvSpPr txBox="1"/>
          <p:nvPr/>
        </p:nvSpPr>
        <p:spPr>
          <a:xfrm>
            <a:off x="5180355" y="2546972"/>
            <a:ext cx="1828800" cy="1828800"/>
          </a:xfrm>
          <a:prstGeom prst="rect">
            <a:avLst/>
          </a:prstGeom>
          <a:noFill/>
        </p:spPr>
        <p:txBody>
          <a:bodyPr wrap="square" rtlCol="0">
            <a:spAutoFit/>
          </a:bodyPr>
          <a:lstStyle/>
          <a:p>
            <a:pPr algn="l"/>
            <a:endParaRPr lang="en-HR" dirty="0"/>
          </a:p>
        </p:txBody>
      </p:sp>
      <p:sp>
        <p:nvSpPr>
          <p:cNvPr id="4" name="TextBox 3">
            <a:extLst>
              <a:ext uri="{FF2B5EF4-FFF2-40B4-BE49-F238E27FC236}">
                <a16:creationId xmlns:a16="http://schemas.microsoft.com/office/drawing/2014/main" id="{2BD087F5-BEBF-3F0E-E604-8BD484EFDB23}"/>
              </a:ext>
            </a:extLst>
          </p:cNvPr>
          <p:cNvSpPr txBox="1"/>
          <p:nvPr/>
        </p:nvSpPr>
        <p:spPr>
          <a:xfrm>
            <a:off x="6371161" y="5357795"/>
            <a:ext cx="6094754" cy="646331"/>
          </a:xfrm>
          <a:prstGeom prst="rect">
            <a:avLst/>
          </a:prstGeom>
          <a:noFill/>
        </p:spPr>
        <p:txBody>
          <a:bodyPr wrap="square">
            <a:spAutoFit/>
          </a:bodyPr>
          <a:lstStyle/>
          <a:p>
            <a:r>
              <a:rPr lang="en-GB" dirty="0">
                <a:hlinkClick r:id="rId4"/>
              </a:rPr>
              <a:t>https://</a:t>
            </a:r>
            <a:r>
              <a:rPr lang="en-GB" dirty="0" err="1">
                <a:hlinkClick r:id="rId4"/>
              </a:rPr>
              <a:t>maremathics.pfst.hr</a:t>
            </a:r>
            <a:r>
              <a:rPr lang="en-GB" dirty="0">
                <a:hlinkClick r:id="rId4"/>
              </a:rPr>
              <a:t>/</a:t>
            </a:r>
            <a:r>
              <a:rPr lang="en-GB" dirty="0" err="1">
                <a:hlinkClick r:id="rId4"/>
              </a:rPr>
              <a:t>wp-content</a:t>
            </a:r>
            <a:r>
              <a:rPr lang="en-GB" dirty="0">
                <a:hlinkClick r:id="rId4"/>
              </a:rPr>
              <a:t>/uploads/2021/09/IO2-2-Complex-Numbers-2.pdf</a:t>
            </a:r>
            <a:r>
              <a:rPr lang="hr-HR" dirty="0"/>
              <a:t> </a:t>
            </a:r>
            <a:endParaRPr lang="en-HR" dirty="0"/>
          </a:p>
        </p:txBody>
      </p:sp>
    </p:spTree>
    <p:extLst>
      <p:ext uri="{BB962C8B-B14F-4D97-AF65-F5344CB8AC3E}">
        <p14:creationId xmlns:p14="http://schemas.microsoft.com/office/powerpoint/2010/main" val="1762348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C 3.potx" id="{EC9E6DED-AEE9-4715-B899-55872B4EEB9B}" vid="{42C88AFB-2279-4C8E-A86C-5A792F5CB478}"/>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F370EFEE282546B6D3439E7CC53D42" ma:contentTypeVersion="13" ma:contentTypeDescription="Create a new document." ma:contentTypeScope="" ma:versionID="cfbd821e2a7e4e05aac0e3e9ba24dd5a">
  <xsd:schema xmlns:xsd="http://www.w3.org/2001/XMLSchema" xmlns:xs="http://www.w3.org/2001/XMLSchema" xmlns:p="http://schemas.microsoft.com/office/2006/metadata/properties" xmlns:ns3="ac053150-101a-460c-b4dc-fc4f15c7324f" xmlns:ns4="7e51b350-4fef-4ef9-9ae3-cdb2ff9757cd" targetNamespace="http://schemas.microsoft.com/office/2006/metadata/properties" ma:root="true" ma:fieldsID="9ebc111a1cb0e87bdebc7d59d773af78" ns3:_="" ns4:_="">
    <xsd:import namespace="ac053150-101a-460c-b4dc-fc4f15c7324f"/>
    <xsd:import namespace="7e51b350-4fef-4ef9-9ae3-cdb2ff9757c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053150-101a-460c-b4dc-fc4f15c732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51b350-4fef-4ef9-9ae3-cdb2ff9757c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C8B404-1B2D-4000-833C-810EB18075BF}">
  <ds:schemaRefs>
    <ds:schemaRef ds:uri="http://schemas.microsoft.com/office/2006/metadata/contentType"/>
    <ds:schemaRef ds:uri="http://schemas.microsoft.com/office/2006/metadata/properties/metaAttributes"/>
    <ds:schemaRef ds:uri="http://www.w3.org/2000/xmlns/"/>
    <ds:schemaRef ds:uri="http://www.w3.org/2001/XMLSchema"/>
    <ds:schemaRef ds:uri="ac053150-101a-460c-b4dc-fc4f15c7324f"/>
    <ds:schemaRef ds:uri="7e51b350-4fef-4ef9-9ae3-cdb2ff9757c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65F67A-E08E-4BBA-9F61-3B0F096A971C}">
  <ds:schemaRefs>
    <ds:schemaRef ds:uri="http://schemas.microsoft.com/sharepoint/v3/contenttype/forms"/>
  </ds:schemaRefs>
</ds:datastoreItem>
</file>

<file path=customXml/itemProps3.xml><?xml version="1.0" encoding="utf-8"?>
<ds:datastoreItem xmlns:ds="http://schemas.openxmlformats.org/officeDocument/2006/customXml" ds:itemID="{F2436B1C-1FCF-42E6-8FBD-4CD1BA017101}">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4084</TotalTime>
  <Words>1558</Words>
  <Application>Microsoft Office PowerPoint</Application>
  <PresentationFormat>Widescreen</PresentationFormat>
  <Paragraphs>136</Paragraphs>
  <Slides>19</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1" baseType="lpstr">
      <vt:lpstr>Arial</vt:lpstr>
      <vt:lpstr>Calibri</vt:lpstr>
      <vt:lpstr>Calibri Light</vt:lpstr>
      <vt:lpstr>Cambria Math</vt:lpstr>
      <vt:lpstr>inherit</vt:lpstr>
      <vt:lpstr>Lato</vt:lpstr>
      <vt:lpstr>Minion Pro</vt:lpstr>
      <vt:lpstr>Open Sans</vt:lpstr>
      <vt:lpstr>SMAFutura</vt:lpstr>
      <vt:lpstr>Wingdings</vt:lpstr>
      <vt:lpstr>Office Theme</vt:lpstr>
      <vt:lpstr>Unknown</vt:lpstr>
      <vt:lpstr>Matemathics in Electrical Engineering</vt:lpstr>
      <vt:lpstr> POWER ELECTRICAL SYSTEM  - POWER FACTOR</vt:lpstr>
      <vt:lpstr>POWER ELECTRICAL SYSTEM  - POWER FACTOR</vt:lpstr>
      <vt:lpstr>MareMathics Resources </vt:lpstr>
      <vt:lpstr>POWER ELECTRICAL SYSTEM  - POWER FACTOR</vt:lpstr>
      <vt:lpstr>POWER ELECTRICAL SYSTEM  - POWER FACTOR</vt:lpstr>
      <vt:lpstr>POWER ELECTRICAL SYSTEM  - POWER FACTOR</vt:lpstr>
      <vt:lpstr>POWER ELECTRICAL SYSTEM  - POWER FACTOR</vt:lpstr>
      <vt:lpstr>POWER ELECTRICAL SYSTEM  - POWER FACTOR</vt:lpstr>
      <vt:lpstr> POWER ELECTRICAL SYSTEM  - POWER FACTOR</vt:lpstr>
      <vt:lpstr>POWER ELECTRICAL SYSTEM  - POWER FACTOR</vt:lpstr>
      <vt:lpstr>POWER ELECTRICAL SYSTEM  - POWER FACTOR</vt:lpstr>
      <vt:lpstr> POWER ELECTRICAL SYSTEM  - POWER FACTOR</vt:lpstr>
      <vt:lpstr> POWER ELECTRICAL SYSTEM  - POWER FACTOR</vt:lpstr>
      <vt:lpstr> POWER ELECTRICAL SYSTEM  - POWER FACTOR</vt:lpstr>
      <vt:lpstr> ELECTRICAL SYSTEM  - ELECTROMOTOR</vt:lpstr>
      <vt:lpstr> POWER ELECTRICAL SYSTEM  - ELECTROMOTOR</vt:lpstr>
      <vt:lpstr> POWER ELECTRICAL SYSTEM  - ELECTROMOTOR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UZMSprizemlje5</dc:creator>
  <cp:lastModifiedBy>Anri Parčina-Rešić</cp:lastModifiedBy>
  <cp:revision>144</cp:revision>
  <dcterms:created xsi:type="dcterms:W3CDTF">2016-11-10T13:42:32Z</dcterms:created>
  <dcterms:modified xsi:type="dcterms:W3CDTF">2022-08-30T10:50:38Z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0x010100FDF370EFEE282546B6D3439E7CC53D42</vt:lpwstr>
  </property>
</Properties>
</file>