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7" r:id="rId5"/>
    <p:sldId id="325" r:id="rId6"/>
    <p:sldId id="316" r:id="rId7"/>
    <p:sldId id="315" r:id="rId8"/>
    <p:sldId id="317" r:id="rId9"/>
    <p:sldId id="319" r:id="rId10"/>
    <p:sldId id="320" r:id="rId11"/>
    <p:sldId id="321" r:id="rId12"/>
    <p:sldId id="322" r:id="rId13"/>
    <p:sldId id="326" r:id="rId14"/>
    <p:sldId id="31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Banic" initials="AB" lastIdx="1" clrIdx="0">
    <p:extLst>
      <p:ext uri="{19B8F6BF-5375-455C-9EA6-DF929625EA0E}">
        <p15:presenceInfo xmlns:p15="http://schemas.microsoft.com/office/powerpoint/2012/main" userId="5f54a99a5eb8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80D85-378F-45C5-90BD-28408D72E16C}" v="113" dt="2022-04-13T13:41:26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354" autoAdjust="0"/>
  </p:normalViewPr>
  <p:slideViewPr>
    <p:cSldViewPr snapToGrid="0">
      <p:cViewPr varScale="1">
        <p:scale>
          <a:sx n="90" d="100"/>
          <a:sy n="90" d="100"/>
        </p:scale>
        <p:origin x="13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Gudelj" userId="dd837cd1-a933-420e-b917-b827db76e346" providerId="ADAL" clId="{A3380D85-378F-45C5-90BD-28408D72E16C}"/>
    <pc:docChg chg="undo custSel addSld delSld modSld delMainMaster modMainMaster">
      <pc:chgData name="Anita Gudelj" userId="dd837cd1-a933-420e-b917-b827db76e346" providerId="ADAL" clId="{A3380D85-378F-45C5-90BD-28408D72E16C}" dt="2022-04-13T13:41:04.546" v="106"/>
      <pc:docMkLst>
        <pc:docMk/>
      </pc:docMkLst>
      <pc:sldChg chg="modSp">
        <pc:chgData name="Anita Gudelj" userId="dd837cd1-a933-420e-b917-b827db76e346" providerId="ADAL" clId="{A3380D85-378F-45C5-90BD-28408D72E16C}" dt="2022-04-13T13:35:04.338" v="75" actId="20577"/>
        <pc:sldMkLst>
          <pc:docMk/>
          <pc:sldMk cId="3460653233" sldId="257"/>
        </pc:sldMkLst>
        <pc:spChg chg="mod">
          <ac:chgData name="Anita Gudelj" userId="dd837cd1-a933-420e-b917-b827db76e346" providerId="ADAL" clId="{A3380D85-378F-45C5-90BD-28408D72E16C}" dt="2022-04-13T13:35:04.338" v="75" actId="20577"/>
          <ac:spMkLst>
            <pc:docMk/>
            <pc:sldMk cId="3460653233" sldId="257"/>
            <ac:spMk id="4" creationId="{00000000-0000-0000-0000-000000000000}"/>
          </ac:spMkLst>
        </pc:spChg>
      </pc:sldChg>
      <pc:sldChg chg="add del">
        <pc:chgData name="Anita Gudelj" userId="dd837cd1-a933-420e-b917-b827db76e346" providerId="ADAL" clId="{A3380D85-378F-45C5-90BD-28408D72E16C}" dt="2022-04-13T13:40:44.511" v="105" actId="2696"/>
        <pc:sldMkLst>
          <pc:docMk/>
          <pc:sldMk cId="3250077904" sldId="316"/>
        </pc:sldMkLst>
      </pc:sldChg>
      <pc:sldMasterChg chg="addSp delSp modSp delSldLayout modSldLayout">
        <pc:chgData name="Anita Gudelj" userId="dd837cd1-a933-420e-b917-b827db76e346" providerId="ADAL" clId="{A3380D85-378F-45C5-90BD-28408D72E16C}" dt="2022-04-13T13:39:59.625" v="103" actId="478"/>
        <pc:sldMasterMkLst>
          <pc:docMk/>
          <pc:sldMasterMk cId="303886449" sldId="2147483648"/>
        </pc:sldMasterMkLst>
        <pc:spChg chg="add">
          <ac:chgData name="Anita Gudelj" userId="dd837cd1-a933-420e-b917-b827db76e346" providerId="ADAL" clId="{A3380D85-378F-45C5-90BD-28408D72E16C}" dt="2022-04-13T13:36:43.197" v="84"/>
          <ac:spMkLst>
            <pc:docMk/>
            <pc:sldMasterMk cId="303886449" sldId="2147483648"/>
            <ac:spMk id="8" creationId="{B238FC2E-BB11-4FC0-AE11-C40725EE27CA}"/>
          </ac:spMkLst>
        </pc:spChg>
        <pc:spChg chg="add del mod">
          <ac:chgData name="Anita Gudelj" userId="dd837cd1-a933-420e-b917-b827db76e346" providerId="ADAL" clId="{A3380D85-378F-45C5-90BD-28408D72E16C}" dt="2022-04-13T13:36:05.633" v="79" actId="478"/>
          <ac:spMkLst>
            <pc:docMk/>
            <pc:sldMasterMk cId="303886449" sldId="2147483648"/>
            <ac:spMk id="12" creationId="{00000000-0000-0000-0000-000000000000}"/>
          </ac:spMkLst>
        </pc:spChg>
        <pc:sldLayoutChg chg="addSp delSp modSp">
          <pc:chgData name="Anita Gudelj" userId="dd837cd1-a933-420e-b917-b827db76e346" providerId="ADAL" clId="{A3380D85-378F-45C5-90BD-28408D72E16C}" dt="2022-04-13T13:39:59.625" v="103" actId="478"/>
          <pc:sldLayoutMkLst>
            <pc:docMk/>
            <pc:sldMasterMk cId="303886449" sldId="2147483648"/>
            <pc:sldLayoutMk cId="963563202" sldId="2147483649"/>
          </pc:sldLayoutMkLst>
          <pc:spChg chg="add del">
            <ac:chgData name="Anita Gudelj" userId="dd837cd1-a933-420e-b917-b827db76e346" providerId="ADAL" clId="{A3380D85-378F-45C5-90BD-28408D72E16C}" dt="2022-04-13T13:36:10.643" v="80" actId="478"/>
            <ac:spMkLst>
              <pc:docMk/>
              <pc:sldMasterMk cId="303886449" sldId="2147483648"/>
              <pc:sldLayoutMk cId="963563202" sldId="2147483649"/>
              <ac:spMk id="3" creationId="{00000000-0000-0000-0000-000000000000}"/>
            </ac:spMkLst>
          </pc:spChg>
          <pc:spChg chg="add del">
            <ac:chgData name="Anita Gudelj" userId="dd837cd1-a933-420e-b917-b827db76e346" providerId="ADAL" clId="{A3380D85-378F-45C5-90BD-28408D72E16C}" dt="2022-04-13T13:39:59.625" v="103" actId="478"/>
            <ac:spMkLst>
              <pc:docMk/>
              <pc:sldMasterMk cId="303886449" sldId="2147483648"/>
              <pc:sldLayoutMk cId="963563202" sldId="2147483649"/>
              <ac:spMk id="4" creationId="{A25FF654-2777-4E5F-89B6-F0F971EF27E9}"/>
            </ac:spMkLst>
          </pc:spChg>
          <pc:spChg chg="add del mod">
            <ac:chgData name="Anita Gudelj" userId="dd837cd1-a933-420e-b917-b827db76e346" providerId="ADAL" clId="{A3380D85-378F-45C5-90BD-28408D72E16C}" dt="2022-04-13T13:33:37.830" v="30" actId="478"/>
            <ac:spMkLst>
              <pc:docMk/>
              <pc:sldMasterMk cId="303886449" sldId="2147483648"/>
              <pc:sldLayoutMk cId="963563202" sldId="2147483649"/>
              <ac:spMk id="5" creationId="{00000000-0000-0000-0000-000000000000}"/>
            </ac:spMkLst>
          </pc:spChg>
        </pc:sldLayoutChg>
        <pc:sldLayoutChg chg="addSp">
          <pc:chgData name="Anita Gudelj" userId="dd837cd1-a933-420e-b917-b827db76e346" providerId="ADAL" clId="{A3380D85-378F-45C5-90BD-28408D72E16C}" dt="2022-04-13T13:36:15.918" v="82"/>
          <pc:sldLayoutMkLst>
            <pc:docMk/>
            <pc:sldMasterMk cId="303886449" sldId="2147483648"/>
            <pc:sldLayoutMk cId="52258502" sldId="2147483652"/>
          </pc:sldLayoutMkLst>
          <pc:spChg chg="add">
            <ac:chgData name="Anita Gudelj" userId="dd837cd1-a933-420e-b917-b827db76e346" providerId="ADAL" clId="{A3380D85-378F-45C5-90BD-28408D72E16C}" dt="2022-04-13T13:36:15.918" v="82"/>
            <ac:spMkLst>
              <pc:docMk/>
              <pc:sldMasterMk cId="303886449" sldId="2147483648"/>
              <pc:sldLayoutMk cId="52258502" sldId="2147483652"/>
              <ac:spMk id="4" creationId="{907E4BB0-3664-4F41-8628-C1A93AAAB6C0}"/>
            </ac:spMkLst>
          </pc:spChg>
        </pc:sldLayoutChg>
        <pc:sldLayoutChg chg="addSp">
          <pc:chgData name="Anita Gudelj" userId="dd837cd1-a933-420e-b917-b827db76e346" providerId="ADAL" clId="{A3380D85-378F-45C5-90BD-28408D72E16C}" dt="2022-04-13T13:36:19.754" v="83"/>
          <pc:sldLayoutMkLst>
            <pc:docMk/>
            <pc:sldMasterMk cId="303886449" sldId="2147483648"/>
            <pc:sldLayoutMk cId="119519927" sldId="2147483653"/>
          </pc:sldLayoutMkLst>
          <pc:spChg chg="add">
            <ac:chgData name="Anita Gudelj" userId="dd837cd1-a933-420e-b917-b827db76e346" providerId="ADAL" clId="{A3380D85-378F-45C5-90BD-28408D72E16C}" dt="2022-04-13T13:36:19.754" v="83"/>
            <ac:spMkLst>
              <pc:docMk/>
              <pc:sldMasterMk cId="303886449" sldId="2147483648"/>
              <pc:sldLayoutMk cId="119519927" sldId="2147483653"/>
              <ac:spMk id="3" creationId="{C633469C-96AA-40D5-B817-81CB3041B416}"/>
            </ac:spMkLst>
          </pc:spChg>
        </pc:sldLayoutChg>
        <pc:sldLayoutChg chg="del">
          <pc:chgData name="Anita Gudelj" userId="dd837cd1-a933-420e-b917-b827db76e346" providerId="ADAL" clId="{A3380D85-378F-45C5-90BD-28408D72E16C}" dt="2022-04-13T13:38:28.322" v="100" actId="2696"/>
          <pc:sldLayoutMkLst>
            <pc:docMk/>
            <pc:sldMasterMk cId="303886449" sldId="2147483648"/>
            <pc:sldLayoutMk cId="1567458594" sldId="2147483654"/>
          </pc:sldLayoutMkLst>
        </pc:sldLayoutChg>
        <pc:sldLayoutChg chg="delSp del">
          <pc:chgData name="Anita Gudelj" userId="dd837cd1-a933-420e-b917-b827db76e346" providerId="ADAL" clId="{A3380D85-378F-45C5-90BD-28408D72E16C}" dt="2022-04-13T13:37:53.076" v="86" actId="2696"/>
          <pc:sldLayoutMkLst>
            <pc:docMk/>
            <pc:sldMasterMk cId="303886449" sldId="2147483648"/>
            <pc:sldLayoutMk cId="2723199225" sldId="2147483654"/>
          </pc:sldLayoutMkLst>
          <pc:spChg chg="del">
            <ac:chgData name="Anita Gudelj" userId="dd837cd1-a933-420e-b917-b827db76e346" providerId="ADAL" clId="{A3380D85-378F-45C5-90BD-28408D72E16C}" dt="2022-04-13T13:37:29.081" v="85" actId="478"/>
            <ac:spMkLst>
              <pc:docMk/>
              <pc:sldMasterMk cId="303886449" sldId="2147483648"/>
              <pc:sldLayoutMk cId="2723199225" sldId="2147483654"/>
              <ac:spMk id="2" creationId="{4D57DAF4-9975-481B-81CD-FE5158015DC1}"/>
            </ac:spMkLst>
          </pc:spChg>
        </pc:sldLayoutChg>
      </pc:sldMasterChg>
      <pc:sldMasterChg chg="addSp modSp del delSldLayout">
        <pc:chgData name="Anita Gudelj" userId="dd837cd1-a933-420e-b917-b827db76e346" providerId="ADAL" clId="{A3380D85-378F-45C5-90BD-28408D72E16C}" dt="2022-04-13T13:37:58.364" v="99" actId="2696"/>
        <pc:sldMasterMkLst>
          <pc:docMk/>
          <pc:sldMasterMk cId="922542051" sldId="2147483654"/>
        </pc:sldMasterMkLst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2" creationId="{E425D518-6E3D-40CC-A72D-FE5A7CE44E6A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3" creationId="{AE171EBD-6ACD-4CD5-B7D8-3205F09460C3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4" creationId="{0A268449-DA29-42DA-9B2B-E33C61AA09BD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5" creationId="{F1DBA737-D4A7-4900-9483-DC926479CAC2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6" creationId="{0B3FB8B6-0E51-4919-B7D2-29C213001E14}"/>
          </ac:spMkLst>
        </pc:spChg>
        <pc:sldLayoutChg chg="del">
          <pc:chgData name="Anita Gudelj" userId="dd837cd1-a933-420e-b917-b827db76e346" providerId="ADAL" clId="{A3380D85-378F-45C5-90BD-28408D72E16C}" dt="2022-04-13T13:37:58.175" v="88" actId="2696"/>
          <pc:sldLayoutMkLst>
            <pc:docMk/>
            <pc:sldMasterMk cId="922542051" sldId="2147483654"/>
            <pc:sldLayoutMk cId="1233033218" sldId="2147483655"/>
          </pc:sldLayoutMkLst>
        </pc:sldLayoutChg>
        <pc:sldLayoutChg chg="del">
          <pc:chgData name="Anita Gudelj" userId="dd837cd1-a933-420e-b917-b827db76e346" providerId="ADAL" clId="{A3380D85-378F-45C5-90BD-28408D72E16C}" dt="2022-04-13T13:37:58.197" v="89" actId="2696"/>
          <pc:sldLayoutMkLst>
            <pc:docMk/>
            <pc:sldMasterMk cId="922542051" sldId="2147483654"/>
            <pc:sldLayoutMk cId="788944729" sldId="2147483656"/>
          </pc:sldLayoutMkLst>
        </pc:sldLayoutChg>
        <pc:sldLayoutChg chg="del">
          <pc:chgData name="Anita Gudelj" userId="dd837cd1-a933-420e-b917-b827db76e346" providerId="ADAL" clId="{A3380D85-378F-45C5-90BD-28408D72E16C}" dt="2022-04-13T13:37:58.218" v="90" actId="2696"/>
          <pc:sldLayoutMkLst>
            <pc:docMk/>
            <pc:sldMasterMk cId="922542051" sldId="2147483654"/>
            <pc:sldLayoutMk cId="2967118660" sldId="2147483657"/>
          </pc:sldLayoutMkLst>
        </pc:sldLayoutChg>
        <pc:sldLayoutChg chg="del">
          <pc:chgData name="Anita Gudelj" userId="dd837cd1-a933-420e-b917-b827db76e346" providerId="ADAL" clId="{A3380D85-378F-45C5-90BD-28408D72E16C}" dt="2022-04-13T13:37:58.241" v="91" actId="2696"/>
          <pc:sldLayoutMkLst>
            <pc:docMk/>
            <pc:sldMasterMk cId="922542051" sldId="2147483654"/>
            <pc:sldLayoutMk cId="1075075764" sldId="2147483658"/>
          </pc:sldLayoutMkLst>
        </pc:sldLayoutChg>
        <pc:sldLayoutChg chg="del">
          <pc:chgData name="Anita Gudelj" userId="dd837cd1-a933-420e-b917-b827db76e346" providerId="ADAL" clId="{A3380D85-378F-45C5-90BD-28408D72E16C}" dt="2022-04-13T13:37:58.259" v="92" actId="2696"/>
          <pc:sldLayoutMkLst>
            <pc:docMk/>
            <pc:sldMasterMk cId="922542051" sldId="2147483654"/>
            <pc:sldLayoutMk cId="2742301050" sldId="2147483659"/>
          </pc:sldLayoutMkLst>
        </pc:sldLayoutChg>
        <pc:sldLayoutChg chg="del">
          <pc:chgData name="Anita Gudelj" userId="dd837cd1-a933-420e-b917-b827db76e346" providerId="ADAL" clId="{A3380D85-378F-45C5-90BD-28408D72E16C}" dt="2022-04-13T13:37:58.278" v="93" actId="2696"/>
          <pc:sldLayoutMkLst>
            <pc:docMk/>
            <pc:sldMasterMk cId="922542051" sldId="2147483654"/>
            <pc:sldLayoutMk cId="1109706756" sldId="2147483660"/>
          </pc:sldLayoutMkLst>
        </pc:sldLayoutChg>
        <pc:sldLayoutChg chg="del">
          <pc:chgData name="Anita Gudelj" userId="dd837cd1-a933-420e-b917-b827db76e346" providerId="ADAL" clId="{A3380D85-378F-45C5-90BD-28408D72E16C}" dt="2022-04-13T13:37:58.296" v="94" actId="2696"/>
          <pc:sldLayoutMkLst>
            <pc:docMk/>
            <pc:sldMasterMk cId="922542051" sldId="2147483654"/>
            <pc:sldLayoutMk cId="1494690485" sldId="2147483661"/>
          </pc:sldLayoutMkLst>
        </pc:sldLayoutChg>
        <pc:sldLayoutChg chg="del">
          <pc:chgData name="Anita Gudelj" userId="dd837cd1-a933-420e-b917-b827db76e346" providerId="ADAL" clId="{A3380D85-378F-45C5-90BD-28408D72E16C}" dt="2022-04-13T13:37:58.312" v="95" actId="2696"/>
          <pc:sldLayoutMkLst>
            <pc:docMk/>
            <pc:sldMasterMk cId="922542051" sldId="2147483654"/>
            <pc:sldLayoutMk cId="68439019" sldId="2147483662"/>
          </pc:sldLayoutMkLst>
        </pc:sldLayoutChg>
        <pc:sldLayoutChg chg="del">
          <pc:chgData name="Anita Gudelj" userId="dd837cd1-a933-420e-b917-b827db76e346" providerId="ADAL" clId="{A3380D85-378F-45C5-90BD-28408D72E16C}" dt="2022-04-13T13:37:58.328" v="96" actId="2696"/>
          <pc:sldLayoutMkLst>
            <pc:docMk/>
            <pc:sldMasterMk cId="922542051" sldId="2147483654"/>
            <pc:sldLayoutMk cId="2746694044" sldId="2147483663"/>
          </pc:sldLayoutMkLst>
        </pc:sldLayoutChg>
        <pc:sldLayoutChg chg="del">
          <pc:chgData name="Anita Gudelj" userId="dd837cd1-a933-420e-b917-b827db76e346" providerId="ADAL" clId="{A3380D85-378F-45C5-90BD-28408D72E16C}" dt="2022-04-13T13:37:58.343" v="97" actId="2696"/>
          <pc:sldLayoutMkLst>
            <pc:docMk/>
            <pc:sldMasterMk cId="922542051" sldId="2147483654"/>
            <pc:sldLayoutMk cId="2759927010" sldId="2147483664"/>
          </pc:sldLayoutMkLst>
        </pc:sldLayoutChg>
        <pc:sldLayoutChg chg="del">
          <pc:chgData name="Anita Gudelj" userId="dd837cd1-a933-420e-b917-b827db76e346" providerId="ADAL" clId="{A3380D85-378F-45C5-90BD-28408D72E16C}" dt="2022-04-13T13:37:58.353" v="98" actId="2696"/>
          <pc:sldLayoutMkLst>
            <pc:docMk/>
            <pc:sldMasterMk cId="922542051" sldId="2147483654"/>
            <pc:sldLayoutMk cId="3045843718" sldId="2147483665"/>
          </pc:sldLayoutMkLst>
        </pc:sldLayoutChg>
      </pc:sldMasterChg>
      <pc:sldMasterChg chg="addSp modSp">
        <pc:chgData name="Anita Gudelj" userId="dd837cd1-a933-420e-b917-b827db76e346" providerId="ADAL" clId="{A3380D85-378F-45C5-90BD-28408D72E16C}" dt="2022-04-13T13:41:04.546" v="106"/>
        <pc:sldMasterMkLst>
          <pc:docMk/>
          <pc:sldMasterMk cId="969641170" sldId="2147483654"/>
        </pc:sldMasterMkLst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2" creationId="{6C2CED65-451F-4E9A-A0BD-2AC8CE7921E9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3" creationId="{D2009B35-9367-4C8B-B692-CC83A4AFD130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4" creationId="{B43B8BD8-4F1C-4937-BC45-EADF221E0F24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5" creationId="{56390BC0-45A3-441D-9E4C-454490D0DDFA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6" creationId="{C9314193-E228-4FC9-AC56-B2448E596457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6905-F513-4877-B08A-7E9416ECD7B6}" type="datetimeFigureOut">
              <a:rPr lang="hr-HR" smtClean="0"/>
              <a:t>30.8.2022.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EAD9-0EB2-41F3-B377-F18357740D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4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work done can be</a:t>
            </a:r>
            <a:r>
              <a:rPr lang="hr-HR" dirty="0"/>
              <a:t> </a:t>
            </a:r>
            <a:r>
              <a:rPr lang="en-US" dirty="0"/>
              <a:t>found by integrating </a:t>
            </a:r>
            <a:r>
              <a:rPr lang="en-US" dirty="0" err="1"/>
              <a:t>Eq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35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this integration can be performed only if we know</a:t>
            </a:r>
            <a:r>
              <a:rPr lang="hr-HR" dirty="0"/>
              <a:t> </a:t>
            </a:r>
            <a:r>
              <a:rPr lang="en-US" dirty="0"/>
              <a:t>the relationship between P and V during this process. This relationship may be expressed</a:t>
            </a:r>
            <a:r>
              <a:rPr lang="hr-HR" dirty="0"/>
              <a:t> </a:t>
            </a:r>
            <a:r>
              <a:rPr lang="en-US" dirty="0"/>
              <a:t>as an equation or it may be shown as a graph.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29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consideration of a P–V diagram, such as Fig. 3.9, leads to another important</a:t>
            </a:r>
            <a:r>
              <a:rPr lang="hr-HR" dirty="0"/>
              <a:t> </a:t>
            </a:r>
            <a:r>
              <a:rPr lang="en-US" dirty="0"/>
              <a:t>conclusion. It is possible to go from state 1 to state 2 along many different quasi-equilibrium</a:t>
            </a:r>
            <a:r>
              <a:rPr lang="hr-HR" dirty="0"/>
              <a:t> </a:t>
            </a:r>
            <a:r>
              <a:rPr lang="en-US" dirty="0"/>
              <a:t>paths, such as A, B, or C. Since the area under each curve represents the work for each</a:t>
            </a:r>
            <a:r>
              <a:rPr lang="hr-HR" dirty="0"/>
              <a:t> </a:t>
            </a:r>
            <a:r>
              <a:rPr lang="en-US" dirty="0"/>
              <a:t>process, the amount of work done during each process not only is a function of the end</a:t>
            </a:r>
            <a:r>
              <a:rPr lang="hr-HR" dirty="0"/>
              <a:t> </a:t>
            </a:r>
            <a:r>
              <a:rPr lang="en-US" dirty="0"/>
              <a:t>states of the process but also</a:t>
            </a:r>
            <a:r>
              <a:rPr lang="hr-HR" dirty="0"/>
              <a:t> </a:t>
            </a:r>
            <a:r>
              <a:rPr lang="en-US" dirty="0"/>
              <a:t>depends on the path followed in going from one state to another.</a:t>
            </a:r>
          </a:p>
          <a:p>
            <a:r>
              <a:rPr lang="en-US" dirty="0"/>
              <a:t>For this reason, work is called a path function or, in mathematical parlance, </a:t>
            </a:r>
            <a:r>
              <a:rPr lang="en-US" dirty="0" err="1"/>
              <a:t>δW</a:t>
            </a:r>
            <a:r>
              <a:rPr lang="en-US" dirty="0"/>
              <a:t> is an inexact</a:t>
            </a:r>
            <a:r>
              <a:rPr lang="hr-HR" dirty="0"/>
              <a:t> </a:t>
            </a:r>
            <a:r>
              <a:rPr lang="en-US" dirty="0"/>
              <a:t>differential.</a:t>
            </a:r>
          </a:p>
          <a:p>
            <a:r>
              <a:rPr lang="en-US" dirty="0"/>
              <a:t>This concept leads to a brief consideration of point and path functions or, to use</a:t>
            </a:r>
            <a:r>
              <a:rPr lang="hr-HR" dirty="0"/>
              <a:t> </a:t>
            </a:r>
            <a:r>
              <a:rPr lang="en-US" dirty="0"/>
              <a:t>other terms, exact and inexact differentials.</a:t>
            </a:r>
            <a:r>
              <a:rPr lang="hr-H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81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16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71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02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01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9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26C5-8334-4920-B2DF-155A33ED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45342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BB8E5873-90FF-45CB-97BF-76941EC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E4BB0-3664-4F41-8628-C1A93AAAB6C0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56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6">
            <a:extLst>
              <a:ext uri="{FF2B5EF4-FFF2-40B4-BE49-F238E27FC236}">
                <a16:creationId xmlns:a16="http://schemas.microsoft.com/office/drawing/2014/main" id="{D70C136F-4C14-4322-A508-DAA7A819C768}"/>
              </a:ext>
            </a:extLst>
          </p:cNvPr>
          <p:cNvSpPr txBox="1">
            <a:spLocks/>
          </p:cNvSpPr>
          <p:nvPr userDrawn="1"/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3469C-96AA-40D5-B817-81CB3041B416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16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0CB95-DDCC-4ED7-AB37-B40EEBE16D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007974F5-B6B8-420D-AB2A-1E1CA2933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5" y="224931"/>
            <a:ext cx="1388871" cy="4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FF617-A0AE-41A7-A076-A862804B4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272088"/>
            <a:ext cx="1051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Innovative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Approach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Mathematical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Education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for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Maritime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Students</a:t>
            </a:r>
            <a:endParaRPr kumimoji="0" lang="hr-HR" altLang="sr-Latn-RS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2019-1-HR01-KA203-061000</a:t>
            </a:r>
            <a:endParaRPr kumimoji="0" lang="hr-HR" altLang="sr-Latn-R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344FDDF-17E4-4C47-A350-CD010E6C1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072"/>
          <a:stretch/>
        </p:blipFill>
        <p:spPr>
          <a:xfrm>
            <a:off x="838200" y="5673672"/>
            <a:ext cx="3929841" cy="1030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8FC2E-BB11-4FC0-AE11-C40725EE27CA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828799" y="1036817"/>
            <a:ext cx="827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MareMathics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828799" y="1713925"/>
            <a:ext cx="8630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Teachers’ Training - Tallinn</a:t>
            </a:r>
          </a:p>
          <a:p>
            <a:pPr algn="ctr"/>
            <a:endParaRPr lang="hr-HR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96112-59ED-4FDC-A97D-E606596384F2}"/>
              </a:ext>
            </a:extLst>
          </p:cNvPr>
          <p:cNvSpPr/>
          <p:nvPr/>
        </p:nvSpPr>
        <p:spPr>
          <a:xfrm>
            <a:off x="3048000" y="28203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prof.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Zdeslav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Jurić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r>
              <a:rPr lang="hr-HR" sz="3200" dirty="0"/>
              <a:t> </a:t>
            </a:r>
            <a:r>
              <a:rPr lang="hr-HR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PhD</a:t>
            </a:r>
            <a:endParaRPr lang="hr-HR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endParaRPr lang="fr-FR" sz="28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endParaRPr lang="fr-FR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University</a:t>
            </a:r>
            <a:r>
              <a:rPr lang="fr-FR" sz="2800" b="1" dirty="0">
                <a:solidFill>
                  <a:srgbClr val="0070C0"/>
                </a:solidFill>
                <a:cs typeface="Arial" panose="020B0604020202020204" pitchFamily="34" charset="0"/>
              </a:rPr>
              <a:t> of Split</a:t>
            </a:r>
          </a:p>
          <a:p>
            <a:pPr algn="ctr"/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Faculty</a:t>
            </a:r>
            <a:r>
              <a:rPr lang="fr-FR" sz="2800" b="1" dirty="0">
                <a:solidFill>
                  <a:srgbClr val="0070C0"/>
                </a:solidFill>
                <a:cs typeface="Arial" panose="020B0604020202020204" pitchFamily="34" charset="0"/>
              </a:rPr>
              <a:t> of Maritime </a:t>
            </a:r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Studies</a:t>
            </a:r>
            <a:endParaRPr lang="hr-HR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71578" cy="39453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600" dirty="0"/>
          </a:p>
          <a:p>
            <a:pPr marL="0" indent="0" algn="ctr">
              <a:buNone/>
            </a:pPr>
            <a:r>
              <a:rPr lang="hr-HR" sz="2600" dirty="0" err="1"/>
              <a:t>Studying</a:t>
            </a:r>
            <a:r>
              <a:rPr lang="hr-HR" sz="2600" dirty="0"/>
              <a:t> </a:t>
            </a:r>
            <a:r>
              <a:rPr lang="hr-HR" sz="2600" dirty="0" err="1"/>
              <a:t>fundamentals</a:t>
            </a:r>
            <a:r>
              <a:rPr lang="hr-HR" sz="2600" dirty="0"/>
              <a:t> of  </a:t>
            </a:r>
            <a:r>
              <a:rPr lang="hr-HR" sz="2600" dirty="0" err="1"/>
              <a:t>thermodynamics</a:t>
            </a:r>
            <a:r>
              <a:rPr lang="hr-HR" sz="2600" dirty="0"/>
              <a:t> </a:t>
            </a:r>
            <a:r>
              <a:rPr lang="hr-HR" sz="2600" dirty="0" err="1"/>
              <a:t>without</a:t>
            </a:r>
            <a:r>
              <a:rPr lang="hr-HR" sz="2600" dirty="0"/>
              <a:t> </a:t>
            </a:r>
            <a:r>
              <a:rPr lang="hr-HR" sz="2600" dirty="0" err="1"/>
              <a:t>basic</a:t>
            </a:r>
            <a:r>
              <a:rPr lang="hr-HR" sz="2600" dirty="0"/>
              <a:t> </a:t>
            </a:r>
            <a:r>
              <a:rPr lang="hr-HR" sz="2600" dirty="0" err="1"/>
              <a:t>knowledge</a:t>
            </a:r>
            <a:r>
              <a:rPr lang="hr-HR" sz="2600" dirty="0"/>
              <a:t> of </a:t>
            </a:r>
            <a:r>
              <a:rPr lang="hr-HR" sz="2600" dirty="0" err="1"/>
              <a:t>mathematics</a:t>
            </a:r>
            <a:r>
              <a:rPr lang="hr-HR" sz="2600" dirty="0"/>
              <a:t> (</a:t>
            </a:r>
            <a:r>
              <a:rPr lang="hr-HR" sz="2600" dirty="0" err="1"/>
              <a:t>especilly</a:t>
            </a:r>
            <a:r>
              <a:rPr lang="hr-HR" sz="2600" dirty="0"/>
              <a:t> </a:t>
            </a:r>
            <a:r>
              <a:rPr lang="hr-HR" sz="2600" dirty="0" err="1"/>
              <a:t>differentials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integals</a:t>
            </a:r>
            <a:r>
              <a:rPr lang="hr-HR" sz="2600" dirty="0"/>
              <a:t>) </a:t>
            </a:r>
            <a:r>
              <a:rPr lang="hr-HR" sz="2600" dirty="0" err="1"/>
              <a:t>is</a:t>
            </a:r>
            <a:r>
              <a:rPr lang="hr-HR" sz="2600" dirty="0"/>
              <a:t>… </a:t>
            </a:r>
          </a:p>
          <a:p>
            <a:pPr marL="0" indent="0" algn="ctr">
              <a:buNone/>
            </a:pPr>
            <a:endParaRPr lang="hr-HR" sz="2600" b="1" i="1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90902" y="3124414"/>
            <a:ext cx="4011231" cy="2511615"/>
            <a:chOff x="2570191" y="3018928"/>
            <a:chExt cx="4011231" cy="25116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191" y="3018928"/>
              <a:ext cx="2046966" cy="2511615"/>
            </a:xfrm>
            <a:prstGeom prst="rect">
              <a:avLst/>
            </a:prstGeom>
          </p:spPr>
        </p:pic>
        <p:sp>
          <p:nvSpPr>
            <p:cNvPr id="5" name="Oval Callout 4"/>
            <p:cNvSpPr/>
            <p:nvPr/>
          </p:nvSpPr>
          <p:spPr>
            <a:xfrm>
              <a:off x="3804356" y="3059289"/>
              <a:ext cx="2777066" cy="756355"/>
            </a:xfrm>
            <a:prstGeom prst="wedgeEllipseCallout">
              <a:avLst>
                <a:gd name="adj1" fmla="val -50914"/>
                <a:gd name="adj2" fmla="val 550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D</a:t>
              </a:r>
              <a:r>
                <a:rPr lang="en-US" dirty="0" err="1"/>
                <a:t>on't</a:t>
              </a:r>
              <a:r>
                <a:rPr lang="en-US" dirty="0"/>
                <a:t> even think about it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73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90338" y="1515982"/>
            <a:ext cx="1038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Thank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for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your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attention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endParaRPr lang="en-US" sz="5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586" y="3314280"/>
            <a:ext cx="9900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kern="0" dirty="0">
                <a:solidFill>
                  <a:srgbClr val="032759"/>
                </a:solidFill>
                <a:ea typeface=""/>
                <a:cs typeface="Arial" panose="020B0604020202020204" pitchFamily="34" charset="0"/>
              </a:rPr>
              <a:t>"This project has been funded with support from the European Commission. This publication [communication] reflects the views only of the author, and the Commission cannot be held responsible for any use which may be made of the information contained therein".</a:t>
            </a:r>
          </a:p>
        </p:txBody>
      </p:sp>
    </p:spTree>
    <p:extLst>
      <p:ext uri="{BB962C8B-B14F-4D97-AF65-F5344CB8AC3E}">
        <p14:creationId xmlns:p14="http://schemas.microsoft.com/office/powerpoint/2010/main" val="348593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dirty="0" err="1"/>
                  <a:t>Partial</a:t>
                </a:r>
                <a:r>
                  <a:rPr lang="hr-HR" dirty="0"/>
                  <a:t> </a:t>
                </a:r>
                <a:r>
                  <a:rPr lang="hr-HR" dirty="0" err="1"/>
                  <a:t>derivative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 ideal gas </a:t>
                </a:r>
                <a:r>
                  <a:rPr lang="hr-HR" dirty="0" err="1"/>
                  <a:t>state</a:t>
                </a:r>
                <a:r>
                  <a:rPr lang="hr-HR" dirty="0"/>
                  <a:t> </a:t>
                </a:r>
                <a:r>
                  <a:rPr lang="hr-HR" dirty="0" err="1"/>
                  <a:t>equation</a:t>
                </a:r>
                <a:r>
                  <a:rPr lang="hr-HR" dirty="0"/>
                  <a:t> (</a:t>
                </a:r>
                <a:r>
                  <a:rPr lang="hr-HR" dirty="0" err="1"/>
                  <a:t>or</a:t>
                </a:r>
                <a:r>
                  <a:rPr lang="hr-HR" dirty="0"/>
                  <a:t> </a:t>
                </a:r>
                <a:r>
                  <a:rPr lang="hr-HR" dirty="0" err="1"/>
                  <a:t>law</a:t>
                </a:r>
                <a:r>
                  <a:rPr lang="hr-HR" dirty="0"/>
                  <a:t>) (1st </a:t>
                </a:r>
                <a:r>
                  <a:rPr lang="hr-HR" dirty="0" err="1"/>
                  <a:t>example</a:t>
                </a:r>
                <a:r>
                  <a:rPr lang="hr-HR" dirty="0"/>
                  <a:t>):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r-H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4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0" y="2472128"/>
            <a:ext cx="1957427" cy="252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494970"/>
                  </p:ext>
                </p:extLst>
              </p:nvPr>
            </p:nvGraphicFramePr>
            <p:xfrm>
              <a:off x="2415821" y="3316110"/>
              <a:ext cx="8128000" cy="23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1992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;   </m:t>
                                </m:r>
                                <m:f>
                                  <m:f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  <m:r>
                                  <a:rPr lang="hr-H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r-H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r-H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hr-HR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r-H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r-H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hr-H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  <m:r>
                                  <a:rPr lang="hr-H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494970"/>
                  </p:ext>
                </p:extLst>
              </p:nvPr>
            </p:nvGraphicFramePr>
            <p:xfrm>
              <a:off x="2415821" y="3316110"/>
              <a:ext cx="8128000" cy="231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231992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" t="-262" r="-100600" b="-1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150" t="-262" r="-600" b="-10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123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r-HR" dirty="0" err="1"/>
                  <a:t>Derivation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 </a:t>
                </a:r>
                <a:r>
                  <a:rPr lang="hr-HR" dirty="0" err="1"/>
                  <a:t>product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 ideal gas </a:t>
                </a:r>
                <a:r>
                  <a:rPr lang="hr-HR" dirty="0" err="1"/>
                  <a:t>state</a:t>
                </a:r>
                <a:r>
                  <a:rPr lang="hr-HR" dirty="0"/>
                  <a:t> </a:t>
                </a:r>
                <a:r>
                  <a:rPr lang="hr-HR" dirty="0" err="1"/>
                  <a:t>equation</a:t>
                </a:r>
                <a:r>
                  <a:rPr lang="hr-HR" dirty="0"/>
                  <a:t> (2nd </a:t>
                </a:r>
                <a:r>
                  <a:rPr lang="hr-HR" dirty="0" err="1"/>
                  <a:t>example</a:t>
                </a:r>
                <a:r>
                  <a:rPr lang="hr-HR" dirty="0"/>
                  <a:t>):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r-H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𝑑𝑝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𝑑𝑉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𝑑𝑝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hr-H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hr-HR" dirty="0"/>
                  <a:t> ;    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hr-H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6" b="-1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0" y="2472128"/>
            <a:ext cx="1957427" cy="25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hr-HR" b="1" dirty="0" err="1"/>
                  <a:t>Using</a:t>
                </a:r>
                <a:r>
                  <a:rPr lang="hr-HR" b="1" dirty="0"/>
                  <a:t> </a:t>
                </a:r>
                <a:r>
                  <a:rPr lang="hr-HR" b="1" dirty="0" err="1"/>
                  <a:t>of</a:t>
                </a:r>
                <a:r>
                  <a:rPr lang="hr-HR" b="1" dirty="0"/>
                  <a:t> integral:</a:t>
                </a:r>
              </a:p>
              <a:p>
                <a:pPr marL="0" indent="0">
                  <a:buNone/>
                </a:pPr>
                <a:r>
                  <a:rPr lang="hr-HR" dirty="0" err="1"/>
                  <a:t>Equation</a:t>
                </a:r>
                <a:r>
                  <a:rPr lang="hr-HR" dirty="0"/>
                  <a:t> of </a:t>
                </a:r>
                <a:r>
                  <a:rPr lang="hr-HR" dirty="0" err="1"/>
                  <a:t>obtained</a:t>
                </a:r>
                <a:r>
                  <a:rPr lang="hr-HR" dirty="0"/>
                  <a:t> </a:t>
                </a:r>
                <a:r>
                  <a:rPr lang="hr-HR" dirty="0" err="1"/>
                  <a:t>work</a:t>
                </a:r>
                <a:r>
                  <a:rPr lang="hr-HR" dirty="0"/>
                  <a:t> (</a:t>
                </a:r>
                <a:r>
                  <a:rPr lang="hr-HR" dirty="0" err="1"/>
                  <a:t>by</a:t>
                </a:r>
                <a:r>
                  <a:rPr lang="hr-HR" dirty="0"/>
                  <a:t> </a:t>
                </a:r>
                <a:r>
                  <a:rPr lang="hr-HR" dirty="0" err="1"/>
                  <a:t>mechanical</a:t>
                </a:r>
                <a:r>
                  <a:rPr lang="hr-HR" dirty="0"/>
                  <a:t> </a:t>
                </a:r>
                <a:r>
                  <a:rPr lang="hr-HR" dirty="0" err="1"/>
                  <a:t>means</a:t>
                </a:r>
                <a:r>
                  <a:rPr lang="hr-HR" dirty="0"/>
                  <a:t>):</a:t>
                </a:r>
              </a:p>
              <a:p>
                <a:pPr marL="0" indent="0">
                  <a:buNone/>
                </a:pPr>
                <a:endParaRPr lang="hr-H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dirty="0" err="1"/>
                  <a:t>Equation</a:t>
                </a:r>
                <a:r>
                  <a:rPr lang="hr-HR" dirty="0"/>
                  <a:t> of </a:t>
                </a:r>
                <a:r>
                  <a:rPr lang="hr-HR" dirty="0" err="1"/>
                  <a:t>obtained</a:t>
                </a:r>
                <a:r>
                  <a:rPr lang="hr-HR" dirty="0"/>
                  <a:t> </a:t>
                </a:r>
                <a:r>
                  <a:rPr lang="hr-HR" dirty="0" err="1"/>
                  <a:t>work</a:t>
                </a:r>
                <a:r>
                  <a:rPr lang="hr-HR" dirty="0"/>
                  <a:t> (</a:t>
                </a:r>
                <a:r>
                  <a:rPr lang="hr-HR" dirty="0" err="1"/>
                  <a:t>thermodynamic</a:t>
                </a:r>
                <a:r>
                  <a:rPr lang="hr-HR" dirty="0"/>
                  <a:t> </a:t>
                </a:r>
                <a:r>
                  <a:rPr lang="hr-HR" dirty="0" err="1"/>
                  <a:t>adjusted</a:t>
                </a:r>
                <a:r>
                  <a:rPr lang="hr-HR" dirty="0"/>
                  <a:t>):</a:t>
                </a:r>
              </a:p>
              <a:p>
                <a:pPr marL="0" indent="0">
                  <a:buNone/>
                </a:pPr>
                <a:endParaRPr lang="hr-H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r-H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533" y="2398933"/>
            <a:ext cx="1957427" cy="25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hr-HR" dirty="0"/>
                  <a:t>Equation of </a:t>
                </a:r>
                <a:r>
                  <a:rPr lang="hr-HR" dirty="0" err="1"/>
                  <a:t>obtained</a:t>
                </a:r>
                <a:r>
                  <a:rPr lang="hr-HR" dirty="0"/>
                  <a:t> </a:t>
                </a:r>
                <a:r>
                  <a:rPr lang="hr-HR" dirty="0" err="1"/>
                  <a:t>work</a:t>
                </a:r>
                <a:r>
                  <a:rPr lang="hr-HR" dirty="0"/>
                  <a:t> (</a:t>
                </a:r>
                <a:r>
                  <a:rPr lang="hr-HR" dirty="0" err="1"/>
                  <a:t>thermodynamic</a:t>
                </a:r>
                <a:r>
                  <a:rPr lang="hr-HR" dirty="0"/>
                  <a:t> </a:t>
                </a:r>
                <a:r>
                  <a:rPr lang="hr-HR" dirty="0" err="1"/>
                  <a:t>adjusted</a:t>
                </a:r>
                <a:r>
                  <a:rPr lang="hr-HR" dirty="0"/>
                  <a:t>):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  <m:r>
                            <m:rPr>
                              <m:nor/>
                            </m:rPr>
                            <a:rPr lang="hr-HR" dirty="0"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66" y="2867239"/>
            <a:ext cx="1701800" cy="21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dirty="0"/>
                  <a:t>Integral: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  <a:p>
                <a:pPr marL="0" indent="0" algn="ctr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4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11023"/>
            <a:ext cx="3231287" cy="344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147" y="1946698"/>
            <a:ext cx="4124901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8" y="1958864"/>
            <a:ext cx="2935135" cy="316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hr-HR" b="1" dirty="0" err="1"/>
                  <a:t>Multistage</a:t>
                </a:r>
                <a:r>
                  <a:rPr lang="hr-HR" b="1" dirty="0"/>
                  <a:t> </a:t>
                </a:r>
                <a:r>
                  <a:rPr lang="hr-HR" b="1" dirty="0" err="1"/>
                  <a:t>compression</a:t>
                </a:r>
                <a:r>
                  <a:rPr lang="hr-HR" b="1" dirty="0"/>
                  <a:t> (</a:t>
                </a:r>
                <a:r>
                  <a:rPr lang="hr-HR" b="1" i="1" u="sng" dirty="0" err="1"/>
                  <a:t>optimisation</a:t>
                </a:r>
                <a:r>
                  <a:rPr lang="hr-HR" b="1" dirty="0"/>
                  <a:t> </a:t>
                </a:r>
                <a:r>
                  <a:rPr lang="hr-HR" b="1" dirty="0" err="1"/>
                  <a:t>by</a:t>
                </a:r>
                <a:r>
                  <a:rPr lang="hr-HR" b="1" dirty="0"/>
                  <a:t> </a:t>
                </a:r>
                <a:r>
                  <a:rPr lang="hr-HR" b="1" dirty="0" err="1"/>
                  <a:t>means</a:t>
                </a:r>
                <a:r>
                  <a:rPr lang="hr-HR" b="1" dirty="0"/>
                  <a:t> of </a:t>
                </a:r>
                <a:r>
                  <a:rPr lang="hr-HR" b="1" dirty="0" err="1"/>
                  <a:t>mid-pressure</a:t>
                </a:r>
                <a:r>
                  <a:rPr lang="hr-HR" b="1" dirty="0"/>
                  <a:t> - </a:t>
                </a:r>
                <a:r>
                  <a:rPr lang="hr-HR" b="1" i="1" dirty="0" err="1"/>
                  <a:t>p</a:t>
                </a:r>
                <a:r>
                  <a:rPr lang="hr-HR" b="1" baseline="-25000" dirty="0" err="1"/>
                  <a:t>x</a:t>
                </a:r>
                <a:r>
                  <a:rPr lang="hr-HR" b="1" dirty="0"/>
                  <a:t>)</a:t>
                </a:r>
              </a:p>
              <a:p>
                <a:pPr marL="0" indent="0">
                  <a:buNone/>
                </a:pPr>
                <a:endParaRPr lang="hr-HR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𝐿𝑃𝐶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pPr marL="0" indent="0" algn="ctr">
                  <a:buNone/>
                </a:pPr>
                <a:endParaRPr lang="hr-H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𝑃𝐶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pPr marL="0" indent="0" algn="ctr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𝐿𝑃𝐶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𝐻𝑃𝐶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54" t="-30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8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1071578" cy="394534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hr-HR" b="1" dirty="0" err="1"/>
                  <a:t>Multistage</a:t>
                </a:r>
                <a:r>
                  <a:rPr lang="hr-HR" b="1" dirty="0"/>
                  <a:t> </a:t>
                </a:r>
                <a:r>
                  <a:rPr lang="hr-HR" b="1" dirty="0" err="1"/>
                  <a:t>compression</a:t>
                </a:r>
                <a:r>
                  <a:rPr lang="hr-HR" b="1" dirty="0"/>
                  <a:t> (</a:t>
                </a:r>
                <a:r>
                  <a:rPr lang="hr-HR" b="1" i="1" u="sng" dirty="0" err="1"/>
                  <a:t>optimisation</a:t>
                </a:r>
                <a:r>
                  <a:rPr lang="hr-HR" b="1" dirty="0"/>
                  <a:t> </a:t>
                </a:r>
                <a:r>
                  <a:rPr lang="hr-HR" b="1" dirty="0" err="1"/>
                  <a:t>by</a:t>
                </a:r>
                <a:r>
                  <a:rPr lang="hr-HR" b="1" dirty="0"/>
                  <a:t> </a:t>
                </a:r>
                <a:r>
                  <a:rPr lang="hr-HR" b="1" dirty="0" err="1"/>
                  <a:t>means</a:t>
                </a:r>
                <a:r>
                  <a:rPr lang="hr-HR" b="1" dirty="0"/>
                  <a:t> of </a:t>
                </a:r>
                <a:r>
                  <a:rPr lang="hr-HR" b="1" dirty="0" err="1"/>
                  <a:t>mid-pressure</a:t>
                </a:r>
                <a:r>
                  <a:rPr lang="hr-HR" b="1" dirty="0"/>
                  <a:t> - </a:t>
                </a:r>
                <a:r>
                  <a:rPr lang="hr-HR" b="1" i="1" dirty="0" err="1"/>
                  <a:t>p</a:t>
                </a:r>
                <a:r>
                  <a:rPr lang="hr-HR" b="1" baseline="-25000" dirty="0" err="1"/>
                  <a:t>x</a:t>
                </a:r>
                <a:r>
                  <a:rPr lang="hr-HR" b="1" dirty="0"/>
                  <a:t>)</a:t>
                </a:r>
              </a:p>
              <a:p>
                <a:pPr marL="0" indent="0" algn="ctr">
                  <a:buNone/>
                </a:pPr>
                <a:endParaRPr lang="hr-HR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𝐿𝑃𝐶</m:t>
                          </m:r>
                        </m:sub>
                      </m:sSub>
                      <m:r>
                        <a:rPr lang="hr-H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𝐻𝑃𝐶</m:t>
                          </m:r>
                        </m:sub>
                      </m:sSub>
                      <m:r>
                        <a:rPr lang="hr-H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r-H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r-HR" sz="2600" dirty="0"/>
              </a:p>
              <a:p>
                <a:pPr marL="0" indent="0">
                  <a:buNone/>
                </a:pPr>
                <a:endParaRPr lang="hr-HR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hr-HR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2600" b="0" dirty="0"/>
              </a:p>
              <a:p>
                <a:pPr marL="0" indent="0">
                  <a:buNone/>
                </a:pPr>
                <a:endParaRPr lang="hr-HR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hr-H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r-HR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r-HR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hr-HR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hr-H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hr-HR" sz="2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hr-HR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hr-HR" sz="2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r-HR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r-HR" sz="2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hr-HR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r-HR" sz="2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hr-HR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hr-HR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r-H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hr-HR" sz="2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hr-HR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  <m:r>
                        <a:rPr lang="hr-HR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2600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1071578" cy="3945342"/>
              </a:xfrm>
              <a:blipFill>
                <a:blip r:embed="rId3"/>
                <a:stretch>
                  <a:fillRect l="-716" t="-30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1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1071578" cy="394534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hr-HR" b="1" dirty="0"/>
                  <a:t>Multistage </a:t>
                </a:r>
                <a:r>
                  <a:rPr lang="hr-HR" b="1" dirty="0" err="1"/>
                  <a:t>compression</a:t>
                </a:r>
                <a:r>
                  <a:rPr lang="hr-HR" b="1" dirty="0"/>
                  <a:t> (</a:t>
                </a:r>
                <a:r>
                  <a:rPr lang="hr-HR" b="1" i="1" u="sng" dirty="0" err="1"/>
                  <a:t>optimisation</a:t>
                </a:r>
                <a:r>
                  <a:rPr lang="hr-HR" b="1" dirty="0"/>
                  <a:t> </a:t>
                </a:r>
                <a:r>
                  <a:rPr lang="hr-HR" b="1" dirty="0" err="1"/>
                  <a:t>by</a:t>
                </a:r>
                <a:r>
                  <a:rPr lang="hr-HR" b="1" dirty="0"/>
                  <a:t> </a:t>
                </a:r>
                <a:r>
                  <a:rPr lang="hr-HR" b="1" dirty="0" err="1"/>
                  <a:t>means</a:t>
                </a:r>
                <a:r>
                  <a:rPr lang="hr-HR" b="1" dirty="0"/>
                  <a:t> of </a:t>
                </a:r>
                <a:r>
                  <a:rPr lang="hr-HR" b="1" dirty="0" err="1"/>
                  <a:t>mid-pressure</a:t>
                </a:r>
                <a:r>
                  <a:rPr lang="hr-HR" b="1" dirty="0"/>
                  <a:t> - </a:t>
                </a:r>
                <a:r>
                  <a:rPr lang="hr-HR" b="1" i="1" dirty="0" err="1"/>
                  <a:t>p</a:t>
                </a:r>
                <a:r>
                  <a:rPr lang="hr-HR" b="1" baseline="-25000" dirty="0" err="1"/>
                  <a:t>x</a:t>
                </a:r>
                <a:r>
                  <a:rPr lang="hr-HR" b="1" dirty="0"/>
                  <a:t>)</a:t>
                </a:r>
              </a:p>
              <a:p>
                <a:pPr marL="0" indent="0">
                  <a:buNone/>
                </a:pPr>
                <a:endParaRPr lang="hr-HR" b="1" dirty="0"/>
              </a:p>
              <a:p>
                <a:pPr marL="0" indent="0">
                  <a:buNone/>
                </a:pPr>
                <a:endParaRPr lang="hr-HR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hr-HR" b="1" dirty="0"/>
              </a:p>
              <a:p>
                <a:pPr marL="0" indent="0">
                  <a:buNone/>
                </a:pPr>
                <a:endParaRPr lang="hr-HR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f>
                            <m:fPr>
                              <m:ctrlP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  <m:r>
                        <a:rPr lang="hr-H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hr-HR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f>
                            <m:fPr>
                              <m:ctrlPr>
                                <a:rPr lang="hr-H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hr-HR" sz="2600" dirty="0"/>
              </a:p>
              <a:p>
                <a:pPr marL="0" indent="0" algn="ctr">
                  <a:buNone/>
                </a:pPr>
                <a:endParaRPr lang="hr-HR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</m:sSubSup>
                      <m:r>
                        <a:rPr lang="hr-HR" sz="2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ad>
                            <m:radPr>
                              <m:degHide m:val="on"/>
                              <m:ctrlP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r-H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e>
                        <m:sub/>
                        <m:sup/>
                      </m:sSubSup>
                    </m:oMath>
                  </m:oMathPara>
                </a14:m>
                <a:endParaRPr lang="hr-HR" sz="2600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6BE46F1C-258F-4F95-9C01-9ED7835E2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1071578" cy="3945342"/>
              </a:xfrm>
              <a:blipFill>
                <a:blip r:embed="rId3"/>
                <a:stretch>
                  <a:fillRect l="-716" t="-30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lang="hr-HR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Thermodynamics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0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C 3.potx" id="{EC9E6DED-AEE9-4715-B899-55872B4EEB9B}" vid="{42C88AFB-2279-4C8E-A86C-5A792F5CB47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370EFEE282546B6D3439E7CC53D42" ma:contentTypeVersion="13" ma:contentTypeDescription="Create a new document." ma:contentTypeScope="" ma:versionID="cfbd821e2a7e4e05aac0e3e9ba24dd5a">
  <xsd:schema xmlns:xsd="http://www.w3.org/2001/XMLSchema" xmlns:xs="http://www.w3.org/2001/XMLSchema" xmlns:p="http://schemas.microsoft.com/office/2006/metadata/properties" xmlns:ns3="ac053150-101a-460c-b4dc-fc4f15c7324f" xmlns:ns4="7e51b350-4fef-4ef9-9ae3-cdb2ff9757cd" targetNamespace="http://schemas.microsoft.com/office/2006/metadata/properties" ma:root="true" ma:fieldsID="9ebc111a1cb0e87bdebc7d59d773af78" ns3:_="" ns4:_="">
    <xsd:import namespace="ac053150-101a-460c-b4dc-fc4f15c7324f"/>
    <xsd:import namespace="7e51b350-4fef-4ef9-9ae3-cdb2ff9757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53150-101a-460c-b4dc-fc4f15c73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1b350-4fef-4ef9-9ae3-cdb2ff9757c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36B1C-1FCF-42E6-8FBD-4CD1BA017101}">
  <ds:schemaRefs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ac053150-101a-460c-b4dc-fc4f15c7324f"/>
    <ds:schemaRef ds:uri="http://purl.org/dc/elements/1.1/"/>
    <ds:schemaRef ds:uri="7e51b350-4fef-4ef9-9ae3-cdb2ff9757cd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C8B404-1B2D-4000-833C-810EB180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53150-101a-460c-b4dc-fc4f15c7324f"/>
    <ds:schemaRef ds:uri="7e51b350-4fef-4ef9-9ae3-cdb2ff975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65F67A-E08E-4BBA-9F61-3B0F096A97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609</Words>
  <Application>Microsoft Office PowerPoint</Application>
  <PresentationFormat>Widescreen</PresentationFormat>
  <Paragraphs>101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Math in Thermodynamics</vt:lpstr>
      <vt:lpstr>Math in Thermodynamics</vt:lpstr>
      <vt:lpstr>Math in Thermodynamics</vt:lpstr>
      <vt:lpstr>Math in Thermodynamics</vt:lpstr>
      <vt:lpstr>Math in Thermodynamics</vt:lpstr>
      <vt:lpstr>Math in Thermodynamics</vt:lpstr>
      <vt:lpstr>Math in Thermodynamics</vt:lpstr>
      <vt:lpstr>Math in Thermodynamics</vt:lpstr>
      <vt:lpstr>Math in Thermodynamics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UZMSprizemlje5</dc:creator>
  <cp:lastModifiedBy>Anri Parčina-Rešić</cp:lastModifiedBy>
  <cp:revision>154</cp:revision>
  <dcterms:created xsi:type="dcterms:W3CDTF">2016-11-10T13:42:32Z</dcterms:created>
  <dcterms:modified xsi:type="dcterms:W3CDTF">2022-08-30T10:49:56Z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0x010100FDF370EFEE282546B6D3439E7CC53D42</vt:lpwstr>
  </property>
</Properties>
</file>