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4" r:id="rId2"/>
    <p:sldId id="295" r:id="rId3"/>
    <p:sldId id="301" r:id="rId4"/>
    <p:sldId id="298" r:id="rId5"/>
    <p:sldId id="297" r:id="rId6"/>
    <p:sldId id="299" r:id="rId7"/>
    <p:sldId id="304" r:id="rId8"/>
    <p:sldId id="305" r:id="rId9"/>
    <p:sldId id="300" r:id="rId10"/>
    <p:sldId id="306" r:id="rId11"/>
    <p:sldId id="302" r:id="rId12"/>
    <p:sldId id="303" r:id="rId13"/>
    <p:sldId id="307" r:id="rId14"/>
    <p:sldId id="310" r:id="rId15"/>
    <p:sldId id="308" r:id="rId16"/>
    <p:sldId id="309" r:id="rId17"/>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54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124" d="100"/>
          <a:sy n="124" d="100"/>
        </p:scale>
        <p:origin x="118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810FB-7972-4103-830F-1D2B691C00FB}" type="datetimeFigureOut">
              <a:rPr lang="pl-PL" smtClean="0"/>
              <a:t>21.04.2022</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87E37-5514-4C3A-861A-D07DC0A7EE35}" type="slidenum">
              <a:rPr lang="pl-PL" smtClean="0"/>
              <a:t>‹#›</a:t>
            </a:fld>
            <a:endParaRPr lang="pl-PL"/>
          </a:p>
        </p:txBody>
      </p:sp>
    </p:spTree>
    <p:extLst>
      <p:ext uri="{BB962C8B-B14F-4D97-AF65-F5344CB8AC3E}">
        <p14:creationId xmlns:p14="http://schemas.microsoft.com/office/powerpoint/2010/main" val="3076123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D187E37-5514-4C3A-861A-D07DC0A7EE35}" type="slidenum">
              <a:rPr lang="pl-PL" smtClean="0"/>
              <a:t>2</a:t>
            </a:fld>
            <a:endParaRPr lang="pl-PL"/>
          </a:p>
        </p:txBody>
      </p:sp>
    </p:spTree>
    <p:extLst>
      <p:ext uri="{BB962C8B-B14F-4D97-AF65-F5344CB8AC3E}">
        <p14:creationId xmlns:p14="http://schemas.microsoft.com/office/powerpoint/2010/main" val="3884402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D187E37-5514-4C3A-861A-D07DC0A7EE35}" type="slidenum">
              <a:rPr lang="pl-PL" smtClean="0"/>
              <a:t>15</a:t>
            </a:fld>
            <a:endParaRPr lang="pl-PL"/>
          </a:p>
        </p:txBody>
      </p:sp>
    </p:spTree>
    <p:extLst>
      <p:ext uri="{BB962C8B-B14F-4D97-AF65-F5344CB8AC3E}">
        <p14:creationId xmlns:p14="http://schemas.microsoft.com/office/powerpoint/2010/main" val="1625198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D187E37-5514-4C3A-861A-D07DC0A7EE35}" type="slidenum">
              <a:rPr lang="pl-PL" smtClean="0"/>
              <a:t>16</a:t>
            </a:fld>
            <a:endParaRPr lang="pl-PL"/>
          </a:p>
        </p:txBody>
      </p:sp>
    </p:spTree>
    <p:extLst>
      <p:ext uri="{BB962C8B-B14F-4D97-AF65-F5344CB8AC3E}">
        <p14:creationId xmlns:p14="http://schemas.microsoft.com/office/powerpoint/2010/main" val="324790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D187E37-5514-4C3A-861A-D07DC0A7EE35}" type="slidenum">
              <a:rPr lang="pl-PL" smtClean="0"/>
              <a:t>5</a:t>
            </a:fld>
            <a:endParaRPr lang="pl-PL"/>
          </a:p>
        </p:txBody>
      </p:sp>
    </p:spTree>
    <p:extLst>
      <p:ext uri="{BB962C8B-B14F-4D97-AF65-F5344CB8AC3E}">
        <p14:creationId xmlns:p14="http://schemas.microsoft.com/office/powerpoint/2010/main" val="1056744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dirty="0">
                <a:effectLst/>
                <a:latin typeface="Times New Roman" panose="02020603050405020304" pitchFamily="18" charset="0"/>
                <a:ea typeface="Times New Roman" panose="02020603050405020304" pitchFamily="18" charset="0"/>
              </a:rPr>
              <a:t>Stosując MES do rozwiązywania zadań mechaniki opracowuje się model dyskretny (obliczeniowy), ekwiwalentny do modelu matematycznego. W modelu tym ciągły obszar badanej konstrukcji zastępuje się ekwiwalentnym modelem dyskretnym, to znaczy obszar ciągły dzieli się na skończoną liczbę podobszarów – elementów skończonych o podobnym kształcie. Danemu kształtowi elementu przypisana jest funkcja aproksymująca, która opisuje rozkład poszukiwanej wielkości fizycznej wewnątrz elementu na podstawie wartości węzłowych, zadanych w punktach wyznaczających element w przestrzeni. Następnie dla każdego elementu wyznacza się macierze opisujące jego własności. Macierze poszczególnych elementów składa się w macierz struktury opisującej całą konstrukcję i zapewniającą jej ciągłość poprzez połączenia elementów w węzłach. W węzłach konstrukcji zadawane są  warunki brzegowe i obciążenia konstrukcji. W ten sposób powstaje macierzowy układ równań różniczkowych lub algebraicznych, który rozwiązuje się numerycznie. Po rozwiązaniu na podstawie otrzymanych wartości węzłowych funkcji i ich pochodnych wyznacza się składowe </a:t>
            </a:r>
            <a:r>
              <a:rPr lang="pl-PL" sz="1800" dirty="0" err="1">
                <a:effectLst/>
                <a:latin typeface="Times New Roman" panose="02020603050405020304" pitchFamily="18" charset="0"/>
                <a:ea typeface="Times New Roman" panose="02020603050405020304" pitchFamily="18" charset="0"/>
              </a:rPr>
              <a:t>naprężeń</a:t>
            </a:r>
            <a:r>
              <a:rPr lang="pl-PL" sz="1800" dirty="0">
                <a:effectLst/>
                <a:latin typeface="Times New Roman" panose="02020603050405020304" pitchFamily="18" charset="0"/>
                <a:ea typeface="Times New Roman" panose="02020603050405020304" pitchFamily="18" charset="0"/>
              </a:rPr>
              <a:t>, odkształceń, reakcji podpór itp., które prezentuje się graficznie przy wykorzystaniu grafiki komputerowej.</a:t>
            </a:r>
          </a:p>
          <a:p>
            <a:endParaRPr lang="pl-PL" dirty="0"/>
          </a:p>
        </p:txBody>
      </p:sp>
      <p:sp>
        <p:nvSpPr>
          <p:cNvPr id="4" name="Symbol zastępczy numeru slajdu 3"/>
          <p:cNvSpPr>
            <a:spLocks noGrp="1"/>
          </p:cNvSpPr>
          <p:nvPr>
            <p:ph type="sldNum" sz="quarter" idx="5"/>
          </p:nvPr>
        </p:nvSpPr>
        <p:spPr/>
        <p:txBody>
          <a:bodyPr/>
          <a:lstStyle/>
          <a:p>
            <a:fld id="{1D187E37-5514-4C3A-861A-D07DC0A7EE35}" type="slidenum">
              <a:rPr lang="pl-PL" smtClean="0"/>
              <a:t>8</a:t>
            </a:fld>
            <a:endParaRPr lang="pl-PL"/>
          </a:p>
        </p:txBody>
      </p:sp>
    </p:spTree>
    <p:extLst>
      <p:ext uri="{BB962C8B-B14F-4D97-AF65-F5344CB8AC3E}">
        <p14:creationId xmlns:p14="http://schemas.microsoft.com/office/powerpoint/2010/main" val="409896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D187E37-5514-4C3A-861A-D07DC0A7EE35}" type="slidenum">
              <a:rPr lang="pl-PL" smtClean="0"/>
              <a:t>9</a:t>
            </a:fld>
            <a:endParaRPr lang="pl-PL"/>
          </a:p>
        </p:txBody>
      </p:sp>
    </p:spTree>
    <p:extLst>
      <p:ext uri="{BB962C8B-B14F-4D97-AF65-F5344CB8AC3E}">
        <p14:creationId xmlns:p14="http://schemas.microsoft.com/office/powerpoint/2010/main" val="3620634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D187E37-5514-4C3A-861A-D07DC0A7EE35}" type="slidenum">
              <a:rPr lang="pl-PL" smtClean="0"/>
              <a:t>10</a:t>
            </a:fld>
            <a:endParaRPr lang="pl-PL"/>
          </a:p>
        </p:txBody>
      </p:sp>
    </p:spTree>
    <p:extLst>
      <p:ext uri="{BB962C8B-B14F-4D97-AF65-F5344CB8AC3E}">
        <p14:creationId xmlns:p14="http://schemas.microsoft.com/office/powerpoint/2010/main" val="107959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D187E37-5514-4C3A-861A-D07DC0A7EE35}" type="slidenum">
              <a:rPr lang="pl-PL" smtClean="0"/>
              <a:t>11</a:t>
            </a:fld>
            <a:endParaRPr lang="pl-PL"/>
          </a:p>
        </p:txBody>
      </p:sp>
    </p:spTree>
    <p:extLst>
      <p:ext uri="{BB962C8B-B14F-4D97-AF65-F5344CB8AC3E}">
        <p14:creationId xmlns:p14="http://schemas.microsoft.com/office/powerpoint/2010/main" val="2269471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D187E37-5514-4C3A-861A-D07DC0A7EE35}" type="slidenum">
              <a:rPr lang="pl-PL" smtClean="0"/>
              <a:t>12</a:t>
            </a:fld>
            <a:endParaRPr lang="pl-PL"/>
          </a:p>
        </p:txBody>
      </p:sp>
    </p:spTree>
    <p:extLst>
      <p:ext uri="{BB962C8B-B14F-4D97-AF65-F5344CB8AC3E}">
        <p14:creationId xmlns:p14="http://schemas.microsoft.com/office/powerpoint/2010/main" val="3755679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D187E37-5514-4C3A-861A-D07DC0A7EE35}" type="slidenum">
              <a:rPr lang="pl-PL" smtClean="0"/>
              <a:t>13</a:t>
            </a:fld>
            <a:endParaRPr lang="pl-PL"/>
          </a:p>
        </p:txBody>
      </p:sp>
    </p:spTree>
    <p:extLst>
      <p:ext uri="{BB962C8B-B14F-4D97-AF65-F5344CB8AC3E}">
        <p14:creationId xmlns:p14="http://schemas.microsoft.com/office/powerpoint/2010/main" val="134213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D187E37-5514-4C3A-861A-D07DC0A7EE35}" type="slidenum">
              <a:rPr lang="pl-PL" smtClean="0"/>
              <a:t>14</a:t>
            </a:fld>
            <a:endParaRPr lang="pl-PL"/>
          </a:p>
        </p:txBody>
      </p:sp>
    </p:spTree>
    <p:extLst>
      <p:ext uri="{BB962C8B-B14F-4D97-AF65-F5344CB8AC3E}">
        <p14:creationId xmlns:p14="http://schemas.microsoft.com/office/powerpoint/2010/main" val="345080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2757BF7C-DE28-4911-8198-299E75E0A9BF}" type="slidenum">
              <a:rPr lang="pl-PL"/>
              <a:pPr>
                <a:defRPr/>
              </a:pPr>
              <a:t>‹#›</a:t>
            </a:fld>
            <a:endParaRPr lang="pl-PL"/>
          </a:p>
        </p:txBody>
      </p:sp>
      <p:grpSp>
        <p:nvGrpSpPr>
          <p:cNvPr id="7" name="Group 7">
            <a:extLst>
              <a:ext uri="{FF2B5EF4-FFF2-40B4-BE49-F238E27FC236}">
                <a16:creationId xmlns:a16="http://schemas.microsoft.com/office/drawing/2014/main" id="{2597503B-F3F7-4FB3-81F1-0FEDF150E842}"/>
              </a:ext>
            </a:extLst>
          </p:cNvPr>
          <p:cNvGrpSpPr>
            <a:grpSpLocks/>
          </p:cNvGrpSpPr>
          <p:nvPr userDrawn="1"/>
        </p:nvGrpSpPr>
        <p:grpSpPr bwMode="auto">
          <a:xfrm>
            <a:off x="8024813" y="68263"/>
            <a:ext cx="1019175" cy="1031875"/>
            <a:chOff x="5055" y="43"/>
            <a:chExt cx="642" cy="650"/>
          </a:xfrm>
        </p:grpSpPr>
        <p:sp>
          <p:nvSpPr>
            <p:cNvPr id="8" name="Oval 8">
              <a:extLst>
                <a:ext uri="{FF2B5EF4-FFF2-40B4-BE49-F238E27FC236}">
                  <a16:creationId xmlns:a16="http://schemas.microsoft.com/office/drawing/2014/main" id="{EA38A05D-C072-447C-AFEE-50DF4CFE521A}"/>
                </a:ext>
              </a:extLst>
            </p:cNvPr>
            <p:cNvSpPr>
              <a:spLocks noChangeArrowheads="1"/>
            </p:cNvSpPr>
            <p:nvPr/>
          </p:nvSpPr>
          <p:spPr bwMode="auto">
            <a:xfrm>
              <a:off x="5071" y="67"/>
              <a:ext cx="610" cy="610"/>
            </a:xfrm>
            <a:prstGeom prst="ellipse">
              <a:avLst/>
            </a:prstGeom>
            <a:gradFill rotWithShape="1">
              <a:gsLst>
                <a:gs pos="0">
                  <a:srgbClr val="DDE5EB"/>
                </a:gs>
                <a:gs pos="100000">
                  <a:srgbClr val="DDE5EB">
                    <a:gamma/>
                    <a:shade val="76078"/>
                    <a:invGamma/>
                  </a:srgbClr>
                </a:gs>
              </a:gsLst>
              <a:lin ang="2700000" scaled="1"/>
            </a:gradFill>
            <a:ln w="9525">
              <a:noFill/>
              <a:round/>
              <a:headEnd/>
              <a:tailEnd/>
            </a:ln>
            <a:effectLst/>
          </p:spPr>
          <p:txBody>
            <a:bodyPr wrap="none" anchor="ctr"/>
            <a:lstStyle/>
            <a:p>
              <a:pPr fontAlgn="auto">
                <a:spcBef>
                  <a:spcPts val="0"/>
                </a:spcBef>
                <a:spcAft>
                  <a:spcPts val="0"/>
                </a:spcAft>
                <a:defRPr/>
              </a:pPr>
              <a:endParaRPr lang="pl-PL" kern="0">
                <a:solidFill>
                  <a:sysClr val="windowText" lastClr="000000"/>
                </a:solidFill>
              </a:endParaRPr>
            </a:p>
          </p:txBody>
        </p:sp>
        <p:sp>
          <p:nvSpPr>
            <p:cNvPr id="9" name="AutoShape 9">
              <a:extLst>
                <a:ext uri="{FF2B5EF4-FFF2-40B4-BE49-F238E27FC236}">
                  <a16:creationId xmlns:a16="http://schemas.microsoft.com/office/drawing/2014/main" id="{8ACC9B1A-8125-4D2F-9CF8-27CBDEFEFBDD}"/>
                </a:ext>
              </a:extLst>
            </p:cNvPr>
            <p:cNvSpPr>
              <a:spLocks noChangeArrowheads="1"/>
            </p:cNvSpPr>
            <p:nvPr/>
          </p:nvSpPr>
          <p:spPr bwMode="auto">
            <a:xfrm>
              <a:off x="5055" y="51"/>
              <a:ext cx="642" cy="642"/>
            </a:xfrm>
            <a:custGeom>
              <a:avLst/>
              <a:gdLst>
                <a:gd name="G0" fmla="+- 893 0 0"/>
                <a:gd name="G1" fmla="+- 21600 0 893"/>
                <a:gd name="G2" fmla="+- 21600 0 89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93" y="10800"/>
                  </a:moveTo>
                  <a:cubicBezTo>
                    <a:pt x="893" y="16271"/>
                    <a:pt x="5329" y="20707"/>
                    <a:pt x="10800" y="20707"/>
                  </a:cubicBezTo>
                  <a:cubicBezTo>
                    <a:pt x="16271" y="20707"/>
                    <a:pt x="20707" y="16271"/>
                    <a:pt x="20707" y="10800"/>
                  </a:cubicBezTo>
                  <a:cubicBezTo>
                    <a:pt x="20707" y="5329"/>
                    <a:pt x="16271" y="893"/>
                    <a:pt x="10800" y="893"/>
                  </a:cubicBezTo>
                  <a:cubicBezTo>
                    <a:pt x="5329" y="893"/>
                    <a:pt x="893" y="5329"/>
                    <a:pt x="893" y="10800"/>
                  </a:cubicBezTo>
                  <a:close/>
                </a:path>
              </a:pathLst>
            </a:custGeom>
            <a:gradFill rotWithShape="1">
              <a:gsLst>
                <a:gs pos="0">
                  <a:srgbClr val="384A5E">
                    <a:gamma/>
                    <a:shade val="46275"/>
                    <a:invGamma/>
                  </a:srgbClr>
                </a:gs>
                <a:gs pos="50000">
                  <a:srgbClr val="384A5E"/>
                </a:gs>
                <a:gs pos="100000">
                  <a:srgbClr val="384A5E">
                    <a:gamma/>
                    <a:shade val="46275"/>
                    <a:invGamma/>
                  </a:srgbClr>
                </a:gs>
              </a:gsLst>
              <a:lin ang="2700000" scaled="1"/>
            </a:gradFill>
            <a:ln w="9525">
              <a:noFill/>
              <a:round/>
              <a:headEnd/>
              <a:tailEnd/>
            </a:ln>
            <a:effectLst>
              <a:outerShdw dist="17961" dir="2700000" algn="ctr" rotWithShape="0">
                <a:srgbClr val="5F5F5F">
                  <a:alpha val="50000"/>
                </a:srgbClr>
              </a:outerShdw>
            </a:effectLst>
          </p:spPr>
          <p:txBody>
            <a:bodyPr wrap="none" anchor="ctr"/>
            <a:lstStyle/>
            <a:p>
              <a:pPr fontAlgn="auto">
                <a:spcBef>
                  <a:spcPts val="0"/>
                </a:spcBef>
                <a:spcAft>
                  <a:spcPts val="0"/>
                </a:spcAft>
                <a:defRPr/>
              </a:pPr>
              <a:endParaRPr lang="pl-PL" kern="0">
                <a:solidFill>
                  <a:sysClr val="windowText" lastClr="000000"/>
                </a:solidFill>
              </a:endParaRPr>
            </a:p>
          </p:txBody>
        </p:sp>
        <p:grpSp>
          <p:nvGrpSpPr>
            <p:cNvPr id="10" name="Group 10">
              <a:extLst>
                <a:ext uri="{FF2B5EF4-FFF2-40B4-BE49-F238E27FC236}">
                  <a16:creationId xmlns:a16="http://schemas.microsoft.com/office/drawing/2014/main" id="{2E58DBBD-B8D2-43B3-B4CB-DC8D430A4456}"/>
                </a:ext>
              </a:extLst>
            </p:cNvPr>
            <p:cNvGrpSpPr>
              <a:grpSpLocks/>
            </p:cNvGrpSpPr>
            <p:nvPr/>
          </p:nvGrpSpPr>
          <p:grpSpPr bwMode="auto">
            <a:xfrm>
              <a:off x="5063" y="43"/>
              <a:ext cx="555" cy="570"/>
              <a:chOff x="5078" y="41"/>
              <a:chExt cx="555" cy="570"/>
            </a:xfrm>
          </p:grpSpPr>
          <p:pic>
            <p:nvPicPr>
              <p:cNvPr id="12" name="Picture 11" descr="globe">
                <a:extLst>
                  <a:ext uri="{FF2B5EF4-FFF2-40B4-BE49-F238E27FC236}">
                    <a16:creationId xmlns:a16="http://schemas.microsoft.com/office/drawing/2014/main" id="{E1C87601-6C45-41B0-9CBD-6F3F590647A7}"/>
                  </a:ext>
                </a:extLst>
              </p:cNvPr>
              <p:cNvPicPr>
                <a:picLocks noChangeAspect="1" noChangeArrowheads="1"/>
              </p:cNvPicPr>
              <p:nvPr/>
            </p:nvPicPr>
            <p:blipFill>
              <a:blip r:embed="rId2" cstate="print"/>
              <a:srcRect/>
              <a:stretch>
                <a:fillRect/>
              </a:stretch>
            </p:blipFill>
            <p:spPr bwMode="auto">
              <a:xfrm>
                <a:off x="5155" y="133"/>
                <a:ext cx="478" cy="478"/>
              </a:xfrm>
              <a:prstGeom prst="rect">
                <a:avLst/>
              </a:prstGeom>
              <a:noFill/>
              <a:ln w="9525">
                <a:noFill/>
                <a:miter lim="800000"/>
                <a:headEnd/>
                <a:tailEnd/>
              </a:ln>
            </p:spPr>
          </p:pic>
          <p:sp>
            <p:nvSpPr>
              <p:cNvPr id="13" name="Oval 12">
                <a:extLst>
                  <a:ext uri="{FF2B5EF4-FFF2-40B4-BE49-F238E27FC236}">
                    <a16:creationId xmlns:a16="http://schemas.microsoft.com/office/drawing/2014/main" id="{0AAD2174-F3AB-464A-812E-AC7BFCFC9EE5}"/>
                  </a:ext>
                </a:extLst>
              </p:cNvPr>
              <p:cNvSpPr>
                <a:spLocks noChangeArrowheads="1"/>
              </p:cNvSpPr>
              <p:nvPr/>
            </p:nvSpPr>
            <p:spPr bwMode="auto">
              <a:xfrm rot="-1700833">
                <a:off x="5078" y="41"/>
                <a:ext cx="507" cy="365"/>
              </a:xfrm>
              <a:prstGeom prst="ellipse">
                <a:avLst/>
              </a:prstGeom>
              <a:gradFill rotWithShape="1">
                <a:gsLst>
                  <a:gs pos="0">
                    <a:srgbClr val="FFFFFF">
                      <a:alpha val="47000"/>
                    </a:srgbClr>
                  </a:gs>
                  <a:gs pos="100000">
                    <a:srgbClr val="FFFFFF">
                      <a:gamma/>
                      <a:shade val="46275"/>
                      <a:invGamma/>
                      <a:alpha val="0"/>
                    </a:srgbClr>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pl-PL" kern="0">
                  <a:solidFill>
                    <a:sysClr val="windowText" lastClr="000000"/>
                  </a:solidFill>
                </a:endParaRPr>
              </a:p>
            </p:txBody>
          </p:sp>
        </p:grpSp>
        <p:sp>
          <p:nvSpPr>
            <p:cNvPr id="11" name="AutoShape 13">
              <a:extLst>
                <a:ext uri="{FF2B5EF4-FFF2-40B4-BE49-F238E27FC236}">
                  <a16:creationId xmlns:a16="http://schemas.microsoft.com/office/drawing/2014/main" id="{5137549E-7BCE-430C-80FE-843059B4F9FD}"/>
                </a:ext>
              </a:extLst>
            </p:cNvPr>
            <p:cNvSpPr>
              <a:spLocks noChangeArrowheads="1"/>
            </p:cNvSpPr>
            <p:nvPr/>
          </p:nvSpPr>
          <p:spPr bwMode="auto">
            <a:xfrm>
              <a:off x="5055" y="51"/>
              <a:ext cx="642" cy="642"/>
            </a:xfrm>
            <a:custGeom>
              <a:avLst/>
              <a:gdLst>
                <a:gd name="G0" fmla="+- 893 0 0"/>
                <a:gd name="G1" fmla="+- 21600 0 893"/>
                <a:gd name="G2" fmla="+- 21600 0 89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93" y="10800"/>
                  </a:moveTo>
                  <a:cubicBezTo>
                    <a:pt x="893" y="16271"/>
                    <a:pt x="5329" y="20707"/>
                    <a:pt x="10800" y="20707"/>
                  </a:cubicBezTo>
                  <a:cubicBezTo>
                    <a:pt x="16271" y="20707"/>
                    <a:pt x="20707" y="16271"/>
                    <a:pt x="20707" y="10800"/>
                  </a:cubicBezTo>
                  <a:cubicBezTo>
                    <a:pt x="20707" y="5329"/>
                    <a:pt x="16271" y="893"/>
                    <a:pt x="10800" y="893"/>
                  </a:cubicBezTo>
                  <a:cubicBezTo>
                    <a:pt x="5329" y="893"/>
                    <a:pt x="893" y="5329"/>
                    <a:pt x="893" y="10800"/>
                  </a:cubicBezTo>
                  <a:close/>
                </a:path>
              </a:pathLst>
            </a:custGeom>
            <a:gradFill rotWithShape="1">
              <a:gsLst>
                <a:gs pos="0">
                  <a:srgbClr val="FFFFFF">
                    <a:alpha val="16000"/>
                  </a:srgbClr>
                </a:gs>
                <a:gs pos="100000">
                  <a:srgbClr val="FFFFFF">
                    <a:gamma/>
                    <a:shade val="46275"/>
                    <a:invGamma/>
                    <a:alpha val="0"/>
                  </a:srgbClr>
                </a:gs>
              </a:gsLst>
              <a:lin ang="2700000" scaled="1"/>
            </a:gradFill>
            <a:ln w="9525">
              <a:solidFill>
                <a:srgbClr val="C5D3DD"/>
              </a:solidFill>
              <a:round/>
              <a:headEnd/>
              <a:tailEnd/>
            </a:ln>
            <a:effectLst/>
          </p:spPr>
          <p:txBody>
            <a:bodyPr wrap="none" anchor="ctr"/>
            <a:lstStyle/>
            <a:p>
              <a:pPr fontAlgn="auto">
                <a:spcBef>
                  <a:spcPts val="0"/>
                </a:spcBef>
                <a:spcAft>
                  <a:spcPts val="0"/>
                </a:spcAft>
                <a:defRPr/>
              </a:pPr>
              <a:endParaRPr lang="pl-PL" kern="0">
                <a:solidFill>
                  <a:sysClr val="windowText" lastClr="000000"/>
                </a:solidFill>
              </a:endParaRPr>
            </a:p>
          </p:txBody>
        </p:sp>
      </p:grpSp>
      <p:pic>
        <p:nvPicPr>
          <p:cNvPr id="14" name="Picture 14" descr="Logo z przezroczystym tłem !!!!!">
            <a:extLst>
              <a:ext uri="{FF2B5EF4-FFF2-40B4-BE49-F238E27FC236}">
                <a16:creationId xmlns:a16="http://schemas.microsoft.com/office/drawing/2014/main" id="{EA6A9872-F9A7-4D9C-8799-CF5B12082EAF}"/>
              </a:ext>
            </a:extLst>
          </p:cNvPr>
          <p:cNvPicPr>
            <a:picLocks noChangeAspect="1" noChangeArrowheads="1"/>
          </p:cNvPicPr>
          <p:nvPr userDrawn="1"/>
        </p:nvPicPr>
        <p:blipFill>
          <a:blip r:embed="rId3" cstate="print"/>
          <a:srcRect/>
          <a:stretch>
            <a:fillRect/>
          </a:stretch>
        </p:blipFill>
        <p:spPr bwMode="auto">
          <a:xfrm>
            <a:off x="8243888" y="188913"/>
            <a:ext cx="606425" cy="792162"/>
          </a:xfrm>
          <a:prstGeom prst="rect">
            <a:avLst/>
          </a:prstGeom>
          <a:noFill/>
          <a:ln w="9525">
            <a:noFill/>
            <a:miter lim="800000"/>
            <a:headEnd/>
            <a:tailEnd/>
          </a:ln>
        </p:spPr>
      </p:pic>
      <p:pic>
        <p:nvPicPr>
          <p:cNvPr id="15" name="Obraz 14">
            <a:extLst>
              <a:ext uri="{FF2B5EF4-FFF2-40B4-BE49-F238E27FC236}">
                <a16:creationId xmlns:a16="http://schemas.microsoft.com/office/drawing/2014/main" id="{BDCDB7D6-65E4-46D1-8C9F-46BEF7EB86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188913"/>
            <a:ext cx="2583818" cy="885825"/>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48D2AB0E-99A6-4222-BFCF-A45CEAE6B309}" type="slidenum">
              <a:rPr lang="pl-PL"/>
              <a:pPr>
                <a:defRPr/>
              </a:pPr>
              <a:t>‹#›</a:t>
            </a:fld>
            <a:endParaRPr lang="pl-P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456F7D58-9EB4-490E-A303-E753045AE3F4}" type="slidenum">
              <a:rPr lang="pl-PL"/>
              <a:pPr>
                <a:defRPr/>
              </a:pPr>
              <a:t>‹#›</a:t>
            </a:fld>
            <a:endParaRPr lang="pl-P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C4A0270E-D5CC-4F6F-AB6B-F398478E4F4D}" type="slidenum">
              <a:rPr lang="pl-PL"/>
              <a:pPr>
                <a:defRPr/>
              </a:pPr>
              <a:t>‹#›</a:t>
            </a:fld>
            <a:endParaRPr lang="pl-P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9A78628C-0AD5-45A7-A375-6D0E9141AE62}" type="slidenum">
              <a:rPr lang="pl-PL"/>
              <a:pPr>
                <a:defRPr/>
              </a:pPr>
              <a:t>‹#›</a:t>
            </a:fld>
            <a:endParaRPr lang="pl-P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E5EBD3B1-A08D-4BD5-B483-9F1BC5B31C9F}" type="slidenum">
              <a:rPr lang="pl-PL"/>
              <a:pPr>
                <a:defRPr/>
              </a:pPr>
              <a:t>‹#›</a:t>
            </a:fld>
            <a:endParaRPr lang="pl-P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94649238-095E-4F91-958F-A64DE7A28CFC}" type="slidenum">
              <a:rPr lang="pl-PL"/>
              <a:pPr>
                <a:defRPr/>
              </a:pPr>
              <a:t>‹#›</a:t>
            </a:fld>
            <a:endParaRPr lang="pl-P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6998F958-3953-4D42-B7E4-C538BE2B3163}" type="slidenum">
              <a:rPr lang="pl-PL"/>
              <a:pPr>
                <a:defRPr/>
              </a:pPr>
              <a:t>‹#›</a:t>
            </a:fld>
            <a:endParaRPr lang="pl-P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A9CEF0B2-8A90-4DF8-9AFB-9103C9C82069}" type="slidenum">
              <a:rPr lang="pl-PL"/>
              <a:pPr>
                <a:defRPr/>
              </a:pPr>
              <a:t>‹#›</a:t>
            </a:fld>
            <a:endParaRPr lang="pl-P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5D767F07-408E-4262-A78F-0A6295300061}" type="slidenum">
              <a:rPr lang="pl-PL"/>
              <a:pPr>
                <a:defRPr/>
              </a:pPr>
              <a:t>‹#›</a:t>
            </a:fld>
            <a:endParaRPr lang="pl-P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CEB9658E-AA74-47C9-AF8E-16F9DE40C740}" type="slidenum">
              <a:rPr lang="pl-PL"/>
              <a:pPr>
                <a:defRPr/>
              </a:pPr>
              <a:t>‹#›</a:t>
            </a:fld>
            <a:endParaRPr lang="pl-P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C0AE177-19E5-4CEF-BA4F-0EFC29558D45}"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4.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357754E3-857E-4E21-AECD-B37E64F3D28F}"/>
              </a:ext>
            </a:extLst>
          </p:cNvPr>
          <p:cNvSpPr txBox="1"/>
          <p:nvPr/>
        </p:nvSpPr>
        <p:spPr>
          <a:xfrm>
            <a:off x="899592" y="2564904"/>
            <a:ext cx="7560840" cy="1446550"/>
          </a:xfrm>
          <a:prstGeom prst="rect">
            <a:avLst/>
          </a:prstGeom>
          <a:noFill/>
        </p:spPr>
        <p:txBody>
          <a:bodyPr wrap="square" rtlCol="0">
            <a:spAutoFit/>
          </a:bodyPr>
          <a:lstStyle/>
          <a:p>
            <a:pPr algn="ctr"/>
            <a:r>
              <a:rPr lang="en-US" sz="4400" dirty="0">
                <a:solidFill>
                  <a:schemeClr val="accent2">
                    <a:lumMod val="75000"/>
                  </a:schemeClr>
                </a:solidFill>
                <a:latin typeface="Artifakt Element Black" panose="020B0A03050000020004" pitchFamily="34" charset="-18"/>
                <a:ea typeface="Artifakt Element Black" panose="020B0A03050000020004" pitchFamily="34" charset="-18"/>
              </a:rPr>
              <a:t>Mathematics hidden in the finite element method</a:t>
            </a:r>
            <a:endParaRPr lang="pl-PL" sz="4400" dirty="0">
              <a:solidFill>
                <a:schemeClr val="accent2">
                  <a:lumMod val="75000"/>
                </a:schemeClr>
              </a:solidFill>
              <a:latin typeface="Artifakt Element Black" panose="020B0A03050000020004" pitchFamily="34" charset="-18"/>
              <a:ea typeface="Artifakt Element Black" panose="020B0A03050000020004" pitchFamily="34" charset="-18"/>
            </a:endParaRPr>
          </a:p>
        </p:txBody>
      </p:sp>
      <p:pic>
        <p:nvPicPr>
          <p:cNvPr id="4" name="Obraz 3">
            <a:extLst>
              <a:ext uri="{FF2B5EF4-FFF2-40B4-BE49-F238E27FC236}">
                <a16:creationId xmlns:a16="http://schemas.microsoft.com/office/drawing/2014/main" id="{ACF681E6-1D93-4275-BC8A-CC719E96285B}"/>
              </a:ext>
            </a:extLst>
          </p:cNvPr>
          <p:cNvPicPr>
            <a:picLocks noChangeAspect="1"/>
          </p:cNvPicPr>
          <p:nvPr/>
        </p:nvPicPr>
        <p:blipFill>
          <a:blip r:embed="rId3"/>
          <a:stretch>
            <a:fillRect/>
          </a:stretch>
        </p:blipFill>
        <p:spPr>
          <a:xfrm>
            <a:off x="323528" y="260648"/>
            <a:ext cx="2880320" cy="909574"/>
          </a:xfrm>
          <a:prstGeom prst="rect">
            <a:avLst/>
          </a:prstGeom>
        </p:spPr>
      </p:pic>
      <p:sp>
        <p:nvSpPr>
          <p:cNvPr id="6" name="pole tekstowe 5">
            <a:extLst>
              <a:ext uri="{FF2B5EF4-FFF2-40B4-BE49-F238E27FC236}">
                <a16:creationId xmlns:a16="http://schemas.microsoft.com/office/drawing/2014/main" id="{7222C722-162E-43CD-99B8-B51A65B80909}"/>
              </a:ext>
            </a:extLst>
          </p:cNvPr>
          <p:cNvSpPr txBox="1"/>
          <p:nvPr/>
        </p:nvSpPr>
        <p:spPr>
          <a:xfrm>
            <a:off x="2771800" y="5425577"/>
            <a:ext cx="7560840" cy="369332"/>
          </a:xfrm>
          <a:prstGeom prst="rect">
            <a:avLst/>
          </a:prstGeom>
          <a:noFill/>
        </p:spPr>
        <p:txBody>
          <a:bodyPr wrap="square" rtlCol="0">
            <a:spAutoFit/>
          </a:bodyPr>
          <a:lstStyle/>
          <a:p>
            <a:pPr algn="ctr"/>
            <a:r>
              <a:rPr lang="pl-PL" sz="1800" b="1" i="1" dirty="0">
                <a:solidFill>
                  <a:srgbClr val="17365D"/>
                </a:solidFill>
                <a:effectLst/>
                <a:latin typeface="Calibri" panose="020F0502020204030204" pitchFamily="34" charset="0"/>
              </a:rPr>
              <a:t>LT </a:t>
            </a:r>
            <a:r>
              <a:rPr lang="pl-PL" sz="1800" b="1" i="1" dirty="0" err="1">
                <a:solidFill>
                  <a:srgbClr val="17365D"/>
                </a:solidFill>
                <a:effectLst/>
                <a:latin typeface="Calibri" panose="020F0502020204030204" pitchFamily="34" charset="0"/>
              </a:rPr>
              <a:t>PhD</a:t>
            </a:r>
            <a:r>
              <a:rPr lang="pl-PL" sz="1800" b="1" i="1" dirty="0">
                <a:solidFill>
                  <a:srgbClr val="17365D"/>
                </a:solidFill>
                <a:effectLst/>
                <a:latin typeface="Calibri" panose="020F0502020204030204" pitchFamily="34" charset="0"/>
              </a:rPr>
              <a:t> Radosław KICIŃSKI, PNA, Gdynia, Poland</a:t>
            </a:r>
            <a:endParaRPr lang="pl-PL" sz="4400" dirty="0">
              <a:solidFill>
                <a:schemeClr val="accent2">
                  <a:lumMod val="75000"/>
                </a:schemeClr>
              </a:solidFill>
              <a:latin typeface="Artifakt Element Black" panose="020B0A03050000020004" pitchFamily="34" charset="-18"/>
              <a:ea typeface="Artifakt Element Black" panose="020B0A03050000020004" pitchFamily="34" charset="-18"/>
            </a:endParaRPr>
          </a:p>
        </p:txBody>
      </p:sp>
      <p:sp>
        <p:nvSpPr>
          <p:cNvPr id="3" name="pole tekstowe 2">
            <a:extLst>
              <a:ext uri="{FF2B5EF4-FFF2-40B4-BE49-F238E27FC236}">
                <a16:creationId xmlns:a16="http://schemas.microsoft.com/office/drawing/2014/main" id="{6098CAB3-4FEA-4F39-B66D-3F841EB47218}"/>
              </a:ext>
            </a:extLst>
          </p:cNvPr>
          <p:cNvSpPr txBox="1"/>
          <p:nvPr/>
        </p:nvSpPr>
        <p:spPr>
          <a:xfrm>
            <a:off x="827584" y="6309320"/>
            <a:ext cx="8316416" cy="461665"/>
          </a:xfrm>
          <a:prstGeom prst="rect">
            <a:avLst/>
          </a:prstGeom>
          <a:noFill/>
        </p:spPr>
        <p:txBody>
          <a:bodyPr wrap="square" rtlCol="0">
            <a:spAutoFit/>
          </a:bodyPr>
          <a:lstStyle/>
          <a:p>
            <a:pPr algn="r"/>
            <a:r>
              <a:rPr lang="pl-PL" sz="1200" b="0" i="1" dirty="0">
                <a:solidFill>
                  <a:srgbClr val="2D2D2D"/>
                </a:solidFill>
                <a:effectLst/>
                <a:latin typeface="-apple-system"/>
              </a:rPr>
              <a:t>T</a:t>
            </a:r>
            <a:r>
              <a:rPr lang="en-US" sz="1200" b="0" i="1" dirty="0" err="1">
                <a:solidFill>
                  <a:srgbClr val="2D2D2D"/>
                </a:solidFill>
                <a:effectLst/>
                <a:latin typeface="-apple-system"/>
              </a:rPr>
              <a:t>ransnational</a:t>
            </a:r>
            <a:r>
              <a:rPr lang="en-US" sz="1200" b="0" i="1" dirty="0">
                <a:solidFill>
                  <a:srgbClr val="2D2D2D"/>
                </a:solidFill>
                <a:effectLst/>
                <a:latin typeface="-apple-system"/>
              </a:rPr>
              <a:t> Project Meeting &amp; Teaching Stars</a:t>
            </a:r>
            <a:endParaRPr lang="pl-PL" sz="1200" b="0" i="1" dirty="0">
              <a:solidFill>
                <a:srgbClr val="2D2D2D"/>
              </a:solidFill>
              <a:effectLst/>
              <a:latin typeface="-apple-system"/>
            </a:endParaRPr>
          </a:p>
          <a:p>
            <a:pPr algn="r"/>
            <a:r>
              <a:rPr lang="en-US" sz="1200" b="0" i="1" dirty="0">
                <a:solidFill>
                  <a:srgbClr val="2D2D2D"/>
                </a:solidFill>
                <a:effectLst/>
                <a:latin typeface="-apple-system"/>
              </a:rPr>
              <a:t> 26 – 27 April 2022  </a:t>
            </a:r>
            <a:r>
              <a:rPr lang="en-US" sz="1200" b="0" i="1" dirty="0" err="1">
                <a:solidFill>
                  <a:srgbClr val="2D2D2D"/>
                </a:solidFill>
                <a:effectLst/>
                <a:latin typeface="-apple-system"/>
              </a:rPr>
              <a:t>TalTech</a:t>
            </a:r>
            <a:r>
              <a:rPr lang="en-US" sz="1200" b="0" i="1" dirty="0">
                <a:solidFill>
                  <a:srgbClr val="2D2D2D"/>
                </a:solidFill>
                <a:effectLst/>
                <a:latin typeface="-apple-system"/>
              </a:rPr>
              <a:t> Estonian Maritime Academy, Tallinn, Estonia.</a:t>
            </a:r>
            <a:endParaRPr lang="pl-PL" sz="12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2F2C01B4-79AA-42EC-B126-049EF2B17488}"/>
              </a:ext>
            </a:extLst>
          </p:cNvPr>
          <p:cNvPicPr>
            <a:picLocks noChangeAspect="1"/>
          </p:cNvPicPr>
          <p:nvPr/>
        </p:nvPicPr>
        <p:blipFill rotWithShape="1">
          <a:blip r:embed="rId4"/>
          <a:srcRect l="12988" t="16679" r="57087" b="7626"/>
          <a:stretch/>
        </p:blipFill>
        <p:spPr>
          <a:xfrm>
            <a:off x="0" y="116632"/>
            <a:ext cx="4358479" cy="5992772"/>
          </a:xfrm>
          <a:prstGeom prst="rect">
            <a:avLst/>
          </a:prstGeom>
        </p:spPr>
      </p:pic>
      <p:sp>
        <p:nvSpPr>
          <p:cNvPr id="8" name="pole tekstowe 7">
            <a:extLst>
              <a:ext uri="{FF2B5EF4-FFF2-40B4-BE49-F238E27FC236}">
                <a16:creationId xmlns:a16="http://schemas.microsoft.com/office/drawing/2014/main" id="{E5FAF5E1-DE0E-4DB9-889D-DD947C727BAC}"/>
              </a:ext>
            </a:extLst>
          </p:cNvPr>
          <p:cNvSpPr txBox="1"/>
          <p:nvPr/>
        </p:nvSpPr>
        <p:spPr>
          <a:xfrm>
            <a:off x="3779912" y="1340768"/>
            <a:ext cx="5221478" cy="3970318"/>
          </a:xfrm>
          <a:prstGeom prst="rect">
            <a:avLst/>
          </a:prstGeom>
          <a:noFill/>
        </p:spPr>
        <p:txBody>
          <a:bodyPr wrap="square" rtlCol="0">
            <a:spAutoFit/>
          </a:bodyPr>
          <a:lstStyle/>
          <a:p>
            <a:pPr algn="ctr"/>
            <a:r>
              <a:rPr lang="en-US" sz="3600" dirty="0">
                <a:solidFill>
                  <a:schemeClr val="accent2">
                    <a:lumMod val="75000"/>
                  </a:schemeClr>
                </a:solidFill>
                <a:latin typeface="Artifakt Element Black" panose="020B0A03050000020004" pitchFamily="34" charset="-18"/>
                <a:ea typeface="Artifakt Element Black" panose="020B0A03050000020004" pitchFamily="34" charset="-18"/>
              </a:rPr>
              <a:t>4. The computer solves the matrix equations by </a:t>
            </a:r>
            <a:r>
              <a:rPr lang="en-US" sz="3600" dirty="0">
                <a:solidFill>
                  <a:srgbClr val="FF0000"/>
                </a:solidFill>
                <a:latin typeface="Artifakt Element Black" panose="020B0A03050000020004" pitchFamily="34" charset="-18"/>
                <a:ea typeface="Artifakt Element Black" panose="020B0A03050000020004" pitchFamily="34" charset="-18"/>
              </a:rPr>
              <a:t>numerical integration</a:t>
            </a:r>
          </a:p>
          <a:p>
            <a:pPr algn="ctr"/>
            <a:r>
              <a:rPr lang="en-US" sz="3600" dirty="0">
                <a:solidFill>
                  <a:schemeClr val="accent2">
                    <a:lumMod val="75000"/>
                  </a:schemeClr>
                </a:solidFill>
                <a:latin typeface="Artifakt Element Black" panose="020B0A03050000020004" pitchFamily="34" charset="-18"/>
                <a:ea typeface="Artifakt Element Black" panose="020B0A03050000020004" pitchFamily="34" charset="-18"/>
              </a:rPr>
              <a:t>5. I get the results in the form of graphic images </a:t>
            </a:r>
            <a:endParaRPr lang="pl-PL" sz="3600" dirty="0">
              <a:solidFill>
                <a:schemeClr val="accent2">
                  <a:lumMod val="75000"/>
                </a:schemeClr>
              </a:solidFill>
              <a:latin typeface="Artifakt Element Black" panose="020B0A03050000020004" pitchFamily="34" charset="-18"/>
              <a:ea typeface="Artifakt Element Black" panose="020B0A03050000020004" pitchFamily="34" charset="-18"/>
            </a:endParaRPr>
          </a:p>
        </p:txBody>
      </p:sp>
      <p:sp>
        <p:nvSpPr>
          <p:cNvPr id="5" name="pole tekstowe 4">
            <a:extLst>
              <a:ext uri="{FF2B5EF4-FFF2-40B4-BE49-F238E27FC236}">
                <a16:creationId xmlns:a16="http://schemas.microsoft.com/office/drawing/2014/main" id="{BFB4BA66-FFDF-4F07-ADBE-96A44C381B5C}"/>
              </a:ext>
            </a:extLst>
          </p:cNvPr>
          <p:cNvSpPr txBox="1"/>
          <p:nvPr/>
        </p:nvSpPr>
        <p:spPr>
          <a:xfrm>
            <a:off x="827584" y="6309320"/>
            <a:ext cx="8316416" cy="461665"/>
          </a:xfrm>
          <a:prstGeom prst="rect">
            <a:avLst/>
          </a:prstGeom>
          <a:noFill/>
        </p:spPr>
        <p:txBody>
          <a:bodyPr wrap="square" rtlCol="0">
            <a:spAutoFit/>
          </a:bodyPr>
          <a:lstStyle/>
          <a:p>
            <a:pPr algn="r"/>
            <a:r>
              <a:rPr lang="pl-PL" sz="1200" b="0" i="1" dirty="0">
                <a:solidFill>
                  <a:srgbClr val="2D2D2D"/>
                </a:solidFill>
                <a:effectLst/>
                <a:latin typeface="-apple-system"/>
              </a:rPr>
              <a:t>T</a:t>
            </a:r>
            <a:r>
              <a:rPr lang="en-US" sz="1200" b="0" i="1" dirty="0" err="1">
                <a:solidFill>
                  <a:srgbClr val="2D2D2D"/>
                </a:solidFill>
                <a:effectLst/>
                <a:latin typeface="-apple-system"/>
              </a:rPr>
              <a:t>ransnational</a:t>
            </a:r>
            <a:r>
              <a:rPr lang="en-US" sz="1200" b="0" i="1" dirty="0">
                <a:solidFill>
                  <a:srgbClr val="2D2D2D"/>
                </a:solidFill>
                <a:effectLst/>
                <a:latin typeface="-apple-system"/>
              </a:rPr>
              <a:t> Project Meeting &amp; Teaching Stars</a:t>
            </a:r>
            <a:endParaRPr lang="pl-PL" sz="1200" b="0" i="1" dirty="0">
              <a:solidFill>
                <a:srgbClr val="2D2D2D"/>
              </a:solidFill>
              <a:effectLst/>
              <a:latin typeface="-apple-system"/>
            </a:endParaRPr>
          </a:p>
          <a:p>
            <a:pPr algn="r"/>
            <a:r>
              <a:rPr lang="en-US" sz="1200" b="0" i="1" dirty="0">
                <a:solidFill>
                  <a:srgbClr val="2D2D2D"/>
                </a:solidFill>
                <a:effectLst/>
                <a:latin typeface="-apple-system"/>
              </a:rPr>
              <a:t> 26 – 27 April 2022  </a:t>
            </a:r>
            <a:r>
              <a:rPr lang="en-US" sz="1200" b="0" i="1" dirty="0" err="1">
                <a:solidFill>
                  <a:srgbClr val="2D2D2D"/>
                </a:solidFill>
                <a:effectLst/>
                <a:latin typeface="-apple-system"/>
              </a:rPr>
              <a:t>TalTech</a:t>
            </a:r>
            <a:r>
              <a:rPr lang="en-US" sz="1200" b="0" i="1" dirty="0">
                <a:solidFill>
                  <a:srgbClr val="2D2D2D"/>
                </a:solidFill>
                <a:effectLst/>
                <a:latin typeface="-apple-system"/>
              </a:rPr>
              <a:t> Estonian Maritime Academy, Tallinn, Estonia.</a:t>
            </a:r>
            <a:endParaRPr lang="pl-PL" sz="1200" dirty="0"/>
          </a:p>
        </p:txBody>
      </p:sp>
      <p:pic>
        <p:nvPicPr>
          <p:cNvPr id="6" name="Obraz 5">
            <a:extLst>
              <a:ext uri="{FF2B5EF4-FFF2-40B4-BE49-F238E27FC236}">
                <a16:creationId xmlns:a16="http://schemas.microsoft.com/office/drawing/2014/main" id="{C53A22D1-ADBA-4025-81C5-A1953AF9BF5A}"/>
              </a:ext>
            </a:extLst>
          </p:cNvPr>
          <p:cNvPicPr>
            <a:picLocks noChangeAspect="1"/>
          </p:cNvPicPr>
          <p:nvPr/>
        </p:nvPicPr>
        <p:blipFill>
          <a:blip r:embed="rId5"/>
          <a:stretch>
            <a:fillRect/>
          </a:stretch>
        </p:blipFill>
        <p:spPr>
          <a:xfrm>
            <a:off x="10619" y="6287466"/>
            <a:ext cx="1440160" cy="454787"/>
          </a:xfrm>
          <a:prstGeom prst="rect">
            <a:avLst/>
          </a:prstGeom>
        </p:spPr>
      </p:pic>
    </p:spTree>
    <p:extLst>
      <p:ext uri="{BB962C8B-B14F-4D97-AF65-F5344CB8AC3E}">
        <p14:creationId xmlns:p14="http://schemas.microsoft.com/office/powerpoint/2010/main" val="3641742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pole tekstowe 6">
            <a:extLst>
              <a:ext uri="{FF2B5EF4-FFF2-40B4-BE49-F238E27FC236}">
                <a16:creationId xmlns:a16="http://schemas.microsoft.com/office/drawing/2014/main" id="{E2A59AD1-5485-45E1-85C9-C3565AD81657}"/>
              </a:ext>
            </a:extLst>
          </p:cNvPr>
          <p:cNvSpPr txBox="1"/>
          <p:nvPr/>
        </p:nvSpPr>
        <p:spPr>
          <a:xfrm>
            <a:off x="143508" y="1029108"/>
            <a:ext cx="8856984" cy="769441"/>
          </a:xfrm>
          <a:prstGeom prst="rect">
            <a:avLst/>
          </a:prstGeom>
          <a:noFill/>
        </p:spPr>
        <p:txBody>
          <a:bodyPr wrap="square" rtlCol="0">
            <a:spAutoFit/>
          </a:bodyPr>
          <a:lstStyle/>
          <a:p>
            <a:pPr algn="ctr"/>
            <a:r>
              <a:rPr lang="en-US" sz="4400" dirty="0">
                <a:solidFill>
                  <a:schemeClr val="accent2">
                    <a:lumMod val="75000"/>
                  </a:schemeClr>
                </a:solidFill>
                <a:latin typeface="Artifakt Element Black" panose="020B0A03050000020004" pitchFamily="34" charset="-18"/>
                <a:ea typeface="Artifakt Element Black" panose="020B0A03050000020004" pitchFamily="34" charset="-18"/>
              </a:rPr>
              <a:t>I am </a:t>
            </a:r>
            <a:r>
              <a:rPr lang="pl-PL" sz="4400" dirty="0">
                <a:solidFill>
                  <a:schemeClr val="accent2">
                    <a:lumMod val="75000"/>
                  </a:schemeClr>
                </a:solidFill>
                <a:latin typeface="Artifakt Element Black" panose="020B0A03050000020004" pitchFamily="34" charset="-18"/>
                <a:ea typeface="Artifakt Element Black" panose="020B0A03050000020004" pitchFamily="34" charset="-18"/>
              </a:rPr>
              <a:t>happy?</a:t>
            </a:r>
            <a:endParaRPr lang="pl-PL" sz="4400" dirty="0">
              <a:solidFill>
                <a:srgbClr val="FF0000"/>
              </a:solidFill>
              <a:latin typeface="Artifakt Element Black" panose="020B0A03050000020004" pitchFamily="34" charset="-18"/>
              <a:ea typeface="Artifakt Element Black" panose="020B0A03050000020004" pitchFamily="34" charset="-18"/>
            </a:endParaRPr>
          </a:p>
        </p:txBody>
      </p:sp>
      <p:pic>
        <p:nvPicPr>
          <p:cNvPr id="4098" name="Picture 2" descr="Well Yes, But Actually No | Know Your Meme">
            <a:extLst>
              <a:ext uri="{FF2B5EF4-FFF2-40B4-BE49-F238E27FC236}">
                <a16:creationId xmlns:a16="http://schemas.microsoft.com/office/drawing/2014/main" id="{8DAB2FAF-5F29-4190-8133-08F315EA52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829381"/>
            <a:ext cx="7747819" cy="4358148"/>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94A72580-F6EE-4251-894D-7693595D3253}"/>
              </a:ext>
            </a:extLst>
          </p:cNvPr>
          <p:cNvSpPr txBox="1"/>
          <p:nvPr/>
        </p:nvSpPr>
        <p:spPr>
          <a:xfrm>
            <a:off x="827584" y="6309320"/>
            <a:ext cx="8316416" cy="461665"/>
          </a:xfrm>
          <a:prstGeom prst="rect">
            <a:avLst/>
          </a:prstGeom>
          <a:noFill/>
        </p:spPr>
        <p:txBody>
          <a:bodyPr wrap="square" rtlCol="0">
            <a:spAutoFit/>
          </a:bodyPr>
          <a:lstStyle/>
          <a:p>
            <a:pPr algn="r"/>
            <a:r>
              <a:rPr lang="pl-PL" sz="1200" b="0" i="1" dirty="0">
                <a:solidFill>
                  <a:srgbClr val="2D2D2D"/>
                </a:solidFill>
                <a:effectLst/>
                <a:latin typeface="-apple-system"/>
              </a:rPr>
              <a:t>T</a:t>
            </a:r>
            <a:r>
              <a:rPr lang="en-US" sz="1200" b="0" i="1" dirty="0" err="1">
                <a:solidFill>
                  <a:srgbClr val="2D2D2D"/>
                </a:solidFill>
                <a:effectLst/>
                <a:latin typeface="-apple-system"/>
              </a:rPr>
              <a:t>ransnational</a:t>
            </a:r>
            <a:r>
              <a:rPr lang="en-US" sz="1200" b="0" i="1" dirty="0">
                <a:solidFill>
                  <a:srgbClr val="2D2D2D"/>
                </a:solidFill>
                <a:effectLst/>
                <a:latin typeface="-apple-system"/>
              </a:rPr>
              <a:t> Project Meeting &amp; Teaching Stars</a:t>
            </a:r>
            <a:endParaRPr lang="pl-PL" sz="1200" b="0" i="1" dirty="0">
              <a:solidFill>
                <a:srgbClr val="2D2D2D"/>
              </a:solidFill>
              <a:effectLst/>
              <a:latin typeface="-apple-system"/>
            </a:endParaRPr>
          </a:p>
          <a:p>
            <a:pPr algn="r"/>
            <a:r>
              <a:rPr lang="en-US" sz="1200" b="0" i="1" dirty="0">
                <a:solidFill>
                  <a:srgbClr val="2D2D2D"/>
                </a:solidFill>
                <a:effectLst/>
                <a:latin typeface="-apple-system"/>
              </a:rPr>
              <a:t> 26 – 27 April 2022  </a:t>
            </a:r>
            <a:r>
              <a:rPr lang="en-US" sz="1200" b="0" i="1" dirty="0" err="1">
                <a:solidFill>
                  <a:srgbClr val="2D2D2D"/>
                </a:solidFill>
                <a:effectLst/>
                <a:latin typeface="-apple-system"/>
              </a:rPr>
              <a:t>TalTech</a:t>
            </a:r>
            <a:r>
              <a:rPr lang="en-US" sz="1200" b="0" i="1" dirty="0">
                <a:solidFill>
                  <a:srgbClr val="2D2D2D"/>
                </a:solidFill>
                <a:effectLst/>
                <a:latin typeface="-apple-system"/>
              </a:rPr>
              <a:t> Estonian Maritime Academy, Tallinn, Estonia.</a:t>
            </a:r>
            <a:endParaRPr lang="pl-PL" sz="1200" dirty="0"/>
          </a:p>
        </p:txBody>
      </p:sp>
      <p:pic>
        <p:nvPicPr>
          <p:cNvPr id="5" name="Obraz 4">
            <a:extLst>
              <a:ext uri="{FF2B5EF4-FFF2-40B4-BE49-F238E27FC236}">
                <a16:creationId xmlns:a16="http://schemas.microsoft.com/office/drawing/2014/main" id="{E828F0BA-AC18-4B91-B345-98FC080CAC89}"/>
              </a:ext>
            </a:extLst>
          </p:cNvPr>
          <p:cNvPicPr>
            <a:picLocks noChangeAspect="1"/>
          </p:cNvPicPr>
          <p:nvPr/>
        </p:nvPicPr>
        <p:blipFill>
          <a:blip r:embed="rId5"/>
          <a:stretch>
            <a:fillRect/>
          </a:stretch>
        </p:blipFill>
        <p:spPr>
          <a:xfrm>
            <a:off x="10619" y="6287466"/>
            <a:ext cx="1440160" cy="454787"/>
          </a:xfrm>
          <a:prstGeom prst="rect">
            <a:avLst/>
          </a:prstGeom>
        </p:spPr>
      </p:pic>
    </p:spTree>
    <p:extLst>
      <p:ext uri="{BB962C8B-B14F-4D97-AF65-F5344CB8AC3E}">
        <p14:creationId xmlns:p14="http://schemas.microsoft.com/office/powerpoint/2010/main" val="22848328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pole tekstowe 7">
            <a:extLst>
              <a:ext uri="{FF2B5EF4-FFF2-40B4-BE49-F238E27FC236}">
                <a16:creationId xmlns:a16="http://schemas.microsoft.com/office/drawing/2014/main" id="{69AB4E19-291F-4987-8ACC-6706842E0B6E}"/>
              </a:ext>
            </a:extLst>
          </p:cNvPr>
          <p:cNvSpPr txBox="1"/>
          <p:nvPr/>
        </p:nvSpPr>
        <p:spPr>
          <a:xfrm>
            <a:off x="0" y="1196752"/>
            <a:ext cx="5220072" cy="4832092"/>
          </a:xfrm>
          <a:prstGeom prst="rect">
            <a:avLst/>
          </a:prstGeom>
          <a:noFill/>
        </p:spPr>
        <p:txBody>
          <a:bodyPr wrap="square" rtlCol="0">
            <a:spAutoFit/>
          </a:bodyPr>
          <a:lstStyle/>
          <a:p>
            <a:pPr algn="ctr"/>
            <a:r>
              <a:rPr lang="en-US" sz="2800" dirty="0">
                <a:solidFill>
                  <a:schemeClr val="accent2">
                    <a:lumMod val="75000"/>
                  </a:schemeClr>
                </a:solidFill>
                <a:latin typeface="Artifakt Element Black" panose="020B0A03050000020004" pitchFamily="34" charset="-18"/>
                <a:ea typeface="Artifakt Element Black" panose="020B0A03050000020004" pitchFamily="34" charset="-18"/>
              </a:rPr>
              <a:t>We still do not know the answer, is it possible to stand on this can ...</a:t>
            </a:r>
            <a:endParaRPr lang="pl-PL" sz="28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algn="ctr"/>
            <a:r>
              <a:rPr lang="en-US" sz="2800" dirty="0">
                <a:solidFill>
                  <a:schemeClr val="accent2">
                    <a:lumMod val="75000"/>
                  </a:schemeClr>
                </a:solidFill>
                <a:latin typeface="Artifakt Element Black" panose="020B0A03050000020004" pitchFamily="34" charset="-18"/>
                <a:ea typeface="Artifakt Element Black" panose="020B0A03050000020004" pitchFamily="34" charset="-18"/>
              </a:rPr>
              <a:t>The easiest way to answer this question is to use the safety factor. It is a value that tells us how safe our structure is. </a:t>
            </a:r>
            <a:endParaRPr lang="pl-PL" sz="28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algn="ctr"/>
            <a:r>
              <a:rPr lang="en-US" sz="2800" dirty="0">
                <a:solidFill>
                  <a:schemeClr val="accent2">
                    <a:lumMod val="75000"/>
                  </a:schemeClr>
                </a:solidFill>
                <a:latin typeface="Artifakt Element Black" panose="020B0A03050000020004" pitchFamily="34" charset="-18"/>
                <a:ea typeface="Artifakt Element Black" panose="020B0A03050000020004" pitchFamily="34" charset="-18"/>
              </a:rPr>
              <a:t>Values below 1 do not meet the safety requirements - they will be damaged.</a:t>
            </a:r>
            <a:endParaRPr lang="pl-PL" sz="2800" dirty="0">
              <a:solidFill>
                <a:schemeClr val="accent2">
                  <a:lumMod val="75000"/>
                </a:schemeClr>
              </a:solidFill>
              <a:latin typeface="Artifakt Element Black" panose="020B0A03050000020004" pitchFamily="34" charset="-18"/>
              <a:ea typeface="Artifakt Element Black" panose="020B0A03050000020004" pitchFamily="34" charset="-18"/>
            </a:endParaRPr>
          </a:p>
        </p:txBody>
      </p:sp>
      <p:pic>
        <p:nvPicPr>
          <p:cNvPr id="3" name="Obraz 2">
            <a:extLst>
              <a:ext uri="{FF2B5EF4-FFF2-40B4-BE49-F238E27FC236}">
                <a16:creationId xmlns:a16="http://schemas.microsoft.com/office/drawing/2014/main" id="{73730C72-BF87-4684-9A91-7472C369EC2C}"/>
              </a:ext>
            </a:extLst>
          </p:cNvPr>
          <p:cNvPicPr>
            <a:picLocks noChangeAspect="1"/>
          </p:cNvPicPr>
          <p:nvPr/>
        </p:nvPicPr>
        <p:blipFill rotWithShape="1">
          <a:blip r:embed="rId4"/>
          <a:srcRect l="12988" t="16679" r="58662" b="6538"/>
          <a:stretch/>
        </p:blipFill>
        <p:spPr>
          <a:xfrm>
            <a:off x="5004048" y="332656"/>
            <a:ext cx="4358529" cy="6416724"/>
          </a:xfrm>
          <a:prstGeom prst="rect">
            <a:avLst/>
          </a:prstGeom>
        </p:spPr>
      </p:pic>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id="{D364BB44-7BB5-4075-AC01-7AB46839D0CA}"/>
                  </a:ext>
                </a:extLst>
              </p:cNvPr>
              <p:cNvSpPr txBox="1"/>
              <p:nvPr/>
            </p:nvSpPr>
            <p:spPr>
              <a:xfrm>
                <a:off x="305780" y="188640"/>
                <a:ext cx="4608512" cy="719108"/>
              </a:xfrm>
              <a:prstGeom prst="rect">
                <a:avLst/>
              </a:prstGeom>
              <a:noFill/>
            </p:spPr>
            <p:txBody>
              <a:bodyPr wrap="square" rtlCol="0">
                <a:spAutoFit/>
              </a:bodyPr>
              <a:lstStyle/>
              <a:p>
                <a:r>
                  <a:rPr lang="pl-PL" sz="2800" b="0" i="1" dirty="0">
                    <a:solidFill>
                      <a:srgbClr val="000000"/>
                    </a:solidFill>
                    <a:effectLst/>
                    <a:latin typeface="bitstream vera sans"/>
                  </a:rPr>
                  <a:t>Safety </a:t>
                </a:r>
                <a:r>
                  <a:rPr lang="pl-PL" sz="2800" b="0" i="1" dirty="0" err="1">
                    <a:solidFill>
                      <a:srgbClr val="000000"/>
                    </a:solidFill>
                    <a:effectLst/>
                    <a:latin typeface="bitstream vera sans"/>
                  </a:rPr>
                  <a:t>factor</a:t>
                </a:r>
                <a:r>
                  <a:rPr lang="pl-PL" sz="2800" b="0" i="1" dirty="0">
                    <a:solidFill>
                      <a:srgbClr val="000000"/>
                    </a:solidFill>
                    <a:effectLst/>
                    <a:latin typeface="bitstream vera sans"/>
                  </a:rPr>
                  <a:t> = </a:t>
                </a:r>
                <a14:m>
                  <m:oMath xmlns:m="http://schemas.openxmlformats.org/officeDocument/2006/math">
                    <m:f>
                      <m:fPr>
                        <m:ctrlPr>
                          <a:rPr lang="pl-PL" sz="2800" b="0" i="1" dirty="0" smtClean="0">
                            <a:solidFill>
                              <a:srgbClr val="000000"/>
                            </a:solidFill>
                            <a:effectLst/>
                            <a:latin typeface="Cambria Math" panose="02040503050406030204" pitchFamily="18" charset="0"/>
                          </a:rPr>
                        </m:ctrlPr>
                      </m:fPr>
                      <m:num>
                        <m:r>
                          <a:rPr lang="pl-PL" sz="2800" b="0" i="1" dirty="0" smtClean="0">
                            <a:solidFill>
                              <a:srgbClr val="000000"/>
                            </a:solidFill>
                            <a:effectLst/>
                            <a:latin typeface="Cambria Math" panose="02040503050406030204" pitchFamily="18" charset="0"/>
                          </a:rPr>
                          <m:t>𝑓𝑎𝑖𝑙𝑢𝑟𝑒</m:t>
                        </m:r>
                        <m:r>
                          <a:rPr lang="pl-PL" sz="2800" b="0" i="1" dirty="0" smtClean="0">
                            <a:solidFill>
                              <a:srgbClr val="000000"/>
                            </a:solidFill>
                            <a:effectLst/>
                            <a:latin typeface="Cambria Math" panose="02040503050406030204" pitchFamily="18" charset="0"/>
                          </a:rPr>
                          <m:t> </m:t>
                        </m:r>
                        <m:r>
                          <a:rPr lang="pl-PL" sz="2800" b="0" i="1" dirty="0" smtClean="0">
                            <a:solidFill>
                              <a:srgbClr val="000000"/>
                            </a:solidFill>
                            <a:effectLst/>
                            <a:latin typeface="Cambria Math" panose="02040503050406030204" pitchFamily="18" charset="0"/>
                          </a:rPr>
                          <m:t>𝑙𝑜𝑎𝑑</m:t>
                        </m:r>
                      </m:num>
                      <m:den>
                        <m:r>
                          <a:rPr lang="pl-PL" sz="2800" b="0" i="1" dirty="0" smtClean="0">
                            <a:solidFill>
                              <a:srgbClr val="000000"/>
                            </a:solidFill>
                            <a:effectLst/>
                            <a:latin typeface="Cambria Math" panose="02040503050406030204" pitchFamily="18" charset="0"/>
                          </a:rPr>
                          <m:t>𝑎𝑙𝑙𝑜𝑤𝑎𝑏𝑙𝑒</m:t>
                        </m:r>
                        <m:r>
                          <a:rPr lang="pl-PL" sz="2800" b="0" i="1" dirty="0" smtClean="0">
                            <a:solidFill>
                              <a:srgbClr val="000000"/>
                            </a:solidFill>
                            <a:effectLst/>
                            <a:latin typeface="Cambria Math" panose="02040503050406030204" pitchFamily="18" charset="0"/>
                          </a:rPr>
                          <m:t> </m:t>
                        </m:r>
                        <m:r>
                          <a:rPr lang="pl-PL" sz="2800" b="0" i="1" dirty="0" smtClean="0">
                            <a:solidFill>
                              <a:srgbClr val="000000"/>
                            </a:solidFill>
                            <a:effectLst/>
                            <a:latin typeface="Cambria Math" panose="02040503050406030204" pitchFamily="18" charset="0"/>
                          </a:rPr>
                          <m:t>𝑙𝑜𝑎𝑑</m:t>
                        </m:r>
                      </m:den>
                    </m:f>
                  </m:oMath>
                </a14:m>
                <a:endParaRPr lang="pl-PL" dirty="0"/>
              </a:p>
            </p:txBody>
          </p:sp>
        </mc:Choice>
        <mc:Fallback xmlns="">
          <p:sp>
            <p:nvSpPr>
              <p:cNvPr id="6" name="pole tekstowe 5">
                <a:extLst>
                  <a:ext uri="{FF2B5EF4-FFF2-40B4-BE49-F238E27FC236}">
                    <a16:creationId xmlns:a16="http://schemas.microsoft.com/office/drawing/2014/main" id="{D364BB44-7BB5-4075-AC01-7AB46839D0CA}"/>
                  </a:ext>
                </a:extLst>
              </p:cNvPr>
              <p:cNvSpPr txBox="1">
                <a:spLocks noRot="1" noChangeAspect="1" noMove="1" noResize="1" noEditPoints="1" noAdjustHandles="1" noChangeArrowheads="1" noChangeShapeType="1" noTextEdit="1"/>
              </p:cNvSpPr>
              <p:nvPr/>
            </p:nvSpPr>
            <p:spPr>
              <a:xfrm>
                <a:off x="305780" y="188640"/>
                <a:ext cx="4608512" cy="719108"/>
              </a:xfrm>
              <a:prstGeom prst="rect">
                <a:avLst/>
              </a:prstGeom>
              <a:blipFill>
                <a:blip r:embed="rId5"/>
                <a:stretch>
                  <a:fillRect l="-2646" b="-11017"/>
                </a:stretch>
              </a:blipFill>
            </p:spPr>
            <p:txBody>
              <a:bodyPr/>
              <a:lstStyle/>
              <a:p>
                <a:r>
                  <a:rPr lang="pl-PL">
                    <a:noFill/>
                  </a:rPr>
                  <a:t> </a:t>
                </a:r>
              </a:p>
            </p:txBody>
          </p:sp>
        </mc:Fallback>
      </mc:AlternateContent>
      <p:sp>
        <p:nvSpPr>
          <p:cNvPr id="2" name="Prostokąt 1">
            <a:extLst>
              <a:ext uri="{FF2B5EF4-FFF2-40B4-BE49-F238E27FC236}">
                <a16:creationId xmlns:a16="http://schemas.microsoft.com/office/drawing/2014/main" id="{429B4103-9B91-48DC-BE65-9898386715F4}"/>
              </a:ext>
            </a:extLst>
          </p:cNvPr>
          <p:cNvSpPr/>
          <p:nvPr/>
        </p:nvSpPr>
        <p:spPr>
          <a:xfrm>
            <a:off x="5309828" y="3861048"/>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3AFD0E3F-AFE7-4DA3-A72E-5797B0D7F828}"/>
              </a:ext>
            </a:extLst>
          </p:cNvPr>
          <p:cNvSpPr txBox="1"/>
          <p:nvPr/>
        </p:nvSpPr>
        <p:spPr>
          <a:xfrm>
            <a:off x="827584" y="6309320"/>
            <a:ext cx="8316416" cy="461665"/>
          </a:xfrm>
          <a:prstGeom prst="rect">
            <a:avLst/>
          </a:prstGeom>
          <a:noFill/>
        </p:spPr>
        <p:txBody>
          <a:bodyPr wrap="square" rtlCol="0">
            <a:spAutoFit/>
          </a:bodyPr>
          <a:lstStyle/>
          <a:p>
            <a:pPr algn="r"/>
            <a:r>
              <a:rPr lang="pl-PL" sz="1200" b="0" i="1" dirty="0">
                <a:solidFill>
                  <a:srgbClr val="2D2D2D"/>
                </a:solidFill>
                <a:effectLst/>
                <a:latin typeface="-apple-system"/>
              </a:rPr>
              <a:t>T</a:t>
            </a:r>
            <a:r>
              <a:rPr lang="en-US" sz="1200" b="0" i="1" dirty="0" err="1">
                <a:solidFill>
                  <a:srgbClr val="2D2D2D"/>
                </a:solidFill>
                <a:effectLst/>
                <a:latin typeface="-apple-system"/>
              </a:rPr>
              <a:t>ransnational</a:t>
            </a:r>
            <a:r>
              <a:rPr lang="en-US" sz="1200" b="0" i="1" dirty="0">
                <a:solidFill>
                  <a:srgbClr val="2D2D2D"/>
                </a:solidFill>
                <a:effectLst/>
                <a:latin typeface="-apple-system"/>
              </a:rPr>
              <a:t> Project Meeting &amp; Teaching Stars</a:t>
            </a:r>
            <a:endParaRPr lang="pl-PL" sz="1200" b="0" i="1" dirty="0">
              <a:solidFill>
                <a:srgbClr val="2D2D2D"/>
              </a:solidFill>
              <a:effectLst/>
              <a:latin typeface="-apple-system"/>
            </a:endParaRPr>
          </a:p>
          <a:p>
            <a:pPr algn="r"/>
            <a:r>
              <a:rPr lang="en-US" sz="1200" b="0" i="1" dirty="0">
                <a:solidFill>
                  <a:srgbClr val="2D2D2D"/>
                </a:solidFill>
                <a:effectLst/>
                <a:latin typeface="-apple-system"/>
              </a:rPr>
              <a:t> 26 – 27 April 2022  </a:t>
            </a:r>
            <a:r>
              <a:rPr lang="en-US" sz="1200" b="0" i="1" dirty="0" err="1">
                <a:solidFill>
                  <a:srgbClr val="2D2D2D"/>
                </a:solidFill>
                <a:effectLst/>
                <a:latin typeface="-apple-system"/>
              </a:rPr>
              <a:t>TalTech</a:t>
            </a:r>
            <a:r>
              <a:rPr lang="en-US" sz="1200" b="0" i="1" dirty="0">
                <a:solidFill>
                  <a:srgbClr val="2D2D2D"/>
                </a:solidFill>
                <a:effectLst/>
                <a:latin typeface="-apple-system"/>
              </a:rPr>
              <a:t> Estonian Maritime Academy, Tallinn, Estonia.</a:t>
            </a:r>
            <a:endParaRPr lang="pl-PL" sz="1200" dirty="0"/>
          </a:p>
        </p:txBody>
      </p:sp>
      <p:pic>
        <p:nvPicPr>
          <p:cNvPr id="9" name="Obraz 8">
            <a:extLst>
              <a:ext uri="{FF2B5EF4-FFF2-40B4-BE49-F238E27FC236}">
                <a16:creationId xmlns:a16="http://schemas.microsoft.com/office/drawing/2014/main" id="{7FC2F570-4898-4654-8BAF-F1F97ABD3BB9}"/>
              </a:ext>
            </a:extLst>
          </p:cNvPr>
          <p:cNvPicPr>
            <a:picLocks noChangeAspect="1"/>
          </p:cNvPicPr>
          <p:nvPr/>
        </p:nvPicPr>
        <p:blipFill>
          <a:blip r:embed="rId6"/>
          <a:stretch>
            <a:fillRect/>
          </a:stretch>
        </p:blipFill>
        <p:spPr>
          <a:xfrm>
            <a:off x="10619" y="6287466"/>
            <a:ext cx="1440160" cy="454787"/>
          </a:xfrm>
          <a:prstGeom prst="rect">
            <a:avLst/>
          </a:prstGeom>
        </p:spPr>
      </p:pic>
    </p:spTree>
    <p:extLst>
      <p:ext uri="{BB962C8B-B14F-4D97-AF65-F5344CB8AC3E}">
        <p14:creationId xmlns:p14="http://schemas.microsoft.com/office/powerpoint/2010/main" val="5429369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pole tekstowe 6">
            <a:extLst>
              <a:ext uri="{FF2B5EF4-FFF2-40B4-BE49-F238E27FC236}">
                <a16:creationId xmlns:a16="http://schemas.microsoft.com/office/drawing/2014/main" id="{E2A59AD1-5485-45E1-85C9-C3565AD81657}"/>
              </a:ext>
            </a:extLst>
          </p:cNvPr>
          <p:cNvSpPr txBox="1"/>
          <p:nvPr/>
        </p:nvSpPr>
        <p:spPr>
          <a:xfrm>
            <a:off x="-32856" y="260648"/>
            <a:ext cx="6869901" cy="6124754"/>
          </a:xfrm>
          <a:prstGeom prst="rect">
            <a:avLst/>
          </a:prstGeom>
          <a:noFill/>
        </p:spPr>
        <p:txBody>
          <a:bodyPr wrap="square" rtlCol="0">
            <a:spAutoFit/>
          </a:bodyPr>
          <a:lstStyle/>
          <a:p>
            <a:pPr algn="ctr"/>
            <a:r>
              <a:rPr lang="en-US" sz="2800" dirty="0">
                <a:solidFill>
                  <a:schemeClr val="accent2">
                    <a:lumMod val="75000"/>
                  </a:schemeClr>
                </a:solidFill>
                <a:latin typeface="Artifakt Element Black" panose="020B0A03050000020004" pitchFamily="34" charset="-18"/>
                <a:ea typeface="Artifakt Element Black" panose="020B0A03050000020004" pitchFamily="34" charset="-18"/>
              </a:rPr>
              <a:t>So the answer is </a:t>
            </a:r>
            <a:r>
              <a:rPr lang="en-US" sz="2800" dirty="0">
                <a:solidFill>
                  <a:srgbClr val="FF0000"/>
                </a:solidFill>
                <a:latin typeface="Artifakt Element Black" panose="020B0A03050000020004" pitchFamily="34" charset="-18"/>
                <a:ea typeface="Artifakt Element Black" panose="020B0A03050000020004" pitchFamily="34" charset="-18"/>
              </a:rPr>
              <a:t>YES</a:t>
            </a:r>
            <a:r>
              <a:rPr lang="en-US" sz="2800" dirty="0">
                <a:solidFill>
                  <a:schemeClr val="accent2">
                    <a:lumMod val="75000"/>
                  </a:schemeClr>
                </a:solidFill>
                <a:latin typeface="Artifakt Element Black" panose="020B0A03050000020004" pitchFamily="34" charset="-18"/>
                <a:ea typeface="Artifakt Element Black" panose="020B0A03050000020004" pitchFamily="34" charset="-18"/>
              </a:rPr>
              <a:t>, but ...</a:t>
            </a:r>
            <a:endParaRPr lang="pl-PL" sz="28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marL="457200" indent="-457200">
              <a:buFont typeface="Arial" panose="020B0604020202020204" pitchFamily="34" charset="0"/>
              <a:buChar char="•"/>
            </a:pPr>
            <a:r>
              <a:rPr lang="en-US" sz="2800" dirty="0">
                <a:solidFill>
                  <a:schemeClr val="accent2">
                    <a:lumMod val="75000"/>
                  </a:schemeClr>
                </a:solidFill>
                <a:latin typeface="Artifakt Element Black" panose="020B0A03050000020004" pitchFamily="34" charset="-18"/>
                <a:ea typeface="Artifakt Element Black" panose="020B0A03050000020004" pitchFamily="34" charset="-18"/>
              </a:rPr>
              <a:t>The analysis was carried out for a </a:t>
            </a:r>
            <a:r>
              <a:rPr lang="en-US" sz="2800" dirty="0">
                <a:solidFill>
                  <a:srgbClr val="FF0000"/>
                </a:solidFill>
                <a:latin typeface="Artifakt Element Black" panose="020B0A03050000020004" pitchFamily="34" charset="-18"/>
                <a:ea typeface="Artifakt Element Black" panose="020B0A03050000020004" pitchFamily="34" charset="-18"/>
              </a:rPr>
              <a:t>100 kg human standing perfectly even on the surface of the can</a:t>
            </a:r>
            <a:r>
              <a:rPr lang="en-US" sz="2800" dirty="0">
                <a:solidFill>
                  <a:schemeClr val="accent2">
                    <a:lumMod val="75000"/>
                  </a:schemeClr>
                </a:solidFill>
                <a:latin typeface="Artifakt Element Black" panose="020B0A03050000020004" pitchFamily="34" charset="-18"/>
                <a:ea typeface="Artifakt Element Black" panose="020B0A03050000020004" pitchFamily="34" charset="-18"/>
              </a:rPr>
              <a:t>. Such a state is possible, but it takes practice to get it right.</a:t>
            </a:r>
            <a:endParaRPr lang="pl-PL" sz="28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marL="457200" indent="-457200">
              <a:buFont typeface="Arial" panose="020B0604020202020204" pitchFamily="34" charset="0"/>
              <a:buChar char="•"/>
            </a:pPr>
            <a:r>
              <a:rPr lang="en-US" sz="2800" dirty="0">
                <a:solidFill>
                  <a:schemeClr val="accent2">
                    <a:lumMod val="75000"/>
                  </a:schemeClr>
                </a:solidFill>
                <a:latin typeface="Artifakt Element Black" panose="020B0A03050000020004" pitchFamily="34" charset="-18"/>
                <a:ea typeface="Artifakt Element Black" panose="020B0A03050000020004" pitchFamily="34" charset="-18"/>
              </a:rPr>
              <a:t>The can might not support a heavier man.</a:t>
            </a:r>
            <a:endParaRPr lang="pl-PL" sz="28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marL="457200" indent="-457200">
              <a:buFont typeface="Arial" panose="020B0604020202020204" pitchFamily="34" charset="0"/>
              <a:buChar char="•"/>
            </a:pPr>
            <a:r>
              <a:rPr lang="en-US" sz="2800" dirty="0">
                <a:solidFill>
                  <a:schemeClr val="accent2">
                    <a:lumMod val="75000"/>
                  </a:schemeClr>
                </a:solidFill>
                <a:latin typeface="Artifakt Element Black" panose="020B0A03050000020004" pitchFamily="34" charset="-18"/>
                <a:ea typeface="Artifakt Element Black" panose="020B0A03050000020004" pitchFamily="34" charset="-18"/>
              </a:rPr>
              <a:t>Interpretation of the results of the analysis requires knowledge of </a:t>
            </a:r>
            <a:r>
              <a:rPr lang="en-US" sz="2800" dirty="0">
                <a:solidFill>
                  <a:srgbClr val="FF0000"/>
                </a:solidFill>
                <a:latin typeface="Artifakt Element Black" panose="020B0A03050000020004" pitchFamily="34" charset="-18"/>
                <a:ea typeface="Artifakt Element Black" panose="020B0A03050000020004" pitchFamily="34" charset="-18"/>
              </a:rPr>
              <a:t>mathematics</a:t>
            </a:r>
            <a:r>
              <a:rPr lang="en-US" sz="2800" dirty="0">
                <a:solidFill>
                  <a:schemeClr val="accent2">
                    <a:lumMod val="75000"/>
                  </a:schemeClr>
                </a:solidFill>
                <a:latin typeface="Artifakt Element Black" panose="020B0A03050000020004" pitchFamily="34" charset="-18"/>
                <a:ea typeface="Artifakt Element Black" panose="020B0A03050000020004" pitchFamily="34" charset="-18"/>
              </a:rPr>
              <a:t>, materials science, mechanics, strength of materials, etc., which is not so obvious at first glance.</a:t>
            </a:r>
            <a:endParaRPr lang="pl-PL" sz="2800" dirty="0">
              <a:solidFill>
                <a:srgbClr val="FF0000"/>
              </a:solidFill>
              <a:latin typeface="Artifakt Element Black" panose="020B0A03050000020004" pitchFamily="34" charset="-18"/>
              <a:ea typeface="Artifakt Element Black" panose="020B0A03050000020004" pitchFamily="34" charset="-18"/>
            </a:endParaRPr>
          </a:p>
        </p:txBody>
      </p:sp>
      <p:pic>
        <p:nvPicPr>
          <p:cNvPr id="6146" name="Picture 2" descr="Chihuahua in Hat Balancing on Four Loko Cans | Know Your Meme">
            <a:extLst>
              <a:ext uri="{FF2B5EF4-FFF2-40B4-BE49-F238E27FC236}">
                <a16:creationId xmlns:a16="http://schemas.microsoft.com/office/drawing/2014/main" id="{62385DAE-83DB-45D4-AE96-B9937C8563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126" t="21130" r="33074" b="-92"/>
          <a:stretch/>
        </p:blipFill>
        <p:spPr bwMode="auto">
          <a:xfrm>
            <a:off x="6837045" y="1171147"/>
            <a:ext cx="2304773" cy="2708237"/>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2">
            <a:extLst>
              <a:ext uri="{FF2B5EF4-FFF2-40B4-BE49-F238E27FC236}">
                <a16:creationId xmlns:a16="http://schemas.microsoft.com/office/drawing/2014/main" id="{51A7C545-2619-4FEF-AB0C-EDB4D111915F}"/>
              </a:ext>
            </a:extLst>
          </p:cNvPr>
          <p:cNvPicPr>
            <a:picLocks noChangeAspect="1"/>
          </p:cNvPicPr>
          <p:nvPr/>
        </p:nvPicPr>
        <p:blipFill rotWithShape="1">
          <a:blip r:embed="rId5"/>
          <a:srcRect l="27163" t="16110" r="46850" b="29145"/>
          <a:stretch/>
        </p:blipFill>
        <p:spPr>
          <a:xfrm>
            <a:off x="6837045" y="3770509"/>
            <a:ext cx="2376264" cy="3024336"/>
          </a:xfrm>
          <a:prstGeom prst="rect">
            <a:avLst/>
          </a:prstGeom>
        </p:spPr>
      </p:pic>
      <p:sp>
        <p:nvSpPr>
          <p:cNvPr id="5" name="pole tekstowe 4">
            <a:extLst>
              <a:ext uri="{FF2B5EF4-FFF2-40B4-BE49-F238E27FC236}">
                <a16:creationId xmlns:a16="http://schemas.microsoft.com/office/drawing/2014/main" id="{D48DAB3F-D99A-4601-8185-8DC1412EEFA0}"/>
              </a:ext>
            </a:extLst>
          </p:cNvPr>
          <p:cNvSpPr txBox="1"/>
          <p:nvPr/>
        </p:nvSpPr>
        <p:spPr>
          <a:xfrm>
            <a:off x="-1451093" y="6332995"/>
            <a:ext cx="8316416" cy="461665"/>
          </a:xfrm>
          <a:prstGeom prst="rect">
            <a:avLst/>
          </a:prstGeom>
          <a:noFill/>
        </p:spPr>
        <p:txBody>
          <a:bodyPr wrap="square" rtlCol="0">
            <a:spAutoFit/>
          </a:bodyPr>
          <a:lstStyle/>
          <a:p>
            <a:pPr algn="r"/>
            <a:r>
              <a:rPr lang="pl-PL" sz="1200" b="0" i="1" dirty="0">
                <a:solidFill>
                  <a:srgbClr val="2D2D2D"/>
                </a:solidFill>
                <a:effectLst/>
                <a:latin typeface="-apple-system"/>
              </a:rPr>
              <a:t>T</a:t>
            </a:r>
            <a:r>
              <a:rPr lang="en-US" sz="1200" b="0" i="1" dirty="0" err="1">
                <a:solidFill>
                  <a:srgbClr val="2D2D2D"/>
                </a:solidFill>
                <a:effectLst/>
                <a:latin typeface="-apple-system"/>
              </a:rPr>
              <a:t>ransnational</a:t>
            </a:r>
            <a:r>
              <a:rPr lang="en-US" sz="1200" b="0" i="1" dirty="0">
                <a:solidFill>
                  <a:srgbClr val="2D2D2D"/>
                </a:solidFill>
                <a:effectLst/>
                <a:latin typeface="-apple-system"/>
              </a:rPr>
              <a:t> Project Meeting &amp; Teaching Stars</a:t>
            </a:r>
            <a:endParaRPr lang="pl-PL" sz="1200" b="0" i="1" dirty="0">
              <a:solidFill>
                <a:srgbClr val="2D2D2D"/>
              </a:solidFill>
              <a:effectLst/>
              <a:latin typeface="-apple-system"/>
            </a:endParaRPr>
          </a:p>
          <a:p>
            <a:pPr algn="r"/>
            <a:r>
              <a:rPr lang="en-US" sz="1200" b="0" i="1" dirty="0">
                <a:solidFill>
                  <a:srgbClr val="2D2D2D"/>
                </a:solidFill>
                <a:effectLst/>
                <a:latin typeface="-apple-system"/>
              </a:rPr>
              <a:t> 26 – 27 April 2022  </a:t>
            </a:r>
            <a:r>
              <a:rPr lang="en-US" sz="1200" b="0" i="1" dirty="0" err="1">
                <a:solidFill>
                  <a:srgbClr val="2D2D2D"/>
                </a:solidFill>
                <a:effectLst/>
                <a:latin typeface="-apple-system"/>
              </a:rPr>
              <a:t>TalTech</a:t>
            </a:r>
            <a:r>
              <a:rPr lang="en-US" sz="1200" b="0" i="1" dirty="0">
                <a:solidFill>
                  <a:srgbClr val="2D2D2D"/>
                </a:solidFill>
                <a:effectLst/>
                <a:latin typeface="-apple-system"/>
              </a:rPr>
              <a:t> Estonian Maritime Academy, Tallinn, Estonia.</a:t>
            </a:r>
            <a:endParaRPr lang="pl-PL" sz="1200" dirty="0"/>
          </a:p>
        </p:txBody>
      </p:sp>
      <p:pic>
        <p:nvPicPr>
          <p:cNvPr id="6" name="Obraz 5">
            <a:extLst>
              <a:ext uri="{FF2B5EF4-FFF2-40B4-BE49-F238E27FC236}">
                <a16:creationId xmlns:a16="http://schemas.microsoft.com/office/drawing/2014/main" id="{B7CEC578-5811-4196-A2BD-DE9559479A0A}"/>
              </a:ext>
            </a:extLst>
          </p:cNvPr>
          <p:cNvPicPr>
            <a:picLocks noChangeAspect="1"/>
          </p:cNvPicPr>
          <p:nvPr/>
        </p:nvPicPr>
        <p:blipFill>
          <a:blip r:embed="rId6"/>
          <a:stretch>
            <a:fillRect/>
          </a:stretch>
        </p:blipFill>
        <p:spPr>
          <a:xfrm>
            <a:off x="10619" y="6287466"/>
            <a:ext cx="1440160" cy="454787"/>
          </a:xfrm>
          <a:prstGeom prst="rect">
            <a:avLst/>
          </a:prstGeom>
        </p:spPr>
      </p:pic>
    </p:spTree>
    <p:extLst>
      <p:ext uri="{BB962C8B-B14F-4D97-AF65-F5344CB8AC3E}">
        <p14:creationId xmlns:p14="http://schemas.microsoft.com/office/powerpoint/2010/main" val="177070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7">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pole tekstowe 6">
            <a:extLst>
              <a:ext uri="{FF2B5EF4-FFF2-40B4-BE49-F238E27FC236}">
                <a16:creationId xmlns:a16="http://schemas.microsoft.com/office/drawing/2014/main" id="{E2A59AD1-5485-45E1-85C9-C3565AD81657}"/>
              </a:ext>
            </a:extLst>
          </p:cNvPr>
          <p:cNvSpPr txBox="1"/>
          <p:nvPr/>
        </p:nvSpPr>
        <p:spPr>
          <a:xfrm>
            <a:off x="305780" y="1340768"/>
            <a:ext cx="4608512" cy="1815882"/>
          </a:xfrm>
          <a:prstGeom prst="rect">
            <a:avLst/>
          </a:prstGeom>
          <a:noFill/>
        </p:spPr>
        <p:txBody>
          <a:bodyPr wrap="square" rtlCol="0">
            <a:spAutoFit/>
          </a:bodyPr>
          <a:lstStyle/>
          <a:p>
            <a:pPr algn="ctr"/>
            <a:r>
              <a:rPr lang="en-US" sz="2800" dirty="0">
                <a:solidFill>
                  <a:schemeClr val="accent2">
                    <a:lumMod val="75000"/>
                  </a:schemeClr>
                </a:solidFill>
                <a:latin typeface="Artifakt Element Black" panose="020B0A03050000020004" pitchFamily="34" charset="-18"/>
                <a:ea typeface="Artifakt Element Black" panose="020B0A03050000020004" pitchFamily="34" charset="-18"/>
              </a:rPr>
              <a:t>The answer is </a:t>
            </a:r>
            <a:r>
              <a:rPr lang="pl-PL" sz="2800" dirty="0">
                <a:solidFill>
                  <a:srgbClr val="FF0000"/>
                </a:solidFill>
                <a:latin typeface="Artifakt Element Black" panose="020B0A03050000020004" pitchFamily="34" charset="-18"/>
                <a:ea typeface="Artifakt Element Black" panose="020B0A03050000020004" pitchFamily="34" charset="-18"/>
              </a:rPr>
              <a:t>NO</a:t>
            </a:r>
            <a:r>
              <a:rPr lang="en-US" sz="2800" dirty="0">
                <a:solidFill>
                  <a:schemeClr val="accent2">
                    <a:lumMod val="75000"/>
                  </a:schemeClr>
                </a:solidFill>
                <a:latin typeface="Artifakt Element Black" panose="020B0A03050000020004" pitchFamily="34" charset="-18"/>
                <a:ea typeface="Artifakt Element Black" panose="020B0A03050000020004" pitchFamily="34" charset="-18"/>
              </a:rPr>
              <a:t> if we stand on the can </a:t>
            </a:r>
            <a:r>
              <a:rPr lang="en-US" sz="2800" dirty="0">
                <a:solidFill>
                  <a:srgbClr val="FF0000"/>
                </a:solidFill>
                <a:latin typeface="Artifakt Element Black" panose="020B0A03050000020004" pitchFamily="34" charset="-18"/>
                <a:ea typeface="Artifakt Element Black" panose="020B0A03050000020004" pitchFamily="34" charset="-18"/>
              </a:rPr>
              <a:t>unevenly</a:t>
            </a:r>
            <a:r>
              <a:rPr lang="en-US" sz="2800" dirty="0">
                <a:solidFill>
                  <a:schemeClr val="accent2">
                    <a:lumMod val="75000"/>
                  </a:schemeClr>
                </a:solidFill>
                <a:latin typeface="Artifakt Element Black" panose="020B0A03050000020004" pitchFamily="34" charset="-18"/>
                <a:ea typeface="Artifakt Element Black" panose="020B0A03050000020004" pitchFamily="34" charset="-18"/>
              </a:rPr>
              <a:t>.</a:t>
            </a:r>
            <a:endParaRPr lang="pl-PL" sz="28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algn="ctr"/>
            <a:r>
              <a:rPr lang="pl-PL" sz="2800" dirty="0" err="1">
                <a:solidFill>
                  <a:schemeClr val="accent2">
                    <a:lumMod val="75000"/>
                  </a:schemeClr>
                </a:solidFill>
                <a:latin typeface="Artifakt Element Black" panose="020B0A03050000020004" pitchFamily="34" charset="-18"/>
                <a:ea typeface="Artifakt Element Black" panose="020B0A03050000020004" pitchFamily="34" charset="-18"/>
              </a:rPr>
              <a:t>This</a:t>
            </a:r>
            <a:r>
              <a:rPr lang="pl-PL" sz="2800" dirty="0">
                <a:solidFill>
                  <a:schemeClr val="accent2">
                    <a:lumMod val="75000"/>
                  </a:schemeClr>
                </a:solidFill>
                <a:latin typeface="Artifakt Element Black" panose="020B0A03050000020004" pitchFamily="34" charset="-18"/>
                <a:ea typeface="Artifakt Element Black" panose="020B0A03050000020004" pitchFamily="34" charset="-18"/>
              </a:rPr>
              <a:t> </a:t>
            </a:r>
            <a:r>
              <a:rPr lang="pl-PL" sz="2800" dirty="0" err="1">
                <a:solidFill>
                  <a:schemeClr val="accent2">
                    <a:lumMod val="75000"/>
                  </a:schemeClr>
                </a:solidFill>
                <a:latin typeface="Artifakt Element Black" panose="020B0A03050000020004" pitchFamily="34" charset="-18"/>
                <a:ea typeface="Artifakt Element Black" panose="020B0A03050000020004" pitchFamily="34" charset="-18"/>
              </a:rPr>
              <a:t>is</a:t>
            </a:r>
            <a:r>
              <a:rPr lang="pl-PL" sz="2800" dirty="0">
                <a:solidFill>
                  <a:schemeClr val="accent2">
                    <a:lumMod val="75000"/>
                  </a:schemeClr>
                </a:solidFill>
                <a:latin typeface="Artifakt Element Black" panose="020B0A03050000020004" pitchFamily="34" charset="-18"/>
                <a:ea typeface="Artifakt Element Black" panose="020B0A03050000020004" pitchFamily="34" charset="-18"/>
              </a:rPr>
              <a:t> </a:t>
            </a:r>
            <a:r>
              <a:rPr lang="pl-PL" sz="2800" dirty="0" err="1">
                <a:solidFill>
                  <a:schemeClr val="accent2">
                    <a:lumMod val="75000"/>
                  </a:schemeClr>
                </a:solidFill>
                <a:latin typeface="Artifakt Element Black" panose="020B0A03050000020004" pitchFamily="34" charset="-18"/>
                <a:ea typeface="Artifakt Element Black" panose="020B0A03050000020004" pitchFamily="34" charset="-18"/>
              </a:rPr>
              <a:t>due</a:t>
            </a:r>
            <a:r>
              <a:rPr lang="pl-PL" sz="2800" dirty="0">
                <a:solidFill>
                  <a:schemeClr val="accent2">
                    <a:lumMod val="75000"/>
                  </a:schemeClr>
                </a:solidFill>
                <a:latin typeface="Artifakt Element Black" panose="020B0A03050000020004" pitchFamily="34" charset="-18"/>
                <a:ea typeface="Artifakt Element Black" panose="020B0A03050000020004" pitchFamily="34" charset="-18"/>
              </a:rPr>
              <a:t> the </a:t>
            </a:r>
            <a:r>
              <a:rPr lang="pl-PL" sz="2800" dirty="0" err="1">
                <a:solidFill>
                  <a:schemeClr val="accent2">
                    <a:lumMod val="75000"/>
                  </a:schemeClr>
                </a:solidFill>
                <a:latin typeface="Artifakt Element Black" panose="020B0A03050000020004" pitchFamily="34" charset="-18"/>
                <a:ea typeface="Artifakt Element Black" panose="020B0A03050000020004" pitchFamily="34" charset="-18"/>
              </a:rPr>
              <a:t>buckling</a:t>
            </a:r>
            <a:r>
              <a:rPr lang="pl-PL" sz="2800" dirty="0">
                <a:solidFill>
                  <a:schemeClr val="accent2">
                    <a:lumMod val="75000"/>
                  </a:schemeClr>
                </a:solidFill>
                <a:latin typeface="Artifakt Element Black" panose="020B0A03050000020004" pitchFamily="34" charset="-18"/>
                <a:ea typeface="Artifakt Element Black" panose="020B0A03050000020004" pitchFamily="34" charset="-18"/>
              </a:rPr>
              <a:t>. </a:t>
            </a:r>
            <a:endParaRPr lang="pl-PL" sz="2800" dirty="0">
              <a:solidFill>
                <a:srgbClr val="FF0000"/>
              </a:solidFill>
              <a:latin typeface="Artifakt Element Black" panose="020B0A03050000020004" pitchFamily="34" charset="-18"/>
              <a:ea typeface="Artifakt Element Black" panose="020B0A03050000020004" pitchFamily="34" charset="-18"/>
            </a:endParaRPr>
          </a:p>
        </p:txBody>
      </p:sp>
      <p:pic>
        <p:nvPicPr>
          <p:cNvPr id="5" name="Obraz 4">
            <a:extLst>
              <a:ext uri="{FF2B5EF4-FFF2-40B4-BE49-F238E27FC236}">
                <a16:creationId xmlns:a16="http://schemas.microsoft.com/office/drawing/2014/main" id="{64B380B4-039C-4AC9-AFA0-3AA14E2FF812}"/>
              </a:ext>
            </a:extLst>
          </p:cNvPr>
          <p:cNvPicPr>
            <a:picLocks noChangeAspect="1"/>
          </p:cNvPicPr>
          <p:nvPr/>
        </p:nvPicPr>
        <p:blipFill rotWithShape="1">
          <a:blip r:embed="rId4"/>
          <a:srcRect l="12988" t="16679" r="62600" b="15230"/>
          <a:stretch/>
        </p:blipFill>
        <p:spPr>
          <a:xfrm>
            <a:off x="4894840" y="0"/>
            <a:ext cx="4490168" cy="6807676"/>
          </a:xfrm>
          <a:prstGeom prst="rect">
            <a:avLst/>
          </a:prstGeom>
        </p:spPr>
      </p:pic>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id="{45581122-20ED-4210-99FB-C3D3C44EB9E2}"/>
                  </a:ext>
                </a:extLst>
              </p:cNvPr>
              <p:cNvSpPr txBox="1"/>
              <p:nvPr/>
            </p:nvSpPr>
            <p:spPr>
              <a:xfrm>
                <a:off x="305780" y="188640"/>
                <a:ext cx="4608512" cy="719108"/>
              </a:xfrm>
              <a:prstGeom prst="rect">
                <a:avLst/>
              </a:prstGeom>
              <a:noFill/>
            </p:spPr>
            <p:txBody>
              <a:bodyPr wrap="square" rtlCol="0">
                <a:spAutoFit/>
              </a:bodyPr>
              <a:lstStyle/>
              <a:p>
                <a:r>
                  <a:rPr lang="pl-PL" sz="2800" b="0" i="1" dirty="0">
                    <a:solidFill>
                      <a:srgbClr val="000000"/>
                    </a:solidFill>
                    <a:effectLst/>
                    <a:latin typeface="bitstream vera sans"/>
                  </a:rPr>
                  <a:t>Safety </a:t>
                </a:r>
                <a:r>
                  <a:rPr lang="pl-PL" sz="2800" b="0" i="1" dirty="0" err="1">
                    <a:solidFill>
                      <a:srgbClr val="000000"/>
                    </a:solidFill>
                    <a:effectLst/>
                    <a:latin typeface="bitstream vera sans"/>
                  </a:rPr>
                  <a:t>factor</a:t>
                </a:r>
                <a:r>
                  <a:rPr lang="pl-PL" sz="2800" b="0" i="1" dirty="0">
                    <a:solidFill>
                      <a:srgbClr val="000000"/>
                    </a:solidFill>
                    <a:effectLst/>
                    <a:latin typeface="bitstream vera sans"/>
                  </a:rPr>
                  <a:t> = </a:t>
                </a:r>
                <a14:m>
                  <m:oMath xmlns:m="http://schemas.openxmlformats.org/officeDocument/2006/math">
                    <m:f>
                      <m:fPr>
                        <m:ctrlPr>
                          <a:rPr lang="pl-PL" sz="2800" b="0" i="1" dirty="0" smtClean="0">
                            <a:solidFill>
                              <a:srgbClr val="000000"/>
                            </a:solidFill>
                            <a:effectLst/>
                            <a:latin typeface="Cambria Math" panose="02040503050406030204" pitchFamily="18" charset="0"/>
                          </a:rPr>
                        </m:ctrlPr>
                      </m:fPr>
                      <m:num>
                        <m:r>
                          <a:rPr lang="pl-PL" sz="2800" b="0" i="1" dirty="0" smtClean="0">
                            <a:solidFill>
                              <a:srgbClr val="000000"/>
                            </a:solidFill>
                            <a:effectLst/>
                            <a:latin typeface="Cambria Math" panose="02040503050406030204" pitchFamily="18" charset="0"/>
                          </a:rPr>
                          <m:t>𝑓𝑎𝑖𝑙𝑢𝑟𝑒</m:t>
                        </m:r>
                        <m:r>
                          <a:rPr lang="pl-PL" sz="2800" b="0" i="1" dirty="0" smtClean="0">
                            <a:solidFill>
                              <a:srgbClr val="000000"/>
                            </a:solidFill>
                            <a:effectLst/>
                            <a:latin typeface="Cambria Math" panose="02040503050406030204" pitchFamily="18" charset="0"/>
                          </a:rPr>
                          <m:t> </m:t>
                        </m:r>
                        <m:r>
                          <a:rPr lang="pl-PL" sz="2800" b="0" i="1" dirty="0" smtClean="0">
                            <a:solidFill>
                              <a:srgbClr val="000000"/>
                            </a:solidFill>
                            <a:effectLst/>
                            <a:latin typeface="Cambria Math" panose="02040503050406030204" pitchFamily="18" charset="0"/>
                          </a:rPr>
                          <m:t>𝑙𝑜𝑎𝑑</m:t>
                        </m:r>
                      </m:num>
                      <m:den>
                        <m:r>
                          <a:rPr lang="pl-PL" sz="2800" b="0" i="1" dirty="0" smtClean="0">
                            <a:solidFill>
                              <a:srgbClr val="000000"/>
                            </a:solidFill>
                            <a:effectLst/>
                            <a:latin typeface="Cambria Math" panose="02040503050406030204" pitchFamily="18" charset="0"/>
                          </a:rPr>
                          <m:t>𝑎𝑙𝑙𝑜𝑤𝑎𝑏𝑙𝑒</m:t>
                        </m:r>
                        <m:r>
                          <a:rPr lang="pl-PL" sz="2800" b="0" i="1" dirty="0" smtClean="0">
                            <a:solidFill>
                              <a:srgbClr val="000000"/>
                            </a:solidFill>
                            <a:effectLst/>
                            <a:latin typeface="Cambria Math" panose="02040503050406030204" pitchFamily="18" charset="0"/>
                          </a:rPr>
                          <m:t> </m:t>
                        </m:r>
                        <m:r>
                          <a:rPr lang="pl-PL" sz="2800" b="0" i="1" dirty="0" smtClean="0">
                            <a:solidFill>
                              <a:srgbClr val="000000"/>
                            </a:solidFill>
                            <a:effectLst/>
                            <a:latin typeface="Cambria Math" panose="02040503050406030204" pitchFamily="18" charset="0"/>
                          </a:rPr>
                          <m:t>𝑙𝑜𝑎𝑑</m:t>
                        </m:r>
                      </m:den>
                    </m:f>
                  </m:oMath>
                </a14:m>
                <a:endParaRPr lang="pl-PL" dirty="0"/>
              </a:p>
            </p:txBody>
          </p:sp>
        </mc:Choice>
        <mc:Fallback xmlns="">
          <p:sp>
            <p:nvSpPr>
              <p:cNvPr id="6" name="pole tekstowe 5">
                <a:extLst>
                  <a:ext uri="{FF2B5EF4-FFF2-40B4-BE49-F238E27FC236}">
                    <a16:creationId xmlns:a16="http://schemas.microsoft.com/office/drawing/2014/main" id="{45581122-20ED-4210-99FB-C3D3C44EB9E2}"/>
                  </a:ext>
                </a:extLst>
              </p:cNvPr>
              <p:cNvSpPr txBox="1">
                <a:spLocks noRot="1" noChangeAspect="1" noMove="1" noResize="1" noEditPoints="1" noAdjustHandles="1" noChangeArrowheads="1" noChangeShapeType="1" noTextEdit="1"/>
              </p:cNvSpPr>
              <p:nvPr/>
            </p:nvSpPr>
            <p:spPr>
              <a:xfrm>
                <a:off x="305780" y="188640"/>
                <a:ext cx="4608512" cy="719108"/>
              </a:xfrm>
              <a:prstGeom prst="rect">
                <a:avLst/>
              </a:prstGeom>
              <a:blipFill>
                <a:blip r:embed="rId5"/>
                <a:stretch>
                  <a:fillRect l="-2646" b="-11017"/>
                </a:stretch>
              </a:blipFill>
            </p:spPr>
            <p:txBody>
              <a:bodyPr/>
              <a:lstStyle/>
              <a:p>
                <a:r>
                  <a:rPr lang="pl-PL">
                    <a:noFill/>
                  </a:rPr>
                  <a:t> </a:t>
                </a:r>
              </a:p>
            </p:txBody>
          </p:sp>
        </mc:Fallback>
      </mc:AlternateContent>
      <p:pic>
        <p:nvPicPr>
          <p:cNvPr id="3" name="Obraz 2">
            <a:extLst>
              <a:ext uri="{FF2B5EF4-FFF2-40B4-BE49-F238E27FC236}">
                <a16:creationId xmlns:a16="http://schemas.microsoft.com/office/drawing/2014/main" id="{57962FBD-8570-46A7-9804-492A921470F2}"/>
              </a:ext>
            </a:extLst>
          </p:cNvPr>
          <p:cNvPicPr>
            <a:picLocks noChangeAspect="1"/>
          </p:cNvPicPr>
          <p:nvPr/>
        </p:nvPicPr>
        <p:blipFill rotWithShape="1">
          <a:blip r:embed="rId6"/>
          <a:srcRect l="22439" t="16110" r="46256" b="43220"/>
          <a:stretch/>
        </p:blipFill>
        <p:spPr>
          <a:xfrm>
            <a:off x="-324544" y="3396861"/>
            <a:ext cx="2699761" cy="2118982"/>
          </a:xfrm>
          <a:prstGeom prst="rect">
            <a:avLst/>
          </a:prstGeom>
        </p:spPr>
      </p:pic>
      <p:pic>
        <p:nvPicPr>
          <p:cNvPr id="8" name="Obraz 7">
            <a:extLst>
              <a:ext uri="{FF2B5EF4-FFF2-40B4-BE49-F238E27FC236}">
                <a16:creationId xmlns:a16="http://schemas.microsoft.com/office/drawing/2014/main" id="{1EF9F08C-08A9-4366-837D-D5E9F3AE2EBC}"/>
              </a:ext>
            </a:extLst>
          </p:cNvPr>
          <p:cNvPicPr>
            <a:picLocks noChangeAspect="1"/>
          </p:cNvPicPr>
          <p:nvPr/>
        </p:nvPicPr>
        <p:blipFill rotWithShape="1">
          <a:blip r:embed="rId7"/>
          <a:srcRect l="26803" t="16110" r="44487" b="43220"/>
          <a:stretch/>
        </p:blipFill>
        <p:spPr>
          <a:xfrm>
            <a:off x="2320957" y="3394549"/>
            <a:ext cx="2474536" cy="2117816"/>
          </a:xfrm>
          <a:prstGeom prst="rect">
            <a:avLst/>
          </a:prstGeom>
        </p:spPr>
      </p:pic>
      <p:sp>
        <p:nvSpPr>
          <p:cNvPr id="9" name="Prostokąt 8">
            <a:extLst>
              <a:ext uri="{FF2B5EF4-FFF2-40B4-BE49-F238E27FC236}">
                <a16:creationId xmlns:a16="http://schemas.microsoft.com/office/drawing/2014/main" id="{355BA4EE-728C-4D46-A709-7D286FFE5E00}"/>
              </a:ext>
            </a:extLst>
          </p:cNvPr>
          <p:cNvSpPr/>
          <p:nvPr/>
        </p:nvSpPr>
        <p:spPr>
          <a:xfrm>
            <a:off x="5255537" y="4480354"/>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DFA9F93A-DE21-4D49-A570-82F4CCD99245}"/>
              </a:ext>
            </a:extLst>
          </p:cNvPr>
          <p:cNvSpPr txBox="1"/>
          <p:nvPr/>
        </p:nvSpPr>
        <p:spPr>
          <a:xfrm>
            <a:off x="-1692696" y="6316590"/>
            <a:ext cx="8316416" cy="461665"/>
          </a:xfrm>
          <a:prstGeom prst="rect">
            <a:avLst/>
          </a:prstGeom>
          <a:noFill/>
        </p:spPr>
        <p:txBody>
          <a:bodyPr wrap="square" rtlCol="0">
            <a:spAutoFit/>
          </a:bodyPr>
          <a:lstStyle/>
          <a:p>
            <a:pPr algn="r"/>
            <a:r>
              <a:rPr lang="pl-PL" sz="1200" b="0" i="1" dirty="0">
                <a:solidFill>
                  <a:srgbClr val="2D2D2D"/>
                </a:solidFill>
                <a:effectLst/>
                <a:latin typeface="-apple-system"/>
              </a:rPr>
              <a:t>T</a:t>
            </a:r>
            <a:r>
              <a:rPr lang="en-US" sz="1200" b="0" i="1" dirty="0" err="1">
                <a:solidFill>
                  <a:srgbClr val="2D2D2D"/>
                </a:solidFill>
                <a:effectLst/>
                <a:latin typeface="-apple-system"/>
              </a:rPr>
              <a:t>ransnational</a:t>
            </a:r>
            <a:r>
              <a:rPr lang="en-US" sz="1200" b="0" i="1" dirty="0">
                <a:solidFill>
                  <a:srgbClr val="2D2D2D"/>
                </a:solidFill>
                <a:effectLst/>
                <a:latin typeface="-apple-system"/>
              </a:rPr>
              <a:t> Project Meeting &amp; Teaching Stars</a:t>
            </a:r>
            <a:endParaRPr lang="pl-PL" sz="1200" b="0" i="1" dirty="0">
              <a:solidFill>
                <a:srgbClr val="2D2D2D"/>
              </a:solidFill>
              <a:effectLst/>
              <a:latin typeface="-apple-system"/>
            </a:endParaRPr>
          </a:p>
          <a:p>
            <a:pPr algn="r"/>
            <a:r>
              <a:rPr lang="en-US" sz="1200" b="0" i="1" dirty="0">
                <a:solidFill>
                  <a:srgbClr val="2D2D2D"/>
                </a:solidFill>
                <a:effectLst/>
                <a:latin typeface="-apple-system"/>
              </a:rPr>
              <a:t> 26 – 27 April 2022  </a:t>
            </a:r>
            <a:r>
              <a:rPr lang="en-US" sz="1200" b="0" i="1" dirty="0" err="1">
                <a:solidFill>
                  <a:srgbClr val="2D2D2D"/>
                </a:solidFill>
                <a:effectLst/>
                <a:latin typeface="-apple-system"/>
              </a:rPr>
              <a:t>TalTech</a:t>
            </a:r>
            <a:r>
              <a:rPr lang="en-US" sz="1200" b="0" i="1" dirty="0">
                <a:solidFill>
                  <a:srgbClr val="2D2D2D"/>
                </a:solidFill>
                <a:effectLst/>
                <a:latin typeface="-apple-system"/>
              </a:rPr>
              <a:t> Estonian Maritime Academy, Tallinn, Estonia.</a:t>
            </a:r>
            <a:endParaRPr lang="pl-PL" sz="1200" dirty="0"/>
          </a:p>
        </p:txBody>
      </p:sp>
      <p:pic>
        <p:nvPicPr>
          <p:cNvPr id="11" name="Obraz 10">
            <a:extLst>
              <a:ext uri="{FF2B5EF4-FFF2-40B4-BE49-F238E27FC236}">
                <a16:creationId xmlns:a16="http://schemas.microsoft.com/office/drawing/2014/main" id="{A16A8D0C-497A-4D14-92AD-882E5B17190A}"/>
              </a:ext>
            </a:extLst>
          </p:cNvPr>
          <p:cNvPicPr>
            <a:picLocks noChangeAspect="1"/>
          </p:cNvPicPr>
          <p:nvPr/>
        </p:nvPicPr>
        <p:blipFill>
          <a:blip r:embed="rId8"/>
          <a:stretch>
            <a:fillRect/>
          </a:stretch>
        </p:blipFill>
        <p:spPr>
          <a:xfrm>
            <a:off x="10619" y="6287466"/>
            <a:ext cx="1440160" cy="454787"/>
          </a:xfrm>
          <a:prstGeom prst="rect">
            <a:avLst/>
          </a:prstGeom>
        </p:spPr>
      </p:pic>
    </p:spTree>
    <p:extLst>
      <p:ext uri="{BB962C8B-B14F-4D97-AF65-F5344CB8AC3E}">
        <p14:creationId xmlns:p14="http://schemas.microsoft.com/office/powerpoint/2010/main" val="35000559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pole tekstowe 6">
            <a:extLst>
              <a:ext uri="{FF2B5EF4-FFF2-40B4-BE49-F238E27FC236}">
                <a16:creationId xmlns:a16="http://schemas.microsoft.com/office/drawing/2014/main" id="{E2A59AD1-5485-45E1-85C9-C3565AD81657}"/>
              </a:ext>
            </a:extLst>
          </p:cNvPr>
          <p:cNvSpPr txBox="1"/>
          <p:nvPr/>
        </p:nvSpPr>
        <p:spPr>
          <a:xfrm>
            <a:off x="0" y="908720"/>
            <a:ext cx="8781320" cy="4585871"/>
          </a:xfrm>
          <a:prstGeom prst="rect">
            <a:avLst/>
          </a:prstGeom>
          <a:noFill/>
        </p:spPr>
        <p:txBody>
          <a:bodyPr wrap="square" rtlCol="0">
            <a:spAutoFit/>
          </a:bodyPr>
          <a:lstStyle/>
          <a:p>
            <a:pPr algn="ctr"/>
            <a:r>
              <a:rPr lang="en-US" sz="2800" dirty="0">
                <a:solidFill>
                  <a:schemeClr val="accent2">
                    <a:lumMod val="75000"/>
                  </a:schemeClr>
                </a:solidFill>
                <a:latin typeface="Artifakt Element Black" panose="020B0A03050000020004" pitchFamily="34" charset="-18"/>
                <a:ea typeface="Artifakt Element Black" panose="020B0A03050000020004" pitchFamily="34" charset="-18"/>
              </a:rPr>
              <a:t>Summary</a:t>
            </a:r>
            <a:endParaRPr lang="pl-PL" sz="28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marL="457200" indent="-457200" algn="just">
              <a:buFont typeface="Arial" panose="020B0604020202020204" pitchFamily="34" charset="0"/>
              <a:buChar char="•"/>
            </a:pPr>
            <a:r>
              <a:rPr lang="en-US" sz="2400" dirty="0">
                <a:solidFill>
                  <a:schemeClr val="accent2">
                    <a:lumMod val="75000"/>
                  </a:schemeClr>
                </a:solidFill>
                <a:latin typeface="Artifakt Element Black" panose="020B0A03050000020004" pitchFamily="34" charset="-18"/>
                <a:ea typeface="Artifakt Element Black" panose="020B0A03050000020004" pitchFamily="34" charset="-18"/>
              </a:rPr>
              <a:t>The finite element method uses advanced mathematical operations, most of which are </a:t>
            </a:r>
            <a:r>
              <a:rPr lang="en-US" sz="2400" dirty="0">
                <a:solidFill>
                  <a:srgbClr val="FF0000"/>
                </a:solidFill>
                <a:latin typeface="Artifakt Element Black" panose="020B0A03050000020004" pitchFamily="34" charset="-18"/>
                <a:ea typeface="Artifakt Element Black" panose="020B0A03050000020004" pitchFamily="34" charset="-18"/>
              </a:rPr>
              <a:t>hidden from the user often without their knowledge.</a:t>
            </a:r>
            <a:endParaRPr lang="pl-PL" sz="24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marL="457200" indent="-457200" algn="just">
              <a:buFont typeface="Arial" panose="020B0604020202020204" pitchFamily="34" charset="0"/>
              <a:buChar char="•"/>
            </a:pPr>
            <a:r>
              <a:rPr lang="en-US" sz="2400" dirty="0">
                <a:solidFill>
                  <a:schemeClr val="accent2">
                    <a:lumMod val="75000"/>
                  </a:schemeClr>
                </a:solidFill>
                <a:latin typeface="Artifakt Element Black" panose="020B0A03050000020004" pitchFamily="34" charset="-18"/>
                <a:ea typeface="Artifakt Element Black" panose="020B0A03050000020004" pitchFamily="34" charset="-18"/>
              </a:rPr>
              <a:t>The process of 3D graphic design uses </a:t>
            </a:r>
            <a:r>
              <a:rPr lang="en-US" sz="2400" dirty="0">
                <a:solidFill>
                  <a:srgbClr val="FF0000"/>
                </a:solidFill>
                <a:latin typeface="Artifakt Element Black" panose="020B0A03050000020004" pitchFamily="34" charset="-18"/>
                <a:ea typeface="Artifakt Element Black" panose="020B0A03050000020004" pitchFamily="34" charset="-18"/>
              </a:rPr>
              <a:t>Boolean algebra</a:t>
            </a:r>
            <a:r>
              <a:rPr lang="en-US" sz="2400" dirty="0">
                <a:solidFill>
                  <a:schemeClr val="accent2">
                    <a:lumMod val="75000"/>
                  </a:schemeClr>
                </a:solidFill>
                <a:latin typeface="Artifakt Element Black" panose="020B0A03050000020004" pitchFamily="34" charset="-18"/>
                <a:ea typeface="Artifakt Element Black" panose="020B0A03050000020004" pitchFamily="34" charset="-18"/>
              </a:rPr>
              <a:t>, which was developed over 100 years before CAD was developed.</a:t>
            </a:r>
            <a:endParaRPr lang="pl-PL" sz="24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marL="457200" indent="-457200" algn="just">
              <a:buFont typeface="Arial" panose="020B0604020202020204" pitchFamily="34" charset="0"/>
              <a:buChar char="•"/>
            </a:pPr>
            <a:r>
              <a:rPr lang="en-US" sz="2400" dirty="0">
                <a:solidFill>
                  <a:schemeClr val="accent2">
                    <a:lumMod val="75000"/>
                  </a:schemeClr>
                </a:solidFill>
                <a:latin typeface="Artifakt Element Black" panose="020B0A03050000020004" pitchFamily="34" charset="-18"/>
                <a:ea typeface="Artifakt Element Black" panose="020B0A03050000020004" pitchFamily="34" charset="-18"/>
              </a:rPr>
              <a:t>The presented topic is only a fraction of the mathematical operations used in FEM. </a:t>
            </a:r>
            <a:r>
              <a:rPr lang="en-US" sz="2400" dirty="0">
                <a:solidFill>
                  <a:srgbClr val="FF0000"/>
                </a:solidFill>
                <a:latin typeface="Artifakt Element Black" panose="020B0A03050000020004" pitchFamily="34" charset="-18"/>
                <a:ea typeface="Artifakt Element Black" panose="020B0A03050000020004" pitchFamily="34" charset="-18"/>
              </a:rPr>
              <a:t>Differential equations, regressions, and polynomials</a:t>
            </a:r>
            <a:r>
              <a:rPr lang="en-US" sz="2400" dirty="0">
                <a:solidFill>
                  <a:schemeClr val="accent2">
                    <a:lumMod val="75000"/>
                  </a:schemeClr>
                </a:solidFill>
                <a:latin typeface="Artifakt Element Black" panose="020B0A03050000020004" pitchFamily="34" charset="-18"/>
                <a:ea typeface="Artifakt Element Black" panose="020B0A03050000020004" pitchFamily="34" charset="-18"/>
              </a:rPr>
              <a:t> are used to describe shape functions, generate meshes, loads, and interpret results.</a:t>
            </a:r>
            <a:endParaRPr lang="pl-PL" sz="2400" dirty="0">
              <a:solidFill>
                <a:srgbClr val="FF0000"/>
              </a:solidFill>
              <a:latin typeface="Artifakt Element Black" panose="020B0A03050000020004" pitchFamily="34" charset="-18"/>
              <a:ea typeface="Artifakt Element Black" panose="020B0A03050000020004" pitchFamily="34" charset="-18"/>
            </a:endParaRPr>
          </a:p>
        </p:txBody>
      </p:sp>
      <p:sp>
        <p:nvSpPr>
          <p:cNvPr id="3" name="pole tekstowe 2">
            <a:extLst>
              <a:ext uri="{FF2B5EF4-FFF2-40B4-BE49-F238E27FC236}">
                <a16:creationId xmlns:a16="http://schemas.microsoft.com/office/drawing/2014/main" id="{44836BCE-CA64-42C9-A103-4DED5691B865}"/>
              </a:ext>
            </a:extLst>
          </p:cNvPr>
          <p:cNvSpPr txBox="1"/>
          <p:nvPr/>
        </p:nvSpPr>
        <p:spPr>
          <a:xfrm>
            <a:off x="827584" y="6309320"/>
            <a:ext cx="8316416" cy="461665"/>
          </a:xfrm>
          <a:prstGeom prst="rect">
            <a:avLst/>
          </a:prstGeom>
          <a:noFill/>
        </p:spPr>
        <p:txBody>
          <a:bodyPr wrap="square" rtlCol="0">
            <a:spAutoFit/>
          </a:bodyPr>
          <a:lstStyle/>
          <a:p>
            <a:pPr algn="r"/>
            <a:r>
              <a:rPr lang="pl-PL" sz="1200" b="0" i="1" dirty="0">
                <a:solidFill>
                  <a:srgbClr val="2D2D2D"/>
                </a:solidFill>
                <a:effectLst/>
                <a:latin typeface="-apple-system"/>
              </a:rPr>
              <a:t>T</a:t>
            </a:r>
            <a:r>
              <a:rPr lang="en-US" sz="1200" b="0" i="1" dirty="0" err="1">
                <a:solidFill>
                  <a:srgbClr val="2D2D2D"/>
                </a:solidFill>
                <a:effectLst/>
                <a:latin typeface="-apple-system"/>
              </a:rPr>
              <a:t>ransnational</a:t>
            </a:r>
            <a:r>
              <a:rPr lang="en-US" sz="1200" b="0" i="1" dirty="0">
                <a:solidFill>
                  <a:srgbClr val="2D2D2D"/>
                </a:solidFill>
                <a:effectLst/>
                <a:latin typeface="-apple-system"/>
              </a:rPr>
              <a:t> Project Meeting &amp; Teaching Stars</a:t>
            </a:r>
            <a:endParaRPr lang="pl-PL" sz="1200" b="0" i="1" dirty="0">
              <a:solidFill>
                <a:srgbClr val="2D2D2D"/>
              </a:solidFill>
              <a:effectLst/>
              <a:latin typeface="-apple-system"/>
            </a:endParaRPr>
          </a:p>
          <a:p>
            <a:pPr algn="r"/>
            <a:r>
              <a:rPr lang="en-US" sz="1200" b="0" i="1" dirty="0">
                <a:solidFill>
                  <a:srgbClr val="2D2D2D"/>
                </a:solidFill>
                <a:effectLst/>
                <a:latin typeface="-apple-system"/>
              </a:rPr>
              <a:t> 26 – 27 April 2022  </a:t>
            </a:r>
            <a:r>
              <a:rPr lang="en-US" sz="1200" b="0" i="1" dirty="0" err="1">
                <a:solidFill>
                  <a:srgbClr val="2D2D2D"/>
                </a:solidFill>
                <a:effectLst/>
                <a:latin typeface="-apple-system"/>
              </a:rPr>
              <a:t>TalTech</a:t>
            </a:r>
            <a:r>
              <a:rPr lang="en-US" sz="1200" b="0" i="1" dirty="0">
                <a:solidFill>
                  <a:srgbClr val="2D2D2D"/>
                </a:solidFill>
                <a:effectLst/>
                <a:latin typeface="-apple-system"/>
              </a:rPr>
              <a:t> Estonian Maritime Academy, Tallinn, Estonia.</a:t>
            </a:r>
            <a:endParaRPr lang="pl-PL" sz="1200" dirty="0"/>
          </a:p>
        </p:txBody>
      </p:sp>
      <p:pic>
        <p:nvPicPr>
          <p:cNvPr id="4" name="Obraz 3">
            <a:extLst>
              <a:ext uri="{FF2B5EF4-FFF2-40B4-BE49-F238E27FC236}">
                <a16:creationId xmlns:a16="http://schemas.microsoft.com/office/drawing/2014/main" id="{599959BF-54E1-4F85-89A6-0FDDCB156579}"/>
              </a:ext>
            </a:extLst>
          </p:cNvPr>
          <p:cNvPicPr>
            <a:picLocks noChangeAspect="1"/>
          </p:cNvPicPr>
          <p:nvPr/>
        </p:nvPicPr>
        <p:blipFill>
          <a:blip r:embed="rId4"/>
          <a:stretch>
            <a:fillRect/>
          </a:stretch>
        </p:blipFill>
        <p:spPr>
          <a:xfrm>
            <a:off x="10619" y="6287466"/>
            <a:ext cx="1440160" cy="454787"/>
          </a:xfrm>
          <a:prstGeom prst="rect">
            <a:avLst/>
          </a:prstGeom>
        </p:spPr>
      </p:pic>
    </p:spTree>
    <p:extLst>
      <p:ext uri="{BB962C8B-B14F-4D97-AF65-F5344CB8AC3E}">
        <p14:creationId xmlns:p14="http://schemas.microsoft.com/office/powerpoint/2010/main" val="7961764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pole tekstowe 6">
            <a:extLst>
              <a:ext uri="{FF2B5EF4-FFF2-40B4-BE49-F238E27FC236}">
                <a16:creationId xmlns:a16="http://schemas.microsoft.com/office/drawing/2014/main" id="{E2A59AD1-5485-45E1-85C9-C3565AD81657}"/>
              </a:ext>
            </a:extLst>
          </p:cNvPr>
          <p:cNvSpPr txBox="1"/>
          <p:nvPr/>
        </p:nvSpPr>
        <p:spPr>
          <a:xfrm>
            <a:off x="0" y="2636912"/>
            <a:ext cx="4283968" cy="1384995"/>
          </a:xfrm>
          <a:prstGeom prst="rect">
            <a:avLst/>
          </a:prstGeom>
          <a:noFill/>
        </p:spPr>
        <p:txBody>
          <a:bodyPr wrap="square" rtlCol="0">
            <a:spAutoFit/>
          </a:bodyPr>
          <a:lstStyle/>
          <a:p>
            <a:pPr algn="ctr"/>
            <a:r>
              <a:rPr lang="pl-PL" sz="2800" dirty="0" err="1">
                <a:solidFill>
                  <a:schemeClr val="accent2">
                    <a:lumMod val="75000"/>
                  </a:schemeClr>
                </a:solidFill>
                <a:latin typeface="Artifakt Element Black" panose="020B0A03050000020004" pitchFamily="34" charset="-18"/>
                <a:ea typeface="Artifakt Element Black" panose="020B0A03050000020004" pitchFamily="34" charset="-18"/>
              </a:rPr>
              <a:t>Thank</a:t>
            </a:r>
            <a:r>
              <a:rPr lang="pl-PL" sz="2800" dirty="0">
                <a:solidFill>
                  <a:schemeClr val="accent2">
                    <a:lumMod val="75000"/>
                  </a:schemeClr>
                </a:solidFill>
                <a:latin typeface="Artifakt Element Black" panose="020B0A03050000020004" pitchFamily="34" charset="-18"/>
                <a:ea typeface="Artifakt Element Black" panose="020B0A03050000020004" pitchFamily="34" charset="-18"/>
              </a:rPr>
              <a:t> </a:t>
            </a:r>
            <a:r>
              <a:rPr lang="pl-PL" sz="2800" dirty="0" err="1">
                <a:solidFill>
                  <a:schemeClr val="accent2">
                    <a:lumMod val="75000"/>
                  </a:schemeClr>
                </a:solidFill>
                <a:latin typeface="Artifakt Element Black" panose="020B0A03050000020004" pitchFamily="34" charset="-18"/>
                <a:ea typeface="Artifakt Element Black" panose="020B0A03050000020004" pitchFamily="34" charset="-18"/>
              </a:rPr>
              <a:t>You</a:t>
            </a:r>
            <a:r>
              <a:rPr lang="pl-PL" sz="2800" dirty="0">
                <a:solidFill>
                  <a:schemeClr val="accent2">
                    <a:lumMod val="75000"/>
                  </a:schemeClr>
                </a:solidFill>
                <a:latin typeface="Artifakt Element Black" panose="020B0A03050000020004" pitchFamily="34" charset="-18"/>
                <a:ea typeface="Artifakt Element Black" panose="020B0A03050000020004" pitchFamily="34" charset="-18"/>
              </a:rPr>
              <a:t> for </a:t>
            </a:r>
            <a:r>
              <a:rPr lang="pl-PL" sz="2800" dirty="0" err="1">
                <a:solidFill>
                  <a:schemeClr val="accent2">
                    <a:lumMod val="75000"/>
                  </a:schemeClr>
                </a:solidFill>
                <a:latin typeface="Artifakt Element Black" panose="020B0A03050000020004" pitchFamily="34" charset="-18"/>
                <a:ea typeface="Artifakt Element Black" panose="020B0A03050000020004" pitchFamily="34" charset="-18"/>
              </a:rPr>
              <a:t>Your</a:t>
            </a:r>
            <a:r>
              <a:rPr lang="pl-PL" sz="2800" dirty="0">
                <a:solidFill>
                  <a:schemeClr val="accent2">
                    <a:lumMod val="75000"/>
                  </a:schemeClr>
                </a:solidFill>
                <a:latin typeface="Artifakt Element Black" panose="020B0A03050000020004" pitchFamily="34" charset="-18"/>
                <a:ea typeface="Artifakt Element Black" panose="020B0A03050000020004" pitchFamily="34" charset="-18"/>
              </a:rPr>
              <a:t> </a:t>
            </a:r>
            <a:r>
              <a:rPr lang="pl-PL" sz="2800" dirty="0" err="1">
                <a:solidFill>
                  <a:schemeClr val="accent2">
                    <a:lumMod val="75000"/>
                  </a:schemeClr>
                </a:solidFill>
                <a:latin typeface="Artifakt Element Black" panose="020B0A03050000020004" pitchFamily="34" charset="-18"/>
                <a:ea typeface="Artifakt Element Black" panose="020B0A03050000020004" pitchFamily="34" charset="-18"/>
              </a:rPr>
              <a:t>Attention</a:t>
            </a:r>
            <a:r>
              <a:rPr lang="pl-PL" sz="2800" dirty="0">
                <a:solidFill>
                  <a:schemeClr val="accent2">
                    <a:lumMod val="75000"/>
                  </a:schemeClr>
                </a:solidFill>
                <a:latin typeface="Artifakt Element Black" panose="020B0A03050000020004" pitchFamily="34" charset="-18"/>
                <a:ea typeface="Artifakt Element Black" panose="020B0A03050000020004" pitchFamily="34" charset="-18"/>
              </a:rPr>
              <a:t>! </a:t>
            </a:r>
          </a:p>
          <a:p>
            <a:pPr algn="ctr"/>
            <a:r>
              <a:rPr lang="pl-PL" sz="2800" dirty="0">
                <a:solidFill>
                  <a:schemeClr val="accent2">
                    <a:lumMod val="75000"/>
                  </a:schemeClr>
                </a:solidFill>
                <a:latin typeface="Artifakt Element Black" panose="020B0A03050000020004" pitchFamily="34" charset="-18"/>
                <a:ea typeface="Artifakt Element Black" panose="020B0A03050000020004" pitchFamily="34" charset="-18"/>
                <a:sym typeface="Wingdings" panose="05000000000000000000" pitchFamily="2" charset="2"/>
              </a:rPr>
              <a:t></a:t>
            </a:r>
            <a:endParaRPr lang="pl-PL" sz="2400" dirty="0">
              <a:solidFill>
                <a:srgbClr val="FF0000"/>
              </a:solidFill>
              <a:latin typeface="Artifakt Element Black" panose="020B0A03050000020004" pitchFamily="34" charset="-18"/>
              <a:ea typeface="Artifakt Element Black" panose="020B0A03050000020004" pitchFamily="34" charset="-18"/>
            </a:endParaRPr>
          </a:p>
        </p:txBody>
      </p:sp>
      <p:pic>
        <p:nvPicPr>
          <p:cNvPr id="7170" name="Picture 2" descr="Pi Day is Just a Fake Holiday Invented By Math Companies to Sell More Math:  Big Math Shill - 6” x 9” 100 Lined Page Journal: Loungers, Faculty:  9781692523626: Amazon.com: Books">
            <a:extLst>
              <a:ext uri="{FF2B5EF4-FFF2-40B4-BE49-F238E27FC236}">
                <a16:creationId xmlns:a16="http://schemas.microsoft.com/office/drawing/2014/main" id="{AB948851-4856-46D2-B9AC-2291CAC112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201" b="20601"/>
          <a:stretch/>
        </p:blipFill>
        <p:spPr bwMode="auto">
          <a:xfrm>
            <a:off x="4283968" y="1556792"/>
            <a:ext cx="4573587" cy="4608512"/>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A93F4F59-0E92-495A-8FAD-FA4F424357C5}"/>
              </a:ext>
            </a:extLst>
          </p:cNvPr>
          <p:cNvSpPr txBox="1"/>
          <p:nvPr/>
        </p:nvSpPr>
        <p:spPr>
          <a:xfrm>
            <a:off x="827584" y="6309320"/>
            <a:ext cx="8316416" cy="461665"/>
          </a:xfrm>
          <a:prstGeom prst="rect">
            <a:avLst/>
          </a:prstGeom>
          <a:noFill/>
        </p:spPr>
        <p:txBody>
          <a:bodyPr wrap="square" rtlCol="0">
            <a:spAutoFit/>
          </a:bodyPr>
          <a:lstStyle/>
          <a:p>
            <a:pPr algn="r"/>
            <a:r>
              <a:rPr lang="pl-PL" sz="1200" b="0" i="1" dirty="0">
                <a:solidFill>
                  <a:srgbClr val="2D2D2D"/>
                </a:solidFill>
                <a:effectLst/>
                <a:latin typeface="-apple-system"/>
              </a:rPr>
              <a:t>T</a:t>
            </a:r>
            <a:r>
              <a:rPr lang="en-US" sz="1200" b="0" i="1" dirty="0" err="1">
                <a:solidFill>
                  <a:srgbClr val="2D2D2D"/>
                </a:solidFill>
                <a:effectLst/>
                <a:latin typeface="-apple-system"/>
              </a:rPr>
              <a:t>ransnational</a:t>
            </a:r>
            <a:r>
              <a:rPr lang="en-US" sz="1200" b="0" i="1" dirty="0">
                <a:solidFill>
                  <a:srgbClr val="2D2D2D"/>
                </a:solidFill>
                <a:effectLst/>
                <a:latin typeface="-apple-system"/>
              </a:rPr>
              <a:t> Project Meeting &amp; Teaching Stars</a:t>
            </a:r>
            <a:endParaRPr lang="pl-PL" sz="1200" b="0" i="1" dirty="0">
              <a:solidFill>
                <a:srgbClr val="2D2D2D"/>
              </a:solidFill>
              <a:effectLst/>
              <a:latin typeface="-apple-system"/>
            </a:endParaRPr>
          </a:p>
          <a:p>
            <a:pPr algn="r"/>
            <a:r>
              <a:rPr lang="en-US" sz="1200" b="0" i="1" dirty="0">
                <a:solidFill>
                  <a:srgbClr val="2D2D2D"/>
                </a:solidFill>
                <a:effectLst/>
                <a:latin typeface="-apple-system"/>
              </a:rPr>
              <a:t> 26 – 27 April 2022  </a:t>
            </a:r>
            <a:r>
              <a:rPr lang="en-US" sz="1200" b="0" i="1" dirty="0" err="1">
                <a:solidFill>
                  <a:srgbClr val="2D2D2D"/>
                </a:solidFill>
                <a:effectLst/>
                <a:latin typeface="-apple-system"/>
              </a:rPr>
              <a:t>TalTech</a:t>
            </a:r>
            <a:r>
              <a:rPr lang="en-US" sz="1200" b="0" i="1" dirty="0">
                <a:solidFill>
                  <a:srgbClr val="2D2D2D"/>
                </a:solidFill>
                <a:effectLst/>
                <a:latin typeface="-apple-system"/>
              </a:rPr>
              <a:t> Estonian Maritime Academy, Tallinn, Estonia.</a:t>
            </a:r>
            <a:endParaRPr lang="pl-PL" sz="1200" dirty="0"/>
          </a:p>
        </p:txBody>
      </p:sp>
      <p:pic>
        <p:nvPicPr>
          <p:cNvPr id="5" name="Obraz 4">
            <a:extLst>
              <a:ext uri="{FF2B5EF4-FFF2-40B4-BE49-F238E27FC236}">
                <a16:creationId xmlns:a16="http://schemas.microsoft.com/office/drawing/2014/main" id="{F072C846-4EAB-49EA-9B4A-91C4FB2630E6}"/>
              </a:ext>
            </a:extLst>
          </p:cNvPr>
          <p:cNvPicPr>
            <a:picLocks noChangeAspect="1"/>
          </p:cNvPicPr>
          <p:nvPr/>
        </p:nvPicPr>
        <p:blipFill>
          <a:blip r:embed="rId5"/>
          <a:stretch>
            <a:fillRect/>
          </a:stretch>
        </p:blipFill>
        <p:spPr>
          <a:xfrm>
            <a:off x="10619" y="6287466"/>
            <a:ext cx="1440160" cy="454787"/>
          </a:xfrm>
          <a:prstGeom prst="rect">
            <a:avLst/>
          </a:prstGeom>
        </p:spPr>
      </p:pic>
    </p:spTree>
    <p:extLst>
      <p:ext uri="{BB962C8B-B14F-4D97-AF65-F5344CB8AC3E}">
        <p14:creationId xmlns:p14="http://schemas.microsoft.com/office/powerpoint/2010/main" val="1269248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200" fill="hold">
                                          <p:stCondLst>
                                            <p:cond delay="0"/>
                                          </p:stCondLst>
                                        </p:cTn>
                                        <p:tgtEl>
                                          <p:spTgt spid="7170"/>
                                        </p:tgtEl>
                                        <p:attrNameLst>
                                          <p:attrName>r</p:attrName>
                                        </p:attrNameLst>
                                      </p:cBhvr>
                                    </p:animRot>
                                    <p:animRot by="-240000">
                                      <p:cBhvr>
                                        <p:cTn id="7" dur="400" fill="hold">
                                          <p:stCondLst>
                                            <p:cond delay="400"/>
                                          </p:stCondLst>
                                        </p:cTn>
                                        <p:tgtEl>
                                          <p:spTgt spid="7170"/>
                                        </p:tgtEl>
                                        <p:attrNameLst>
                                          <p:attrName>r</p:attrName>
                                        </p:attrNameLst>
                                      </p:cBhvr>
                                    </p:animRot>
                                    <p:animRot by="240000">
                                      <p:cBhvr>
                                        <p:cTn id="8" dur="400" fill="hold">
                                          <p:stCondLst>
                                            <p:cond delay="800"/>
                                          </p:stCondLst>
                                        </p:cTn>
                                        <p:tgtEl>
                                          <p:spTgt spid="7170"/>
                                        </p:tgtEl>
                                        <p:attrNameLst>
                                          <p:attrName>r</p:attrName>
                                        </p:attrNameLst>
                                      </p:cBhvr>
                                    </p:animRot>
                                    <p:animRot by="-240000">
                                      <p:cBhvr>
                                        <p:cTn id="9" dur="400" fill="hold">
                                          <p:stCondLst>
                                            <p:cond delay="1200"/>
                                          </p:stCondLst>
                                        </p:cTn>
                                        <p:tgtEl>
                                          <p:spTgt spid="7170"/>
                                        </p:tgtEl>
                                        <p:attrNameLst>
                                          <p:attrName>r</p:attrName>
                                        </p:attrNameLst>
                                      </p:cBhvr>
                                    </p:animRot>
                                    <p:animRot by="120000">
                                      <p:cBhvr>
                                        <p:cTn id="10" dur="400" fill="hold">
                                          <p:stCondLst>
                                            <p:cond delay="1600"/>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357754E3-857E-4E21-AECD-B37E64F3D28F}"/>
              </a:ext>
            </a:extLst>
          </p:cNvPr>
          <p:cNvSpPr txBox="1"/>
          <p:nvPr/>
        </p:nvSpPr>
        <p:spPr>
          <a:xfrm>
            <a:off x="-1260648" y="692696"/>
            <a:ext cx="7560840" cy="769441"/>
          </a:xfrm>
          <a:prstGeom prst="rect">
            <a:avLst/>
          </a:prstGeom>
          <a:noFill/>
        </p:spPr>
        <p:txBody>
          <a:bodyPr wrap="square" rtlCol="0">
            <a:spAutoFit/>
          </a:bodyPr>
          <a:lstStyle/>
          <a:p>
            <a:pPr algn="ctr"/>
            <a:r>
              <a:rPr lang="pl-PL" sz="4400" dirty="0" err="1">
                <a:solidFill>
                  <a:schemeClr val="accent2">
                    <a:lumMod val="75000"/>
                  </a:schemeClr>
                </a:solidFill>
                <a:latin typeface="Artifakt Element Black" panose="020B0A03050000020004" pitchFamily="34" charset="-18"/>
                <a:ea typeface="Artifakt Element Black" panose="020B0A03050000020004" pitchFamily="34" charset="-18"/>
              </a:rPr>
              <a:t>Definitions</a:t>
            </a:r>
            <a:endParaRPr lang="pl-PL" sz="4400" dirty="0">
              <a:solidFill>
                <a:schemeClr val="accent2">
                  <a:lumMod val="75000"/>
                </a:schemeClr>
              </a:solidFill>
              <a:latin typeface="Artifakt Element Black" panose="020B0A03050000020004" pitchFamily="34" charset="-18"/>
              <a:ea typeface="Artifakt Element Black" panose="020B0A03050000020004" pitchFamily="34" charset="-18"/>
            </a:endParaRPr>
          </a:p>
        </p:txBody>
      </p:sp>
      <p:pic>
        <p:nvPicPr>
          <p:cNvPr id="3" name="Picture 2" descr="Aac | Pictures | Scrolller">
            <a:extLst>
              <a:ext uri="{FF2B5EF4-FFF2-40B4-BE49-F238E27FC236}">
                <a16:creationId xmlns:a16="http://schemas.microsoft.com/office/drawing/2014/main" id="{F5FEF752-C4C5-4A79-A82E-4E96D7939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334866"/>
            <a:ext cx="4093468" cy="49744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 Tradesmen memes + fails | Facebook">
            <a:extLst>
              <a:ext uri="{FF2B5EF4-FFF2-40B4-BE49-F238E27FC236}">
                <a16:creationId xmlns:a16="http://schemas.microsoft.com/office/drawing/2014/main" id="{ACEAD019-AC4A-4925-BA17-C5A7AE13D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598" y="1637894"/>
            <a:ext cx="3662892" cy="358221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9B820442-1309-4C11-A66F-721FDA59440E}"/>
              </a:ext>
            </a:extLst>
          </p:cNvPr>
          <p:cNvSpPr txBox="1"/>
          <p:nvPr/>
        </p:nvSpPr>
        <p:spPr>
          <a:xfrm>
            <a:off x="827584" y="6309320"/>
            <a:ext cx="8316416" cy="461665"/>
          </a:xfrm>
          <a:prstGeom prst="rect">
            <a:avLst/>
          </a:prstGeom>
          <a:noFill/>
        </p:spPr>
        <p:txBody>
          <a:bodyPr wrap="square" rtlCol="0">
            <a:spAutoFit/>
          </a:bodyPr>
          <a:lstStyle/>
          <a:p>
            <a:pPr algn="r"/>
            <a:r>
              <a:rPr lang="pl-PL" sz="1200" b="0" i="1" dirty="0">
                <a:solidFill>
                  <a:srgbClr val="2D2D2D"/>
                </a:solidFill>
                <a:effectLst/>
                <a:latin typeface="-apple-system"/>
              </a:rPr>
              <a:t>T</a:t>
            </a:r>
            <a:r>
              <a:rPr lang="en-US" sz="1200" b="0" i="1" dirty="0" err="1">
                <a:solidFill>
                  <a:srgbClr val="2D2D2D"/>
                </a:solidFill>
                <a:effectLst/>
                <a:latin typeface="-apple-system"/>
              </a:rPr>
              <a:t>ransnational</a:t>
            </a:r>
            <a:r>
              <a:rPr lang="en-US" sz="1200" b="0" i="1" dirty="0">
                <a:solidFill>
                  <a:srgbClr val="2D2D2D"/>
                </a:solidFill>
                <a:effectLst/>
                <a:latin typeface="-apple-system"/>
              </a:rPr>
              <a:t> Project Meeting &amp; Teaching Stars</a:t>
            </a:r>
            <a:endParaRPr lang="pl-PL" sz="1200" b="0" i="1" dirty="0">
              <a:solidFill>
                <a:srgbClr val="2D2D2D"/>
              </a:solidFill>
              <a:effectLst/>
              <a:latin typeface="-apple-system"/>
            </a:endParaRPr>
          </a:p>
          <a:p>
            <a:pPr algn="r"/>
            <a:r>
              <a:rPr lang="en-US" sz="1200" b="0" i="1" dirty="0">
                <a:solidFill>
                  <a:srgbClr val="2D2D2D"/>
                </a:solidFill>
                <a:effectLst/>
                <a:latin typeface="-apple-system"/>
              </a:rPr>
              <a:t> 26 – 27 April 2022  </a:t>
            </a:r>
            <a:r>
              <a:rPr lang="en-US" sz="1200" b="0" i="1" dirty="0" err="1">
                <a:solidFill>
                  <a:srgbClr val="2D2D2D"/>
                </a:solidFill>
                <a:effectLst/>
                <a:latin typeface="-apple-system"/>
              </a:rPr>
              <a:t>TalTech</a:t>
            </a:r>
            <a:r>
              <a:rPr lang="en-US" sz="1200" b="0" i="1" dirty="0">
                <a:solidFill>
                  <a:srgbClr val="2D2D2D"/>
                </a:solidFill>
                <a:effectLst/>
                <a:latin typeface="-apple-system"/>
              </a:rPr>
              <a:t> Estonian Maritime Academy, Tallinn, Estonia.</a:t>
            </a:r>
            <a:endParaRPr lang="pl-PL" sz="1200" dirty="0"/>
          </a:p>
        </p:txBody>
      </p:sp>
      <p:pic>
        <p:nvPicPr>
          <p:cNvPr id="6" name="Obraz 5">
            <a:extLst>
              <a:ext uri="{FF2B5EF4-FFF2-40B4-BE49-F238E27FC236}">
                <a16:creationId xmlns:a16="http://schemas.microsoft.com/office/drawing/2014/main" id="{D7E7C72F-24A5-4EDD-8BE6-F24D91D14AE1}"/>
              </a:ext>
            </a:extLst>
          </p:cNvPr>
          <p:cNvPicPr>
            <a:picLocks noChangeAspect="1"/>
          </p:cNvPicPr>
          <p:nvPr/>
        </p:nvPicPr>
        <p:blipFill>
          <a:blip r:embed="rId6"/>
          <a:stretch>
            <a:fillRect/>
          </a:stretch>
        </p:blipFill>
        <p:spPr>
          <a:xfrm>
            <a:off x="10619" y="6287466"/>
            <a:ext cx="1440160" cy="454787"/>
          </a:xfrm>
          <a:prstGeom prst="rect">
            <a:avLst/>
          </a:prstGeom>
        </p:spPr>
      </p:pic>
    </p:spTree>
    <p:extLst>
      <p:ext uri="{BB962C8B-B14F-4D97-AF65-F5344CB8AC3E}">
        <p14:creationId xmlns:p14="http://schemas.microsoft.com/office/powerpoint/2010/main" val="402988976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357754E3-857E-4E21-AECD-B37E64F3D28F}"/>
              </a:ext>
            </a:extLst>
          </p:cNvPr>
          <p:cNvSpPr txBox="1"/>
          <p:nvPr/>
        </p:nvSpPr>
        <p:spPr>
          <a:xfrm>
            <a:off x="161764" y="1268760"/>
            <a:ext cx="8820472" cy="1446550"/>
          </a:xfrm>
          <a:prstGeom prst="rect">
            <a:avLst/>
          </a:prstGeom>
          <a:noFill/>
        </p:spPr>
        <p:txBody>
          <a:bodyPr wrap="square" rtlCol="0">
            <a:spAutoFit/>
          </a:bodyPr>
          <a:lstStyle/>
          <a:p>
            <a:pPr algn="ctr"/>
            <a:r>
              <a:rPr lang="pl-PL" sz="4400">
                <a:solidFill>
                  <a:schemeClr val="accent2">
                    <a:lumMod val="75000"/>
                  </a:schemeClr>
                </a:solidFill>
                <a:latin typeface="Artifakt Element Black" panose="020B0A03050000020004" pitchFamily="34" charset="-18"/>
                <a:ea typeface="Artifakt Element Black" panose="020B0A03050000020004" pitchFamily="34" charset="-18"/>
              </a:rPr>
              <a:t>An extremely important question for humanity:</a:t>
            </a:r>
            <a:endParaRPr lang="pl-PL" sz="4400" dirty="0">
              <a:solidFill>
                <a:schemeClr val="accent2">
                  <a:lumMod val="75000"/>
                </a:schemeClr>
              </a:solidFill>
              <a:latin typeface="Artifakt Element Black" panose="020B0A03050000020004" pitchFamily="34" charset="-18"/>
              <a:ea typeface="Artifakt Element Black" panose="020B0A03050000020004" pitchFamily="34" charset="-18"/>
            </a:endParaRPr>
          </a:p>
        </p:txBody>
      </p:sp>
      <p:sp>
        <p:nvSpPr>
          <p:cNvPr id="5" name="pole tekstowe 4">
            <a:extLst>
              <a:ext uri="{FF2B5EF4-FFF2-40B4-BE49-F238E27FC236}">
                <a16:creationId xmlns:a16="http://schemas.microsoft.com/office/drawing/2014/main" id="{0AF80DF0-88B7-450D-ACE1-135AFD32FECE}"/>
              </a:ext>
            </a:extLst>
          </p:cNvPr>
          <p:cNvSpPr txBox="1"/>
          <p:nvPr/>
        </p:nvSpPr>
        <p:spPr>
          <a:xfrm>
            <a:off x="431540" y="3717032"/>
            <a:ext cx="8280920" cy="1446550"/>
          </a:xfrm>
          <a:prstGeom prst="rect">
            <a:avLst/>
          </a:prstGeom>
          <a:noFill/>
        </p:spPr>
        <p:txBody>
          <a:bodyPr wrap="square" rtlCol="0">
            <a:spAutoFit/>
          </a:bodyPr>
          <a:lstStyle/>
          <a:p>
            <a:pPr algn="ctr"/>
            <a:r>
              <a:rPr lang="en-US" sz="4400" dirty="0">
                <a:solidFill>
                  <a:schemeClr val="accent2">
                    <a:lumMod val="75000"/>
                  </a:schemeClr>
                </a:solidFill>
                <a:latin typeface="Artifakt Element Black" panose="020B0A03050000020004" pitchFamily="34" charset="-18"/>
                <a:ea typeface="Artifakt Element Black" panose="020B0A03050000020004" pitchFamily="34" charset="-18"/>
              </a:rPr>
              <a:t>Is it possible to stand on </a:t>
            </a:r>
            <a:r>
              <a:rPr lang="pl-PL" sz="4400" dirty="0" err="1">
                <a:solidFill>
                  <a:schemeClr val="accent2">
                    <a:lumMod val="75000"/>
                  </a:schemeClr>
                </a:solidFill>
                <a:latin typeface="Artifakt Element Black" panose="020B0A03050000020004" pitchFamily="34" charset="-18"/>
                <a:ea typeface="Artifakt Element Black" panose="020B0A03050000020004" pitchFamily="34" charset="-18"/>
              </a:rPr>
              <a:t>an</a:t>
            </a:r>
            <a:r>
              <a:rPr lang="pl-PL" sz="4400" dirty="0">
                <a:solidFill>
                  <a:schemeClr val="accent2">
                    <a:lumMod val="75000"/>
                  </a:schemeClr>
                </a:solidFill>
                <a:latin typeface="Artifakt Element Black" panose="020B0A03050000020004" pitchFamily="34" charset="-18"/>
                <a:ea typeface="Artifakt Element Black" panose="020B0A03050000020004" pitchFamily="34" charset="-18"/>
              </a:rPr>
              <a:t> </a:t>
            </a:r>
            <a:r>
              <a:rPr lang="pl-PL" sz="4400" dirty="0" err="1">
                <a:solidFill>
                  <a:schemeClr val="accent2">
                    <a:lumMod val="75000"/>
                  </a:schemeClr>
                </a:solidFill>
                <a:latin typeface="Artifakt Element Black" panose="020B0A03050000020004" pitchFamily="34" charset="-18"/>
                <a:ea typeface="Artifakt Element Black" panose="020B0A03050000020004" pitchFamily="34" charset="-18"/>
              </a:rPr>
              <a:t>empty</a:t>
            </a:r>
            <a:r>
              <a:rPr lang="en-US" sz="4400" dirty="0">
                <a:solidFill>
                  <a:schemeClr val="accent2">
                    <a:lumMod val="75000"/>
                  </a:schemeClr>
                </a:solidFill>
                <a:latin typeface="Artifakt Element Black" panose="020B0A03050000020004" pitchFamily="34" charset="-18"/>
                <a:ea typeface="Artifakt Element Black" panose="020B0A03050000020004" pitchFamily="34" charset="-18"/>
              </a:rPr>
              <a:t> beer can?</a:t>
            </a:r>
            <a:endParaRPr lang="pl-PL" sz="4400" dirty="0">
              <a:solidFill>
                <a:schemeClr val="accent2">
                  <a:lumMod val="75000"/>
                </a:schemeClr>
              </a:solidFill>
              <a:latin typeface="Artifakt Element Black" panose="020B0A03050000020004" pitchFamily="34" charset="-18"/>
              <a:ea typeface="Artifakt Element Black" panose="020B0A03050000020004" pitchFamily="34" charset="-18"/>
            </a:endParaRPr>
          </a:p>
        </p:txBody>
      </p:sp>
      <p:sp>
        <p:nvSpPr>
          <p:cNvPr id="4" name="pole tekstowe 3">
            <a:extLst>
              <a:ext uri="{FF2B5EF4-FFF2-40B4-BE49-F238E27FC236}">
                <a16:creationId xmlns:a16="http://schemas.microsoft.com/office/drawing/2014/main" id="{1EDE6AF2-779C-4E71-9F9A-0D1B852CAD51}"/>
              </a:ext>
            </a:extLst>
          </p:cNvPr>
          <p:cNvSpPr txBox="1"/>
          <p:nvPr/>
        </p:nvSpPr>
        <p:spPr>
          <a:xfrm>
            <a:off x="827584" y="6309320"/>
            <a:ext cx="8316416" cy="461665"/>
          </a:xfrm>
          <a:prstGeom prst="rect">
            <a:avLst/>
          </a:prstGeom>
          <a:noFill/>
        </p:spPr>
        <p:txBody>
          <a:bodyPr wrap="square" rtlCol="0">
            <a:spAutoFit/>
          </a:bodyPr>
          <a:lstStyle/>
          <a:p>
            <a:pPr algn="r"/>
            <a:r>
              <a:rPr lang="pl-PL" sz="1200" b="0" i="1" dirty="0">
                <a:solidFill>
                  <a:srgbClr val="2D2D2D"/>
                </a:solidFill>
                <a:effectLst/>
                <a:latin typeface="-apple-system"/>
              </a:rPr>
              <a:t>T</a:t>
            </a:r>
            <a:r>
              <a:rPr lang="en-US" sz="1200" b="0" i="1" dirty="0" err="1">
                <a:solidFill>
                  <a:srgbClr val="2D2D2D"/>
                </a:solidFill>
                <a:effectLst/>
                <a:latin typeface="-apple-system"/>
              </a:rPr>
              <a:t>ransnational</a:t>
            </a:r>
            <a:r>
              <a:rPr lang="en-US" sz="1200" b="0" i="1" dirty="0">
                <a:solidFill>
                  <a:srgbClr val="2D2D2D"/>
                </a:solidFill>
                <a:effectLst/>
                <a:latin typeface="-apple-system"/>
              </a:rPr>
              <a:t> Project Meeting &amp; Teaching Stars</a:t>
            </a:r>
            <a:endParaRPr lang="pl-PL" sz="1200" b="0" i="1" dirty="0">
              <a:solidFill>
                <a:srgbClr val="2D2D2D"/>
              </a:solidFill>
              <a:effectLst/>
              <a:latin typeface="-apple-system"/>
            </a:endParaRPr>
          </a:p>
          <a:p>
            <a:pPr algn="r"/>
            <a:r>
              <a:rPr lang="en-US" sz="1200" b="0" i="1" dirty="0">
                <a:solidFill>
                  <a:srgbClr val="2D2D2D"/>
                </a:solidFill>
                <a:effectLst/>
                <a:latin typeface="-apple-system"/>
              </a:rPr>
              <a:t> 26 – 27 April 2022  </a:t>
            </a:r>
            <a:r>
              <a:rPr lang="en-US" sz="1200" b="0" i="1" dirty="0" err="1">
                <a:solidFill>
                  <a:srgbClr val="2D2D2D"/>
                </a:solidFill>
                <a:effectLst/>
                <a:latin typeface="-apple-system"/>
              </a:rPr>
              <a:t>TalTech</a:t>
            </a:r>
            <a:r>
              <a:rPr lang="en-US" sz="1200" b="0" i="1" dirty="0">
                <a:solidFill>
                  <a:srgbClr val="2D2D2D"/>
                </a:solidFill>
                <a:effectLst/>
                <a:latin typeface="-apple-system"/>
              </a:rPr>
              <a:t> Estonian Maritime Academy, Tallinn, Estonia.</a:t>
            </a:r>
            <a:endParaRPr lang="pl-PL" sz="1200" dirty="0"/>
          </a:p>
        </p:txBody>
      </p:sp>
      <p:pic>
        <p:nvPicPr>
          <p:cNvPr id="6" name="Obraz 5">
            <a:extLst>
              <a:ext uri="{FF2B5EF4-FFF2-40B4-BE49-F238E27FC236}">
                <a16:creationId xmlns:a16="http://schemas.microsoft.com/office/drawing/2014/main" id="{57B60E49-2580-46C2-BC97-D57F950F2474}"/>
              </a:ext>
            </a:extLst>
          </p:cNvPr>
          <p:cNvPicPr>
            <a:picLocks noChangeAspect="1"/>
          </p:cNvPicPr>
          <p:nvPr/>
        </p:nvPicPr>
        <p:blipFill>
          <a:blip r:embed="rId3"/>
          <a:stretch>
            <a:fillRect/>
          </a:stretch>
        </p:blipFill>
        <p:spPr>
          <a:xfrm>
            <a:off x="10619" y="6287466"/>
            <a:ext cx="1440160" cy="454787"/>
          </a:xfrm>
          <a:prstGeom prst="rect">
            <a:avLst/>
          </a:prstGeom>
        </p:spPr>
      </p:pic>
    </p:spTree>
    <p:extLst>
      <p:ext uri="{BB962C8B-B14F-4D97-AF65-F5344CB8AC3E}">
        <p14:creationId xmlns:p14="http://schemas.microsoft.com/office/powerpoint/2010/main" val="3086721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357754E3-857E-4E21-AECD-B37E64F3D28F}"/>
              </a:ext>
            </a:extLst>
          </p:cNvPr>
          <p:cNvSpPr txBox="1"/>
          <p:nvPr/>
        </p:nvSpPr>
        <p:spPr>
          <a:xfrm>
            <a:off x="467544" y="1351508"/>
            <a:ext cx="7956884" cy="4154984"/>
          </a:xfrm>
          <a:prstGeom prst="rect">
            <a:avLst/>
          </a:prstGeom>
          <a:noFill/>
        </p:spPr>
        <p:txBody>
          <a:bodyPr wrap="square" rtlCol="0">
            <a:spAutoFit/>
          </a:bodyPr>
          <a:lstStyle/>
          <a:p>
            <a:pPr algn="ctr"/>
            <a:r>
              <a:rPr lang="en-US" sz="4400" dirty="0">
                <a:solidFill>
                  <a:schemeClr val="accent2">
                    <a:lumMod val="75000"/>
                  </a:schemeClr>
                </a:solidFill>
                <a:latin typeface="Artifakt Element Black" panose="020B0A03050000020004" pitchFamily="34" charset="-18"/>
                <a:ea typeface="Artifakt Element Black" panose="020B0A03050000020004" pitchFamily="34" charset="-18"/>
              </a:rPr>
              <a:t>We can answer this question in two ways:</a:t>
            </a:r>
            <a:endParaRPr lang="pl-PL" sz="44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algn="ctr"/>
            <a:endParaRPr lang="pl-PL" sz="44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algn="ctr"/>
            <a:r>
              <a:rPr lang="en-US" sz="4400" dirty="0">
                <a:solidFill>
                  <a:schemeClr val="accent2">
                    <a:lumMod val="75000"/>
                  </a:schemeClr>
                </a:solidFill>
                <a:latin typeface="Artifakt Element Black" panose="020B0A03050000020004" pitchFamily="34" charset="-18"/>
                <a:ea typeface="Artifakt Element Black" panose="020B0A03050000020004" pitchFamily="34" charset="-18"/>
              </a:rPr>
              <a:t>Experimental – preferred</a:t>
            </a:r>
            <a:r>
              <a:rPr lang="pl-PL" sz="4400" dirty="0">
                <a:solidFill>
                  <a:schemeClr val="accent2">
                    <a:lumMod val="75000"/>
                  </a:schemeClr>
                </a:solidFill>
                <a:latin typeface="Artifakt Element Black" panose="020B0A03050000020004" pitchFamily="34" charset="-18"/>
                <a:ea typeface="Artifakt Element Black" panose="020B0A03050000020004" pitchFamily="34" charset="-18"/>
              </a:rPr>
              <a:t> </a:t>
            </a:r>
            <a:r>
              <a:rPr lang="pl-PL" sz="4400" dirty="0" err="1">
                <a:solidFill>
                  <a:schemeClr val="accent2">
                    <a:lumMod val="75000"/>
                  </a:schemeClr>
                </a:solidFill>
                <a:latin typeface="Artifakt Element Black" panose="020B0A03050000020004" pitchFamily="34" charset="-18"/>
                <a:ea typeface="Artifakt Element Black" panose="020B0A03050000020004" pitchFamily="34" charset="-18"/>
              </a:rPr>
              <a:t>at</a:t>
            </a:r>
            <a:r>
              <a:rPr lang="pl-PL" sz="4400" dirty="0">
                <a:solidFill>
                  <a:schemeClr val="accent2">
                    <a:lumMod val="75000"/>
                  </a:schemeClr>
                </a:solidFill>
                <a:latin typeface="Artifakt Element Black" panose="020B0A03050000020004" pitchFamily="34" charset="-18"/>
                <a:ea typeface="Artifakt Element Black" panose="020B0A03050000020004" pitchFamily="34" charset="-18"/>
              </a:rPr>
              <a:t> </a:t>
            </a:r>
            <a:r>
              <a:rPr lang="pl-PL" sz="4400" dirty="0" err="1">
                <a:solidFill>
                  <a:schemeClr val="accent2">
                    <a:lumMod val="75000"/>
                  </a:schemeClr>
                </a:solidFill>
                <a:latin typeface="Artifakt Element Black" panose="020B0A03050000020004" pitchFamily="34" charset="-18"/>
                <a:ea typeface="Artifakt Element Black" panose="020B0A03050000020004" pitchFamily="34" charset="-18"/>
              </a:rPr>
              <a:t>home</a:t>
            </a:r>
            <a:endParaRPr lang="pl-PL" sz="44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algn="ctr"/>
            <a:r>
              <a:rPr lang="pl-PL" sz="4400" dirty="0" err="1">
                <a:solidFill>
                  <a:srgbClr val="FF0000"/>
                </a:solidFill>
                <a:latin typeface="Artifakt Element Black" panose="020B0A03050000020004" pitchFamily="34" charset="-18"/>
                <a:ea typeface="Artifakt Element Black" panose="020B0A03050000020004" pitchFamily="34" charset="-18"/>
              </a:rPr>
              <a:t>Theoretically</a:t>
            </a:r>
            <a:r>
              <a:rPr lang="en-US" sz="4400" dirty="0">
                <a:solidFill>
                  <a:srgbClr val="FF0000"/>
                </a:solidFill>
                <a:latin typeface="Artifakt Element Black" panose="020B0A03050000020004" pitchFamily="34" charset="-18"/>
                <a:ea typeface="Artifakt Element Black" panose="020B0A03050000020004" pitchFamily="34" charset="-18"/>
              </a:rPr>
              <a:t> – presented</a:t>
            </a:r>
            <a:endParaRPr lang="pl-PL" sz="4400" dirty="0">
              <a:solidFill>
                <a:srgbClr val="FF0000"/>
              </a:solidFill>
              <a:latin typeface="Artifakt Element Black" panose="020B0A03050000020004" pitchFamily="34" charset="-18"/>
              <a:ea typeface="Artifakt Element Black" panose="020B0A03050000020004" pitchFamily="34" charset="-18"/>
            </a:endParaRPr>
          </a:p>
        </p:txBody>
      </p:sp>
      <p:sp>
        <p:nvSpPr>
          <p:cNvPr id="3" name="pole tekstowe 2">
            <a:extLst>
              <a:ext uri="{FF2B5EF4-FFF2-40B4-BE49-F238E27FC236}">
                <a16:creationId xmlns:a16="http://schemas.microsoft.com/office/drawing/2014/main" id="{18A7C0F5-8989-44E0-839F-819BAB693619}"/>
              </a:ext>
            </a:extLst>
          </p:cNvPr>
          <p:cNvSpPr txBox="1"/>
          <p:nvPr/>
        </p:nvSpPr>
        <p:spPr>
          <a:xfrm>
            <a:off x="827584" y="6309320"/>
            <a:ext cx="8316416" cy="461665"/>
          </a:xfrm>
          <a:prstGeom prst="rect">
            <a:avLst/>
          </a:prstGeom>
          <a:noFill/>
        </p:spPr>
        <p:txBody>
          <a:bodyPr wrap="square" rtlCol="0">
            <a:spAutoFit/>
          </a:bodyPr>
          <a:lstStyle/>
          <a:p>
            <a:pPr algn="r"/>
            <a:r>
              <a:rPr lang="pl-PL" sz="1200" b="0" i="1" dirty="0">
                <a:solidFill>
                  <a:srgbClr val="2D2D2D"/>
                </a:solidFill>
                <a:effectLst/>
                <a:latin typeface="-apple-system"/>
              </a:rPr>
              <a:t>T</a:t>
            </a:r>
            <a:r>
              <a:rPr lang="en-US" sz="1200" b="0" i="1" dirty="0" err="1">
                <a:solidFill>
                  <a:srgbClr val="2D2D2D"/>
                </a:solidFill>
                <a:effectLst/>
                <a:latin typeface="-apple-system"/>
              </a:rPr>
              <a:t>ransnational</a:t>
            </a:r>
            <a:r>
              <a:rPr lang="en-US" sz="1200" b="0" i="1" dirty="0">
                <a:solidFill>
                  <a:srgbClr val="2D2D2D"/>
                </a:solidFill>
                <a:effectLst/>
                <a:latin typeface="-apple-system"/>
              </a:rPr>
              <a:t> Project Meeting &amp; Teaching Stars</a:t>
            </a:r>
            <a:endParaRPr lang="pl-PL" sz="1200" b="0" i="1" dirty="0">
              <a:solidFill>
                <a:srgbClr val="2D2D2D"/>
              </a:solidFill>
              <a:effectLst/>
              <a:latin typeface="-apple-system"/>
            </a:endParaRPr>
          </a:p>
          <a:p>
            <a:pPr algn="r"/>
            <a:r>
              <a:rPr lang="en-US" sz="1200" b="0" i="1" dirty="0">
                <a:solidFill>
                  <a:srgbClr val="2D2D2D"/>
                </a:solidFill>
                <a:effectLst/>
                <a:latin typeface="-apple-system"/>
              </a:rPr>
              <a:t> 26 – 27 April 2022  </a:t>
            </a:r>
            <a:r>
              <a:rPr lang="en-US" sz="1200" b="0" i="1" dirty="0" err="1">
                <a:solidFill>
                  <a:srgbClr val="2D2D2D"/>
                </a:solidFill>
                <a:effectLst/>
                <a:latin typeface="-apple-system"/>
              </a:rPr>
              <a:t>TalTech</a:t>
            </a:r>
            <a:r>
              <a:rPr lang="en-US" sz="1200" b="0" i="1" dirty="0">
                <a:solidFill>
                  <a:srgbClr val="2D2D2D"/>
                </a:solidFill>
                <a:effectLst/>
                <a:latin typeface="-apple-system"/>
              </a:rPr>
              <a:t> Estonian Maritime Academy, Tallinn, Estonia.</a:t>
            </a:r>
            <a:endParaRPr lang="pl-PL" sz="1200" dirty="0"/>
          </a:p>
        </p:txBody>
      </p:sp>
      <p:pic>
        <p:nvPicPr>
          <p:cNvPr id="4" name="Obraz 3">
            <a:extLst>
              <a:ext uri="{FF2B5EF4-FFF2-40B4-BE49-F238E27FC236}">
                <a16:creationId xmlns:a16="http://schemas.microsoft.com/office/drawing/2014/main" id="{C4DCEFF0-7EC5-4082-A5C0-83D86D8AF05F}"/>
              </a:ext>
            </a:extLst>
          </p:cNvPr>
          <p:cNvPicPr>
            <a:picLocks noChangeAspect="1"/>
          </p:cNvPicPr>
          <p:nvPr/>
        </p:nvPicPr>
        <p:blipFill>
          <a:blip r:embed="rId3"/>
          <a:stretch>
            <a:fillRect/>
          </a:stretch>
        </p:blipFill>
        <p:spPr>
          <a:xfrm>
            <a:off x="10619" y="6287466"/>
            <a:ext cx="1440160" cy="454787"/>
          </a:xfrm>
          <a:prstGeom prst="rect">
            <a:avLst/>
          </a:prstGeom>
        </p:spPr>
      </p:pic>
    </p:spTree>
    <p:extLst>
      <p:ext uri="{BB962C8B-B14F-4D97-AF65-F5344CB8AC3E}">
        <p14:creationId xmlns:p14="http://schemas.microsoft.com/office/powerpoint/2010/main" val="41298563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357754E3-857E-4E21-AECD-B37E64F3D28F}"/>
              </a:ext>
            </a:extLst>
          </p:cNvPr>
          <p:cNvSpPr txBox="1"/>
          <p:nvPr/>
        </p:nvSpPr>
        <p:spPr>
          <a:xfrm>
            <a:off x="-36512" y="332656"/>
            <a:ext cx="4464496" cy="769441"/>
          </a:xfrm>
          <a:prstGeom prst="rect">
            <a:avLst/>
          </a:prstGeom>
          <a:noFill/>
        </p:spPr>
        <p:txBody>
          <a:bodyPr wrap="square" rtlCol="0">
            <a:spAutoFit/>
          </a:bodyPr>
          <a:lstStyle/>
          <a:p>
            <a:pPr algn="ctr"/>
            <a:r>
              <a:rPr lang="pl-PL" sz="4400" dirty="0">
                <a:solidFill>
                  <a:schemeClr val="accent2">
                    <a:lumMod val="75000"/>
                  </a:schemeClr>
                </a:solidFill>
                <a:latin typeface="Artifakt Element Black" panose="020B0A03050000020004" pitchFamily="34" charset="-18"/>
                <a:ea typeface="Artifakt Element Black" panose="020B0A03050000020004" pitchFamily="34" charset="-18"/>
              </a:rPr>
              <a:t>The </a:t>
            </a:r>
            <a:r>
              <a:rPr lang="pl-PL" sz="4400" dirty="0" err="1">
                <a:solidFill>
                  <a:schemeClr val="accent2">
                    <a:lumMod val="75000"/>
                  </a:schemeClr>
                </a:solidFill>
                <a:latin typeface="Artifakt Element Black" panose="020B0A03050000020004" pitchFamily="34" charset="-18"/>
                <a:ea typeface="Artifakt Element Black" panose="020B0A03050000020004" pitchFamily="34" charset="-18"/>
              </a:rPr>
              <a:t>drawing</a:t>
            </a:r>
            <a:r>
              <a:rPr lang="pl-PL" sz="4400" dirty="0">
                <a:solidFill>
                  <a:schemeClr val="accent2">
                    <a:lumMod val="75000"/>
                  </a:schemeClr>
                </a:solidFill>
                <a:latin typeface="Artifakt Element Black" panose="020B0A03050000020004" pitchFamily="34" charset="-18"/>
                <a:ea typeface="Artifakt Element Black" panose="020B0A03050000020004" pitchFamily="34" charset="-18"/>
              </a:rPr>
              <a:t> </a:t>
            </a:r>
          </a:p>
        </p:txBody>
      </p:sp>
      <p:pic>
        <p:nvPicPr>
          <p:cNvPr id="3" name="Picture 2" descr="Amazon Hot Sale 500ml Aluminium Can Carlsberg Beer Can - Buy 500ml  Aluminium Can,Carlsberg Beer Can,Beer Cans Product on Alibaba.com">
            <a:extLst>
              <a:ext uri="{FF2B5EF4-FFF2-40B4-BE49-F238E27FC236}">
                <a16:creationId xmlns:a16="http://schemas.microsoft.com/office/drawing/2014/main" id="{AF1EA11F-EFED-4378-A5BE-170C66526F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9519"/>
          <a:stretch/>
        </p:blipFill>
        <p:spPr bwMode="auto">
          <a:xfrm>
            <a:off x="9234" y="1700808"/>
            <a:ext cx="5012807" cy="3955013"/>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C96DD4B8-9A8F-4478-9C59-ADD333F18482}"/>
              </a:ext>
            </a:extLst>
          </p:cNvPr>
          <p:cNvSpPr txBox="1"/>
          <p:nvPr/>
        </p:nvSpPr>
        <p:spPr>
          <a:xfrm>
            <a:off x="4183901" y="1700808"/>
            <a:ext cx="4968552" cy="4154984"/>
          </a:xfrm>
          <a:prstGeom prst="rect">
            <a:avLst/>
          </a:prstGeom>
          <a:noFill/>
        </p:spPr>
        <p:txBody>
          <a:bodyPr wrap="square" rtlCol="0">
            <a:spAutoFit/>
          </a:bodyPr>
          <a:lstStyle/>
          <a:p>
            <a:pPr algn="ctr"/>
            <a:r>
              <a:rPr lang="pl-PL" sz="4400" dirty="0" err="1">
                <a:solidFill>
                  <a:schemeClr val="accent2">
                    <a:lumMod val="75000"/>
                  </a:schemeClr>
                </a:solidFill>
                <a:latin typeface="Artifakt Element Black" panose="020B0A03050000020004" pitchFamily="34" charset="-18"/>
                <a:ea typeface="Artifakt Element Black" panose="020B0A03050000020004" pitchFamily="34" charset="-18"/>
              </a:rPr>
              <a:t>Vector</a:t>
            </a:r>
            <a:r>
              <a:rPr lang="pl-PL" sz="4400" dirty="0">
                <a:solidFill>
                  <a:schemeClr val="accent2">
                    <a:lumMod val="75000"/>
                  </a:schemeClr>
                </a:solidFill>
                <a:latin typeface="Artifakt Element Black" panose="020B0A03050000020004" pitchFamily="34" charset="-18"/>
                <a:ea typeface="Artifakt Element Black" panose="020B0A03050000020004" pitchFamily="34" charset="-18"/>
              </a:rPr>
              <a:t> </a:t>
            </a:r>
            <a:r>
              <a:rPr lang="pl-PL" sz="4400" dirty="0" err="1">
                <a:solidFill>
                  <a:schemeClr val="accent2">
                    <a:lumMod val="75000"/>
                  </a:schemeClr>
                </a:solidFill>
                <a:latin typeface="Artifakt Element Black" panose="020B0A03050000020004" pitchFamily="34" charset="-18"/>
                <a:ea typeface="Artifakt Element Black" panose="020B0A03050000020004" pitchFamily="34" charset="-18"/>
              </a:rPr>
              <a:t>graphics</a:t>
            </a:r>
            <a:endParaRPr lang="pl-PL" sz="44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algn="ctr"/>
            <a:r>
              <a:rPr lang="pl-PL" sz="4400" dirty="0">
                <a:solidFill>
                  <a:schemeClr val="accent2">
                    <a:lumMod val="75000"/>
                  </a:schemeClr>
                </a:solidFill>
                <a:latin typeface="Artifakt Element Black" panose="020B0A03050000020004" pitchFamily="34" charset="-18"/>
                <a:ea typeface="Artifakt Element Black" panose="020B0A03050000020004" pitchFamily="34" charset="-18"/>
              </a:rPr>
              <a:t>Unit </a:t>
            </a:r>
            <a:r>
              <a:rPr lang="pl-PL" sz="4400" dirty="0" err="1">
                <a:solidFill>
                  <a:schemeClr val="accent2">
                    <a:lumMod val="75000"/>
                  </a:schemeClr>
                </a:solidFill>
                <a:latin typeface="Artifakt Element Black" panose="020B0A03050000020004" pitchFamily="34" charset="-18"/>
                <a:ea typeface="Artifakt Element Black" panose="020B0A03050000020004" pitchFamily="34" charset="-18"/>
              </a:rPr>
              <a:t>systems</a:t>
            </a:r>
            <a:endParaRPr lang="pl-PL" sz="44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algn="ctr"/>
            <a:r>
              <a:rPr lang="pl-PL" sz="4400" dirty="0">
                <a:solidFill>
                  <a:schemeClr val="accent2">
                    <a:lumMod val="75000"/>
                  </a:schemeClr>
                </a:solidFill>
                <a:latin typeface="Artifakt Element Black" panose="020B0A03050000020004" pitchFamily="34" charset="-18"/>
                <a:ea typeface="Artifakt Element Black" panose="020B0A03050000020004" pitchFamily="34" charset="-18"/>
              </a:rPr>
              <a:t>Unit </a:t>
            </a:r>
            <a:r>
              <a:rPr lang="pl-PL" sz="4400" dirty="0" err="1">
                <a:solidFill>
                  <a:schemeClr val="accent2">
                    <a:lumMod val="75000"/>
                  </a:schemeClr>
                </a:solidFill>
                <a:latin typeface="Artifakt Element Black" panose="020B0A03050000020004" pitchFamily="34" charset="-18"/>
                <a:ea typeface="Artifakt Element Black" panose="020B0A03050000020004" pitchFamily="34" charset="-18"/>
              </a:rPr>
              <a:t>conversions</a:t>
            </a:r>
            <a:endParaRPr lang="pl-PL" sz="44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algn="ctr"/>
            <a:r>
              <a:rPr lang="pl-PL" sz="4400" dirty="0">
                <a:solidFill>
                  <a:schemeClr val="accent2">
                    <a:lumMod val="75000"/>
                  </a:schemeClr>
                </a:solidFill>
                <a:latin typeface="Artifakt Element Black" panose="020B0A03050000020004" pitchFamily="34" charset="-18"/>
                <a:ea typeface="Artifakt Element Black" panose="020B0A03050000020004" pitchFamily="34" charset="-18"/>
              </a:rPr>
              <a:t>Volume</a:t>
            </a:r>
          </a:p>
          <a:p>
            <a:pPr algn="ctr"/>
            <a:r>
              <a:rPr lang="pl-PL" sz="4400" dirty="0" err="1">
                <a:solidFill>
                  <a:schemeClr val="accent2">
                    <a:lumMod val="75000"/>
                  </a:schemeClr>
                </a:solidFill>
                <a:latin typeface="Artifakt Element Black" panose="020B0A03050000020004" pitchFamily="34" charset="-18"/>
                <a:ea typeface="Artifakt Element Black" panose="020B0A03050000020004" pitchFamily="34" charset="-18"/>
              </a:rPr>
              <a:t>Density</a:t>
            </a:r>
            <a:endParaRPr lang="pl-PL" sz="44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algn="ctr"/>
            <a:r>
              <a:rPr lang="pl-PL" sz="4400" dirty="0" err="1">
                <a:solidFill>
                  <a:schemeClr val="accent2">
                    <a:lumMod val="75000"/>
                  </a:schemeClr>
                </a:solidFill>
                <a:latin typeface="Artifakt Element Black" panose="020B0A03050000020004" pitchFamily="34" charset="-18"/>
                <a:ea typeface="Artifakt Element Black" panose="020B0A03050000020004" pitchFamily="34" charset="-18"/>
              </a:rPr>
              <a:t>more</a:t>
            </a:r>
            <a:r>
              <a:rPr lang="pl-PL" sz="4400" dirty="0">
                <a:solidFill>
                  <a:schemeClr val="accent2">
                    <a:lumMod val="75000"/>
                  </a:schemeClr>
                </a:solidFill>
                <a:latin typeface="Artifakt Element Black" panose="020B0A03050000020004" pitchFamily="34" charset="-18"/>
                <a:ea typeface="Artifakt Element Black" panose="020B0A03050000020004" pitchFamily="34" charset="-18"/>
              </a:rPr>
              <a:t>…</a:t>
            </a:r>
          </a:p>
        </p:txBody>
      </p:sp>
      <p:sp>
        <p:nvSpPr>
          <p:cNvPr id="5" name="pole tekstowe 4">
            <a:extLst>
              <a:ext uri="{FF2B5EF4-FFF2-40B4-BE49-F238E27FC236}">
                <a16:creationId xmlns:a16="http://schemas.microsoft.com/office/drawing/2014/main" id="{C760593F-3EA9-4AAE-8C51-A750A9D16413}"/>
              </a:ext>
            </a:extLst>
          </p:cNvPr>
          <p:cNvSpPr txBox="1"/>
          <p:nvPr/>
        </p:nvSpPr>
        <p:spPr>
          <a:xfrm>
            <a:off x="827584" y="6309320"/>
            <a:ext cx="8316416" cy="461665"/>
          </a:xfrm>
          <a:prstGeom prst="rect">
            <a:avLst/>
          </a:prstGeom>
          <a:noFill/>
        </p:spPr>
        <p:txBody>
          <a:bodyPr wrap="square" rtlCol="0">
            <a:spAutoFit/>
          </a:bodyPr>
          <a:lstStyle/>
          <a:p>
            <a:pPr algn="r"/>
            <a:r>
              <a:rPr lang="pl-PL" sz="1200" b="0" i="1" dirty="0">
                <a:solidFill>
                  <a:srgbClr val="2D2D2D"/>
                </a:solidFill>
                <a:effectLst/>
                <a:latin typeface="-apple-system"/>
              </a:rPr>
              <a:t>T</a:t>
            </a:r>
            <a:r>
              <a:rPr lang="en-US" sz="1200" b="0" i="1" dirty="0" err="1">
                <a:solidFill>
                  <a:srgbClr val="2D2D2D"/>
                </a:solidFill>
                <a:effectLst/>
                <a:latin typeface="-apple-system"/>
              </a:rPr>
              <a:t>ransnational</a:t>
            </a:r>
            <a:r>
              <a:rPr lang="en-US" sz="1200" b="0" i="1" dirty="0">
                <a:solidFill>
                  <a:srgbClr val="2D2D2D"/>
                </a:solidFill>
                <a:effectLst/>
                <a:latin typeface="-apple-system"/>
              </a:rPr>
              <a:t> Project Meeting &amp; Teaching Stars</a:t>
            </a:r>
            <a:endParaRPr lang="pl-PL" sz="1200" b="0" i="1" dirty="0">
              <a:solidFill>
                <a:srgbClr val="2D2D2D"/>
              </a:solidFill>
              <a:effectLst/>
              <a:latin typeface="-apple-system"/>
            </a:endParaRPr>
          </a:p>
          <a:p>
            <a:pPr algn="r"/>
            <a:r>
              <a:rPr lang="en-US" sz="1200" b="0" i="1" dirty="0">
                <a:solidFill>
                  <a:srgbClr val="2D2D2D"/>
                </a:solidFill>
                <a:effectLst/>
                <a:latin typeface="-apple-system"/>
              </a:rPr>
              <a:t> 26 – 27 April 2022  </a:t>
            </a:r>
            <a:r>
              <a:rPr lang="en-US" sz="1200" b="0" i="1" dirty="0" err="1">
                <a:solidFill>
                  <a:srgbClr val="2D2D2D"/>
                </a:solidFill>
                <a:effectLst/>
                <a:latin typeface="-apple-system"/>
              </a:rPr>
              <a:t>TalTech</a:t>
            </a:r>
            <a:r>
              <a:rPr lang="en-US" sz="1200" b="0" i="1" dirty="0">
                <a:solidFill>
                  <a:srgbClr val="2D2D2D"/>
                </a:solidFill>
                <a:effectLst/>
                <a:latin typeface="-apple-system"/>
              </a:rPr>
              <a:t> Estonian Maritime Academy, Tallinn, Estonia.</a:t>
            </a:r>
            <a:endParaRPr lang="pl-PL" sz="1200" dirty="0"/>
          </a:p>
        </p:txBody>
      </p:sp>
      <p:pic>
        <p:nvPicPr>
          <p:cNvPr id="6" name="Obraz 5">
            <a:extLst>
              <a:ext uri="{FF2B5EF4-FFF2-40B4-BE49-F238E27FC236}">
                <a16:creationId xmlns:a16="http://schemas.microsoft.com/office/drawing/2014/main" id="{CA0F04EE-589B-4E26-8C6F-8B43EDC04964}"/>
              </a:ext>
            </a:extLst>
          </p:cNvPr>
          <p:cNvPicPr>
            <a:picLocks noChangeAspect="1"/>
          </p:cNvPicPr>
          <p:nvPr/>
        </p:nvPicPr>
        <p:blipFill>
          <a:blip r:embed="rId5"/>
          <a:stretch>
            <a:fillRect/>
          </a:stretch>
        </p:blipFill>
        <p:spPr>
          <a:xfrm>
            <a:off x="10619" y="6287466"/>
            <a:ext cx="1440160" cy="454787"/>
          </a:xfrm>
          <a:prstGeom prst="rect">
            <a:avLst/>
          </a:prstGeom>
        </p:spPr>
      </p:pic>
    </p:spTree>
    <p:extLst>
      <p:ext uri="{BB962C8B-B14F-4D97-AF65-F5344CB8AC3E}">
        <p14:creationId xmlns:p14="http://schemas.microsoft.com/office/powerpoint/2010/main" val="1876018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AC04AF3F-1804-4CD8-8F4C-6E75CE362217}"/>
              </a:ext>
            </a:extLst>
          </p:cNvPr>
          <p:cNvPicPr>
            <a:picLocks noChangeAspect="1"/>
          </p:cNvPicPr>
          <p:nvPr/>
        </p:nvPicPr>
        <p:blipFill rotWithShape="1">
          <a:blip r:embed="rId3"/>
          <a:srcRect l="26375" t="18128" r="42913" b="13349"/>
          <a:stretch/>
        </p:blipFill>
        <p:spPr>
          <a:xfrm>
            <a:off x="6084168" y="3364802"/>
            <a:ext cx="2880320" cy="3493198"/>
          </a:xfrm>
          <a:prstGeom prst="rect">
            <a:avLst/>
          </a:prstGeom>
        </p:spPr>
      </p:pic>
      <p:sp>
        <p:nvSpPr>
          <p:cNvPr id="2" name="pole tekstowe 1">
            <a:extLst>
              <a:ext uri="{FF2B5EF4-FFF2-40B4-BE49-F238E27FC236}">
                <a16:creationId xmlns:a16="http://schemas.microsoft.com/office/drawing/2014/main" id="{357754E3-857E-4E21-AECD-B37E64F3D28F}"/>
              </a:ext>
            </a:extLst>
          </p:cNvPr>
          <p:cNvSpPr txBox="1"/>
          <p:nvPr/>
        </p:nvSpPr>
        <p:spPr>
          <a:xfrm>
            <a:off x="-1855601" y="188640"/>
            <a:ext cx="7560840" cy="769441"/>
          </a:xfrm>
          <a:prstGeom prst="rect">
            <a:avLst/>
          </a:prstGeom>
          <a:noFill/>
        </p:spPr>
        <p:txBody>
          <a:bodyPr wrap="square" rtlCol="0">
            <a:spAutoFit/>
          </a:bodyPr>
          <a:lstStyle/>
          <a:p>
            <a:pPr algn="ctr"/>
            <a:r>
              <a:rPr lang="pl-PL" sz="4400" dirty="0">
                <a:solidFill>
                  <a:schemeClr val="accent2">
                    <a:lumMod val="75000"/>
                  </a:schemeClr>
                </a:solidFill>
                <a:latin typeface="Artifakt Element Black" panose="020B0A03050000020004" pitchFamily="34" charset="-18"/>
                <a:ea typeface="Artifakt Element Black" panose="020B0A03050000020004" pitchFamily="34" charset="-18"/>
              </a:rPr>
              <a:t>CAD model</a:t>
            </a:r>
          </a:p>
        </p:txBody>
      </p:sp>
      <p:pic>
        <p:nvPicPr>
          <p:cNvPr id="4" name="Obraz 3">
            <a:extLst>
              <a:ext uri="{FF2B5EF4-FFF2-40B4-BE49-F238E27FC236}">
                <a16:creationId xmlns:a16="http://schemas.microsoft.com/office/drawing/2014/main" id="{DBA0E6FF-3887-40E5-8D48-00A1E232EDE5}"/>
              </a:ext>
            </a:extLst>
          </p:cNvPr>
          <p:cNvPicPr>
            <a:picLocks noChangeAspect="1"/>
          </p:cNvPicPr>
          <p:nvPr/>
        </p:nvPicPr>
        <p:blipFill rotWithShape="1">
          <a:blip r:embed="rId4"/>
          <a:srcRect l="42913" t="15230" r="23225" b="3640"/>
          <a:stretch/>
        </p:blipFill>
        <p:spPr>
          <a:xfrm>
            <a:off x="0" y="1052736"/>
            <a:ext cx="4572000" cy="5954234"/>
          </a:xfrm>
          <a:prstGeom prst="rect">
            <a:avLst/>
          </a:prstGeom>
        </p:spPr>
      </p:pic>
      <p:sp>
        <p:nvSpPr>
          <p:cNvPr id="7" name="pole tekstowe 6">
            <a:extLst>
              <a:ext uri="{FF2B5EF4-FFF2-40B4-BE49-F238E27FC236}">
                <a16:creationId xmlns:a16="http://schemas.microsoft.com/office/drawing/2014/main" id="{13393DFF-56C1-4FB9-BD8E-62D3AAF381F4}"/>
              </a:ext>
            </a:extLst>
          </p:cNvPr>
          <p:cNvSpPr txBox="1"/>
          <p:nvPr/>
        </p:nvSpPr>
        <p:spPr>
          <a:xfrm>
            <a:off x="2843808" y="1412776"/>
            <a:ext cx="5832648" cy="3477875"/>
          </a:xfrm>
          <a:prstGeom prst="rect">
            <a:avLst/>
          </a:prstGeom>
          <a:noFill/>
        </p:spPr>
        <p:txBody>
          <a:bodyPr wrap="square" rtlCol="0">
            <a:spAutoFit/>
          </a:bodyPr>
          <a:lstStyle/>
          <a:p>
            <a:pPr algn="ctr"/>
            <a:r>
              <a:rPr lang="pl-PL" sz="4400" dirty="0" err="1">
                <a:solidFill>
                  <a:schemeClr val="accent2">
                    <a:lumMod val="75000"/>
                  </a:schemeClr>
                </a:solidFill>
                <a:latin typeface="Artifakt Element Black" panose="020B0A03050000020004" pitchFamily="34" charset="-18"/>
                <a:ea typeface="Artifakt Element Black" panose="020B0A03050000020004" pitchFamily="34" charset="-18"/>
              </a:rPr>
              <a:t>Boolean</a:t>
            </a:r>
            <a:r>
              <a:rPr lang="pl-PL" sz="4400" dirty="0">
                <a:solidFill>
                  <a:schemeClr val="accent2">
                    <a:lumMod val="75000"/>
                  </a:schemeClr>
                </a:solidFill>
                <a:latin typeface="Artifakt Element Black" panose="020B0A03050000020004" pitchFamily="34" charset="-18"/>
                <a:ea typeface="Artifakt Element Black" panose="020B0A03050000020004" pitchFamily="34" charset="-18"/>
              </a:rPr>
              <a:t> algebra</a:t>
            </a:r>
          </a:p>
          <a:p>
            <a:pPr algn="ctr"/>
            <a:r>
              <a:rPr lang="en-US" sz="4400" dirty="0">
                <a:solidFill>
                  <a:schemeClr val="accent2">
                    <a:lumMod val="75000"/>
                  </a:schemeClr>
                </a:solidFill>
                <a:latin typeface="Artifakt Element Black" panose="020B0A03050000020004" pitchFamily="34" charset="-18"/>
                <a:ea typeface="Artifakt Element Black" panose="020B0A03050000020004" pitchFamily="34" charset="-18"/>
              </a:rPr>
              <a:t>Non-uniform rational basis spline (NURBS)</a:t>
            </a:r>
            <a:endParaRPr lang="pl-PL" sz="44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algn="ctr"/>
            <a:r>
              <a:rPr lang="pl-PL" sz="4400" dirty="0">
                <a:solidFill>
                  <a:schemeClr val="accent2">
                    <a:lumMod val="75000"/>
                  </a:schemeClr>
                </a:solidFill>
                <a:latin typeface="Artifakt Element Black" panose="020B0A03050000020004" pitchFamily="34" charset="-18"/>
                <a:ea typeface="Artifakt Element Black" panose="020B0A03050000020004" pitchFamily="34" charset="-18"/>
              </a:rPr>
              <a:t>Matrix</a:t>
            </a:r>
          </a:p>
        </p:txBody>
      </p:sp>
      <p:sp>
        <p:nvSpPr>
          <p:cNvPr id="8" name="pole tekstowe 7">
            <a:extLst>
              <a:ext uri="{FF2B5EF4-FFF2-40B4-BE49-F238E27FC236}">
                <a16:creationId xmlns:a16="http://schemas.microsoft.com/office/drawing/2014/main" id="{AB6660C8-C22D-4919-8531-264B01118058}"/>
              </a:ext>
            </a:extLst>
          </p:cNvPr>
          <p:cNvSpPr txBox="1"/>
          <p:nvPr/>
        </p:nvSpPr>
        <p:spPr>
          <a:xfrm>
            <a:off x="827584" y="6309320"/>
            <a:ext cx="8316416" cy="461665"/>
          </a:xfrm>
          <a:prstGeom prst="rect">
            <a:avLst/>
          </a:prstGeom>
          <a:noFill/>
        </p:spPr>
        <p:txBody>
          <a:bodyPr wrap="square" rtlCol="0">
            <a:spAutoFit/>
          </a:bodyPr>
          <a:lstStyle/>
          <a:p>
            <a:pPr algn="r"/>
            <a:r>
              <a:rPr lang="pl-PL" sz="1200" b="0" i="1" dirty="0">
                <a:solidFill>
                  <a:srgbClr val="2D2D2D"/>
                </a:solidFill>
                <a:effectLst/>
                <a:latin typeface="-apple-system"/>
              </a:rPr>
              <a:t>T</a:t>
            </a:r>
            <a:r>
              <a:rPr lang="en-US" sz="1200" b="0" i="1" dirty="0" err="1">
                <a:solidFill>
                  <a:srgbClr val="2D2D2D"/>
                </a:solidFill>
                <a:effectLst/>
                <a:latin typeface="-apple-system"/>
              </a:rPr>
              <a:t>ransnational</a:t>
            </a:r>
            <a:r>
              <a:rPr lang="en-US" sz="1200" b="0" i="1" dirty="0">
                <a:solidFill>
                  <a:srgbClr val="2D2D2D"/>
                </a:solidFill>
                <a:effectLst/>
                <a:latin typeface="-apple-system"/>
              </a:rPr>
              <a:t> Project Meeting &amp; Teaching Stars</a:t>
            </a:r>
            <a:endParaRPr lang="pl-PL" sz="1200" b="0" i="1" dirty="0">
              <a:solidFill>
                <a:srgbClr val="2D2D2D"/>
              </a:solidFill>
              <a:effectLst/>
              <a:latin typeface="-apple-system"/>
            </a:endParaRPr>
          </a:p>
          <a:p>
            <a:pPr algn="r"/>
            <a:r>
              <a:rPr lang="en-US" sz="1200" b="0" i="1" dirty="0">
                <a:solidFill>
                  <a:srgbClr val="2D2D2D"/>
                </a:solidFill>
                <a:effectLst/>
                <a:latin typeface="-apple-system"/>
              </a:rPr>
              <a:t> 26 – 27 April 2022  </a:t>
            </a:r>
            <a:r>
              <a:rPr lang="en-US" sz="1200" b="0" i="1" dirty="0" err="1">
                <a:solidFill>
                  <a:srgbClr val="2D2D2D"/>
                </a:solidFill>
                <a:effectLst/>
                <a:latin typeface="-apple-system"/>
              </a:rPr>
              <a:t>TalTech</a:t>
            </a:r>
            <a:r>
              <a:rPr lang="en-US" sz="1200" b="0" i="1" dirty="0">
                <a:solidFill>
                  <a:srgbClr val="2D2D2D"/>
                </a:solidFill>
                <a:effectLst/>
                <a:latin typeface="-apple-system"/>
              </a:rPr>
              <a:t> Estonian Maritime Academy, Tallinn, Estonia.</a:t>
            </a:r>
            <a:endParaRPr lang="pl-PL" sz="1200" dirty="0"/>
          </a:p>
        </p:txBody>
      </p:sp>
      <p:pic>
        <p:nvPicPr>
          <p:cNvPr id="9" name="Obraz 8">
            <a:extLst>
              <a:ext uri="{FF2B5EF4-FFF2-40B4-BE49-F238E27FC236}">
                <a16:creationId xmlns:a16="http://schemas.microsoft.com/office/drawing/2014/main" id="{E01D5F98-AD76-430D-9486-418DC23E84D9}"/>
              </a:ext>
            </a:extLst>
          </p:cNvPr>
          <p:cNvPicPr>
            <a:picLocks noChangeAspect="1"/>
          </p:cNvPicPr>
          <p:nvPr/>
        </p:nvPicPr>
        <p:blipFill>
          <a:blip r:embed="rId5"/>
          <a:stretch>
            <a:fillRect/>
          </a:stretch>
        </p:blipFill>
        <p:spPr>
          <a:xfrm>
            <a:off x="10619" y="6287466"/>
            <a:ext cx="1440160" cy="454787"/>
          </a:xfrm>
          <a:prstGeom prst="rect">
            <a:avLst/>
          </a:prstGeom>
        </p:spPr>
      </p:pic>
    </p:spTree>
    <p:extLst>
      <p:ext uri="{BB962C8B-B14F-4D97-AF65-F5344CB8AC3E}">
        <p14:creationId xmlns:p14="http://schemas.microsoft.com/office/powerpoint/2010/main" val="1590919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357754E3-857E-4E21-AECD-B37E64F3D28F}"/>
              </a:ext>
            </a:extLst>
          </p:cNvPr>
          <p:cNvSpPr txBox="1"/>
          <p:nvPr/>
        </p:nvSpPr>
        <p:spPr>
          <a:xfrm>
            <a:off x="-180528" y="260648"/>
            <a:ext cx="5347481" cy="1446550"/>
          </a:xfrm>
          <a:prstGeom prst="rect">
            <a:avLst/>
          </a:prstGeom>
          <a:noFill/>
        </p:spPr>
        <p:txBody>
          <a:bodyPr wrap="square" rtlCol="0">
            <a:spAutoFit/>
          </a:bodyPr>
          <a:lstStyle/>
          <a:p>
            <a:pPr algn="ctr"/>
            <a:r>
              <a:rPr lang="pl-PL" sz="4400" dirty="0" err="1">
                <a:solidFill>
                  <a:schemeClr val="accent2">
                    <a:lumMod val="75000"/>
                  </a:schemeClr>
                </a:solidFill>
                <a:latin typeface="Artifakt Element Black" panose="020B0A03050000020004" pitchFamily="34" charset="-18"/>
                <a:ea typeface="Artifakt Element Black" panose="020B0A03050000020004" pitchFamily="34" charset="-18"/>
              </a:rPr>
              <a:t>Finite</a:t>
            </a:r>
            <a:r>
              <a:rPr lang="pl-PL" sz="4400" dirty="0">
                <a:solidFill>
                  <a:schemeClr val="accent2">
                    <a:lumMod val="75000"/>
                  </a:schemeClr>
                </a:solidFill>
                <a:latin typeface="Artifakt Element Black" panose="020B0A03050000020004" pitchFamily="34" charset="-18"/>
                <a:ea typeface="Artifakt Element Black" panose="020B0A03050000020004" pitchFamily="34" charset="-18"/>
              </a:rPr>
              <a:t> Element Method </a:t>
            </a:r>
          </a:p>
        </p:txBody>
      </p:sp>
      <p:sp>
        <p:nvSpPr>
          <p:cNvPr id="5" name="pole tekstowe 4">
            <a:extLst>
              <a:ext uri="{FF2B5EF4-FFF2-40B4-BE49-F238E27FC236}">
                <a16:creationId xmlns:a16="http://schemas.microsoft.com/office/drawing/2014/main" id="{9797CAA6-D2B1-4C55-869B-7E7CBBD9CC00}"/>
              </a:ext>
            </a:extLst>
          </p:cNvPr>
          <p:cNvSpPr txBox="1"/>
          <p:nvPr/>
        </p:nvSpPr>
        <p:spPr>
          <a:xfrm>
            <a:off x="467544" y="1628800"/>
            <a:ext cx="8208912" cy="5078313"/>
          </a:xfrm>
          <a:prstGeom prst="rect">
            <a:avLst/>
          </a:prstGeom>
          <a:noFill/>
        </p:spPr>
        <p:txBody>
          <a:bodyPr wrap="square" rtlCol="0">
            <a:spAutoFit/>
          </a:bodyPr>
          <a:lstStyle/>
          <a:p>
            <a:pPr algn="ctr"/>
            <a:r>
              <a:rPr lang="en-US" dirty="0">
                <a:solidFill>
                  <a:srgbClr val="FF0000"/>
                </a:solidFill>
                <a:latin typeface="Artifakt Element Black" panose="020B0A03050000020004" pitchFamily="34" charset="-18"/>
                <a:ea typeface="Artifakt Element Black" panose="020B0A03050000020004" pitchFamily="34" charset="-18"/>
              </a:rPr>
              <a:t>Physical model </a:t>
            </a:r>
            <a:r>
              <a:rPr lang="en-US" dirty="0">
                <a:solidFill>
                  <a:schemeClr val="accent2">
                    <a:lumMod val="75000"/>
                  </a:schemeClr>
                </a:solidFill>
                <a:latin typeface="Artifakt Element Black" panose="020B0A03050000020004" pitchFamily="34" charset="-18"/>
                <a:ea typeface="Artifakt Element Black" panose="020B0A03050000020004" pitchFamily="34" charset="-18"/>
              </a:rPr>
              <a:t>- Real object, (continuum)</a:t>
            </a:r>
            <a:endParaRPr lang="pl-PL" dirty="0">
              <a:solidFill>
                <a:schemeClr val="accent2">
                  <a:lumMod val="75000"/>
                </a:schemeClr>
              </a:solidFill>
              <a:latin typeface="Artifakt Element Black" panose="020B0A03050000020004" pitchFamily="34" charset="-18"/>
              <a:ea typeface="Artifakt Element Black" panose="020B0A03050000020004" pitchFamily="34" charset="-18"/>
            </a:endParaRPr>
          </a:p>
          <a:p>
            <a:pPr algn="ctr"/>
            <a:endParaRPr lang="pl-PL" dirty="0">
              <a:solidFill>
                <a:schemeClr val="accent2">
                  <a:lumMod val="75000"/>
                </a:schemeClr>
              </a:solidFill>
              <a:latin typeface="Artifakt Element Black" panose="020B0A03050000020004" pitchFamily="34" charset="-18"/>
              <a:ea typeface="Artifakt Element Black" panose="020B0A03050000020004" pitchFamily="34" charset="-18"/>
            </a:endParaRPr>
          </a:p>
          <a:p>
            <a:pPr algn="ctr"/>
            <a:r>
              <a:rPr lang="en-US" dirty="0">
                <a:solidFill>
                  <a:srgbClr val="FF0000"/>
                </a:solidFill>
                <a:latin typeface="Artifakt Element Black" panose="020B0A03050000020004" pitchFamily="34" charset="-18"/>
                <a:ea typeface="Artifakt Element Black" panose="020B0A03050000020004" pitchFamily="34" charset="-18"/>
              </a:rPr>
              <a:t>Mathematical model </a:t>
            </a:r>
            <a:endParaRPr lang="pl-PL" dirty="0">
              <a:solidFill>
                <a:srgbClr val="FF0000"/>
              </a:solidFill>
              <a:latin typeface="Artifakt Element Black" panose="020B0A03050000020004" pitchFamily="34" charset="-18"/>
              <a:ea typeface="Artifakt Element Black" panose="020B0A03050000020004" pitchFamily="34" charset="-18"/>
            </a:endParaRPr>
          </a:p>
          <a:p>
            <a:pPr algn="ctr"/>
            <a:r>
              <a:rPr lang="pl-PL" dirty="0">
                <a:solidFill>
                  <a:srgbClr val="FF0000"/>
                </a:solidFill>
                <a:latin typeface="Artifakt Element Black" panose="020B0A03050000020004" pitchFamily="34" charset="-18"/>
                <a:ea typeface="Artifakt Element Black" panose="020B0A03050000020004" pitchFamily="34" charset="-18"/>
              </a:rPr>
              <a:t>D</a:t>
            </a:r>
            <a:r>
              <a:rPr lang="en-US" dirty="0" err="1">
                <a:solidFill>
                  <a:srgbClr val="FF0000"/>
                </a:solidFill>
                <a:latin typeface="Artifakt Element Black" panose="020B0A03050000020004" pitchFamily="34" charset="-18"/>
                <a:ea typeface="Artifakt Element Black" panose="020B0A03050000020004" pitchFamily="34" charset="-18"/>
              </a:rPr>
              <a:t>ifferential</a:t>
            </a:r>
            <a:r>
              <a:rPr lang="en-US" dirty="0">
                <a:solidFill>
                  <a:srgbClr val="FF0000"/>
                </a:solidFill>
                <a:latin typeface="Artifakt Element Black" panose="020B0A03050000020004" pitchFamily="34" charset="-18"/>
                <a:ea typeface="Artifakt Element Black" panose="020B0A03050000020004" pitchFamily="34" charset="-18"/>
              </a:rPr>
              <a:t> or algebraic equations </a:t>
            </a:r>
            <a:r>
              <a:rPr lang="en-US" dirty="0">
                <a:solidFill>
                  <a:schemeClr val="accent2">
                    <a:lumMod val="75000"/>
                  </a:schemeClr>
                </a:solidFill>
                <a:latin typeface="Artifakt Element Black" panose="020B0A03050000020004" pitchFamily="34" charset="-18"/>
                <a:ea typeface="Artifakt Element Black" panose="020B0A03050000020004" pitchFamily="34" charset="-18"/>
              </a:rPr>
              <a:t>describing the state of </a:t>
            </a:r>
            <a:r>
              <a:rPr lang="en-US" dirty="0">
                <a:solidFill>
                  <a:srgbClr val="FF0000"/>
                </a:solidFill>
                <a:latin typeface="Artifakt Element Black" panose="020B0A03050000020004" pitchFamily="34" charset="-18"/>
                <a:ea typeface="Artifakt Element Black" panose="020B0A03050000020004" pitchFamily="34" charset="-18"/>
              </a:rPr>
              <a:t>equilibrium</a:t>
            </a:r>
            <a:r>
              <a:rPr lang="en-US" dirty="0">
                <a:solidFill>
                  <a:schemeClr val="accent2">
                    <a:lumMod val="75000"/>
                  </a:schemeClr>
                </a:solidFill>
                <a:latin typeface="Artifakt Element Black" panose="020B0A03050000020004" pitchFamily="34" charset="-18"/>
                <a:ea typeface="Artifakt Element Black" panose="020B0A03050000020004" pitchFamily="34" charset="-18"/>
              </a:rPr>
              <a:t> in the studied area, description of the </a:t>
            </a:r>
            <a:r>
              <a:rPr lang="en-US" dirty="0">
                <a:solidFill>
                  <a:srgbClr val="FF0000"/>
                </a:solidFill>
                <a:latin typeface="Artifakt Element Black" panose="020B0A03050000020004" pitchFamily="34" charset="-18"/>
                <a:ea typeface="Artifakt Element Black" panose="020B0A03050000020004" pitchFamily="34" charset="-18"/>
              </a:rPr>
              <a:t>boundary conditions </a:t>
            </a:r>
            <a:r>
              <a:rPr lang="en-US" dirty="0">
                <a:solidFill>
                  <a:schemeClr val="accent2">
                    <a:lumMod val="75000"/>
                  </a:schemeClr>
                </a:solidFill>
                <a:latin typeface="Artifakt Element Black" panose="020B0A03050000020004" pitchFamily="34" charset="-18"/>
                <a:ea typeface="Artifakt Element Black" panose="020B0A03050000020004" pitchFamily="34" charset="-18"/>
              </a:rPr>
              <a:t>on the surface of the studied area, the conditions of continuity for heterogeneous bodies, also the description of the </a:t>
            </a:r>
            <a:r>
              <a:rPr lang="en-US" dirty="0">
                <a:solidFill>
                  <a:srgbClr val="FF0000"/>
                </a:solidFill>
                <a:latin typeface="Artifakt Element Black" panose="020B0A03050000020004" pitchFamily="34" charset="-18"/>
                <a:ea typeface="Artifakt Element Black" panose="020B0A03050000020004" pitchFamily="34" charset="-18"/>
              </a:rPr>
              <a:t>load </a:t>
            </a:r>
            <a:r>
              <a:rPr lang="en-US" dirty="0">
                <a:solidFill>
                  <a:schemeClr val="accent2">
                    <a:lumMod val="75000"/>
                  </a:schemeClr>
                </a:solidFill>
                <a:latin typeface="Artifakt Element Black" panose="020B0A03050000020004" pitchFamily="34" charset="-18"/>
                <a:ea typeface="Artifakt Element Black" panose="020B0A03050000020004" pitchFamily="34" charset="-18"/>
              </a:rPr>
              <a:t>on the body and other features called </a:t>
            </a:r>
            <a:r>
              <a:rPr lang="en-US" dirty="0">
                <a:solidFill>
                  <a:srgbClr val="FF0000"/>
                </a:solidFill>
                <a:latin typeface="Artifakt Element Black" panose="020B0A03050000020004" pitchFamily="34" charset="-18"/>
                <a:ea typeface="Artifakt Element Black" panose="020B0A03050000020004" pitchFamily="34" charset="-18"/>
              </a:rPr>
              <a:t>constitutive equations</a:t>
            </a:r>
            <a:r>
              <a:rPr lang="en-US" dirty="0">
                <a:solidFill>
                  <a:schemeClr val="accent2">
                    <a:lumMod val="75000"/>
                  </a:schemeClr>
                </a:solidFill>
                <a:latin typeface="Artifakt Element Black" panose="020B0A03050000020004" pitchFamily="34" charset="-18"/>
                <a:ea typeface="Artifakt Element Black" panose="020B0A03050000020004" pitchFamily="34" charset="-18"/>
              </a:rPr>
              <a:t>.</a:t>
            </a:r>
            <a:endParaRPr lang="pl-PL" dirty="0">
              <a:solidFill>
                <a:schemeClr val="accent2">
                  <a:lumMod val="75000"/>
                </a:schemeClr>
              </a:solidFill>
              <a:latin typeface="Artifakt Element Black" panose="020B0A03050000020004" pitchFamily="34" charset="-18"/>
              <a:ea typeface="Artifakt Element Black" panose="020B0A03050000020004" pitchFamily="34" charset="-18"/>
            </a:endParaRPr>
          </a:p>
          <a:p>
            <a:pPr algn="ctr"/>
            <a:endParaRPr lang="pl-PL" dirty="0">
              <a:solidFill>
                <a:schemeClr val="accent2">
                  <a:lumMod val="75000"/>
                </a:schemeClr>
              </a:solidFill>
              <a:latin typeface="Artifakt Element Black" panose="020B0A03050000020004" pitchFamily="34" charset="-18"/>
              <a:ea typeface="Artifakt Element Black" panose="020B0A03050000020004" pitchFamily="34" charset="-18"/>
            </a:endParaRPr>
          </a:p>
          <a:p>
            <a:pPr algn="ctr"/>
            <a:r>
              <a:rPr lang="en-US" dirty="0">
                <a:solidFill>
                  <a:srgbClr val="FF0000"/>
                </a:solidFill>
                <a:latin typeface="Artifakt Element Black" panose="020B0A03050000020004" pitchFamily="34" charset="-18"/>
                <a:ea typeface="Artifakt Element Black" panose="020B0A03050000020004" pitchFamily="34" charset="-18"/>
              </a:rPr>
              <a:t>Numerical model</a:t>
            </a:r>
            <a:endParaRPr lang="pl-PL" dirty="0">
              <a:solidFill>
                <a:srgbClr val="FF0000"/>
              </a:solidFill>
              <a:latin typeface="Artifakt Element Black" panose="020B0A03050000020004" pitchFamily="34" charset="-18"/>
              <a:ea typeface="Artifakt Element Black" panose="020B0A03050000020004" pitchFamily="34" charset="-18"/>
            </a:endParaRPr>
          </a:p>
          <a:p>
            <a:pPr algn="ctr"/>
            <a:r>
              <a:rPr lang="en-US" dirty="0">
                <a:solidFill>
                  <a:schemeClr val="accent2">
                    <a:lumMod val="75000"/>
                  </a:schemeClr>
                </a:solidFill>
                <a:latin typeface="Artifakt Element Black" panose="020B0A03050000020004" pitchFamily="34" charset="-18"/>
                <a:ea typeface="Artifakt Element Black" panose="020B0A03050000020004" pitchFamily="34" charset="-18"/>
              </a:rPr>
              <a:t>Mathematical devices used to describe given physical phenomena often constitute sets of </a:t>
            </a:r>
            <a:r>
              <a:rPr lang="en-US" dirty="0">
                <a:solidFill>
                  <a:srgbClr val="FF0000"/>
                </a:solidFill>
                <a:latin typeface="Artifakt Element Black" panose="020B0A03050000020004" pitchFamily="34" charset="-18"/>
                <a:ea typeface="Artifakt Element Black" panose="020B0A03050000020004" pitchFamily="34" charset="-18"/>
              </a:rPr>
              <a:t>differential and integral equations that should be converted into sets of algebraic equations understandable for computing machines - computers</a:t>
            </a:r>
            <a:r>
              <a:rPr lang="en-US" dirty="0">
                <a:solidFill>
                  <a:schemeClr val="accent2">
                    <a:lumMod val="75000"/>
                  </a:schemeClr>
                </a:solidFill>
                <a:latin typeface="Artifakt Element Black" panose="020B0A03050000020004" pitchFamily="34" charset="-18"/>
                <a:ea typeface="Artifakt Element Black" panose="020B0A03050000020004" pitchFamily="34" charset="-18"/>
              </a:rPr>
              <a:t>. For example, the integration of a given function distributed over the area of the tested element must be changed into numerical integration, e.g. Gaussian integration, which is the sum of the appropriate words that can be written in a programming language.</a:t>
            </a:r>
            <a:endParaRPr lang="pl-PL" dirty="0">
              <a:solidFill>
                <a:schemeClr val="accent2">
                  <a:lumMod val="75000"/>
                </a:schemeClr>
              </a:solidFill>
              <a:latin typeface="Artifakt Element Black" panose="020B0A03050000020004" pitchFamily="34" charset="-18"/>
              <a:ea typeface="Artifakt Element Black" panose="020B0A03050000020004" pitchFamily="34" charset="-18"/>
            </a:endParaRPr>
          </a:p>
        </p:txBody>
      </p:sp>
      <p:sp>
        <p:nvSpPr>
          <p:cNvPr id="4" name="pole tekstowe 3">
            <a:extLst>
              <a:ext uri="{FF2B5EF4-FFF2-40B4-BE49-F238E27FC236}">
                <a16:creationId xmlns:a16="http://schemas.microsoft.com/office/drawing/2014/main" id="{6E645B51-6391-44FA-A7F7-5AB2B03A33E9}"/>
              </a:ext>
            </a:extLst>
          </p:cNvPr>
          <p:cNvSpPr txBox="1"/>
          <p:nvPr/>
        </p:nvSpPr>
        <p:spPr>
          <a:xfrm>
            <a:off x="827584" y="6309320"/>
            <a:ext cx="8316416" cy="461665"/>
          </a:xfrm>
          <a:prstGeom prst="rect">
            <a:avLst/>
          </a:prstGeom>
          <a:noFill/>
        </p:spPr>
        <p:txBody>
          <a:bodyPr wrap="square" rtlCol="0">
            <a:spAutoFit/>
          </a:bodyPr>
          <a:lstStyle/>
          <a:p>
            <a:pPr algn="r"/>
            <a:r>
              <a:rPr lang="pl-PL" sz="1200" b="0" i="1" dirty="0">
                <a:solidFill>
                  <a:srgbClr val="2D2D2D"/>
                </a:solidFill>
                <a:effectLst/>
                <a:latin typeface="-apple-system"/>
              </a:rPr>
              <a:t>T</a:t>
            </a:r>
            <a:r>
              <a:rPr lang="en-US" sz="1200" b="0" i="1" dirty="0" err="1">
                <a:solidFill>
                  <a:srgbClr val="2D2D2D"/>
                </a:solidFill>
                <a:effectLst/>
                <a:latin typeface="-apple-system"/>
              </a:rPr>
              <a:t>ransnational</a:t>
            </a:r>
            <a:r>
              <a:rPr lang="en-US" sz="1200" b="0" i="1" dirty="0">
                <a:solidFill>
                  <a:srgbClr val="2D2D2D"/>
                </a:solidFill>
                <a:effectLst/>
                <a:latin typeface="-apple-system"/>
              </a:rPr>
              <a:t> Project Meeting &amp; Teaching Stars</a:t>
            </a:r>
            <a:endParaRPr lang="pl-PL" sz="1200" b="0" i="1" dirty="0">
              <a:solidFill>
                <a:srgbClr val="2D2D2D"/>
              </a:solidFill>
              <a:effectLst/>
              <a:latin typeface="-apple-system"/>
            </a:endParaRPr>
          </a:p>
          <a:p>
            <a:pPr algn="r"/>
            <a:r>
              <a:rPr lang="en-US" sz="1200" b="0" i="1" dirty="0">
                <a:solidFill>
                  <a:srgbClr val="2D2D2D"/>
                </a:solidFill>
                <a:effectLst/>
                <a:latin typeface="-apple-system"/>
              </a:rPr>
              <a:t> 26 – 27 April 2022  </a:t>
            </a:r>
            <a:r>
              <a:rPr lang="en-US" sz="1200" b="0" i="1" dirty="0" err="1">
                <a:solidFill>
                  <a:srgbClr val="2D2D2D"/>
                </a:solidFill>
                <a:effectLst/>
                <a:latin typeface="-apple-system"/>
              </a:rPr>
              <a:t>TalTech</a:t>
            </a:r>
            <a:r>
              <a:rPr lang="en-US" sz="1200" b="0" i="1" dirty="0">
                <a:solidFill>
                  <a:srgbClr val="2D2D2D"/>
                </a:solidFill>
                <a:effectLst/>
                <a:latin typeface="-apple-system"/>
              </a:rPr>
              <a:t> Estonian Maritime Academy, Tallinn, Estonia.</a:t>
            </a:r>
            <a:endParaRPr lang="pl-PL" sz="1200" dirty="0"/>
          </a:p>
        </p:txBody>
      </p:sp>
      <p:pic>
        <p:nvPicPr>
          <p:cNvPr id="6" name="Obraz 5">
            <a:extLst>
              <a:ext uri="{FF2B5EF4-FFF2-40B4-BE49-F238E27FC236}">
                <a16:creationId xmlns:a16="http://schemas.microsoft.com/office/drawing/2014/main" id="{A5E02A64-8AC9-4C9E-9A07-5422BB3011C1}"/>
              </a:ext>
            </a:extLst>
          </p:cNvPr>
          <p:cNvPicPr>
            <a:picLocks noChangeAspect="1"/>
          </p:cNvPicPr>
          <p:nvPr/>
        </p:nvPicPr>
        <p:blipFill>
          <a:blip r:embed="rId3"/>
          <a:stretch>
            <a:fillRect/>
          </a:stretch>
        </p:blipFill>
        <p:spPr>
          <a:xfrm>
            <a:off x="10619" y="6287466"/>
            <a:ext cx="1440160" cy="454787"/>
          </a:xfrm>
          <a:prstGeom prst="rect">
            <a:avLst/>
          </a:prstGeom>
        </p:spPr>
      </p:pic>
    </p:spTree>
    <p:extLst>
      <p:ext uri="{BB962C8B-B14F-4D97-AF65-F5344CB8AC3E}">
        <p14:creationId xmlns:p14="http://schemas.microsoft.com/office/powerpoint/2010/main" val="33580103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357754E3-857E-4E21-AECD-B37E64F3D28F}"/>
              </a:ext>
            </a:extLst>
          </p:cNvPr>
          <p:cNvSpPr txBox="1"/>
          <p:nvPr/>
        </p:nvSpPr>
        <p:spPr>
          <a:xfrm>
            <a:off x="-180528" y="260648"/>
            <a:ext cx="5347481" cy="1446550"/>
          </a:xfrm>
          <a:prstGeom prst="rect">
            <a:avLst/>
          </a:prstGeom>
          <a:noFill/>
        </p:spPr>
        <p:txBody>
          <a:bodyPr wrap="square" rtlCol="0">
            <a:spAutoFit/>
          </a:bodyPr>
          <a:lstStyle/>
          <a:p>
            <a:pPr algn="ctr"/>
            <a:r>
              <a:rPr lang="pl-PL" sz="4400" dirty="0" err="1">
                <a:solidFill>
                  <a:schemeClr val="accent2">
                    <a:lumMod val="75000"/>
                  </a:schemeClr>
                </a:solidFill>
                <a:latin typeface="Artifakt Element Black" panose="020B0A03050000020004" pitchFamily="34" charset="-18"/>
                <a:ea typeface="Artifakt Element Black" panose="020B0A03050000020004" pitchFamily="34" charset="-18"/>
              </a:rPr>
              <a:t>Finite</a:t>
            </a:r>
            <a:r>
              <a:rPr lang="pl-PL" sz="4400" dirty="0">
                <a:solidFill>
                  <a:schemeClr val="accent2">
                    <a:lumMod val="75000"/>
                  </a:schemeClr>
                </a:solidFill>
                <a:latin typeface="Artifakt Element Black" panose="020B0A03050000020004" pitchFamily="34" charset="-18"/>
                <a:ea typeface="Artifakt Element Black" panose="020B0A03050000020004" pitchFamily="34" charset="-18"/>
              </a:rPr>
              <a:t> Element Method </a:t>
            </a:r>
          </a:p>
        </p:txBody>
      </p:sp>
      <p:sp>
        <p:nvSpPr>
          <p:cNvPr id="5" name="pole tekstowe 4">
            <a:extLst>
              <a:ext uri="{FF2B5EF4-FFF2-40B4-BE49-F238E27FC236}">
                <a16:creationId xmlns:a16="http://schemas.microsoft.com/office/drawing/2014/main" id="{9797CAA6-D2B1-4C55-869B-7E7CBBD9CC00}"/>
              </a:ext>
            </a:extLst>
          </p:cNvPr>
          <p:cNvSpPr txBox="1"/>
          <p:nvPr/>
        </p:nvSpPr>
        <p:spPr>
          <a:xfrm>
            <a:off x="431540" y="1707198"/>
            <a:ext cx="8280920" cy="3785652"/>
          </a:xfrm>
          <a:prstGeom prst="rect">
            <a:avLst/>
          </a:prstGeom>
          <a:noFill/>
        </p:spPr>
        <p:txBody>
          <a:bodyPr wrap="square" rtlCol="0">
            <a:spAutoFit/>
          </a:bodyPr>
          <a:lstStyle/>
          <a:p>
            <a:pPr algn="just"/>
            <a:r>
              <a:rPr lang="en-US" sz="1600" dirty="0">
                <a:solidFill>
                  <a:schemeClr val="accent2">
                    <a:lumMod val="75000"/>
                  </a:schemeClr>
                </a:solidFill>
                <a:latin typeface="Artifakt Element Black" panose="020B0A03050000020004" pitchFamily="34" charset="-18"/>
                <a:ea typeface="Artifakt Element Black" panose="020B0A03050000020004" pitchFamily="34" charset="-18"/>
              </a:rPr>
              <a:t>When</a:t>
            </a:r>
            <a:r>
              <a:rPr lang="en-US" sz="1600" dirty="0">
                <a:solidFill>
                  <a:srgbClr val="FF0000"/>
                </a:solidFill>
                <a:latin typeface="Artifakt Element Black" panose="020B0A03050000020004" pitchFamily="34" charset="-18"/>
                <a:ea typeface="Artifakt Element Black" panose="020B0A03050000020004" pitchFamily="34" charset="-18"/>
              </a:rPr>
              <a:t> </a:t>
            </a:r>
            <a:r>
              <a:rPr lang="en-US" sz="1600" dirty="0">
                <a:solidFill>
                  <a:schemeClr val="accent2">
                    <a:lumMod val="75000"/>
                  </a:schemeClr>
                </a:solidFill>
                <a:latin typeface="Artifakt Element Black" panose="020B0A03050000020004" pitchFamily="34" charset="-18"/>
                <a:ea typeface="Artifakt Element Black" panose="020B0A03050000020004" pitchFamily="34" charset="-18"/>
              </a:rPr>
              <a:t>using FEM to solve mechanics problems, a </a:t>
            </a:r>
            <a:r>
              <a:rPr lang="en-US" sz="1600" dirty="0">
                <a:solidFill>
                  <a:srgbClr val="FF0000"/>
                </a:solidFill>
                <a:latin typeface="Artifakt Element Black" panose="020B0A03050000020004" pitchFamily="34" charset="-18"/>
                <a:ea typeface="Artifakt Element Black" panose="020B0A03050000020004" pitchFamily="34" charset="-18"/>
              </a:rPr>
              <a:t>discrete model </a:t>
            </a:r>
            <a:r>
              <a:rPr lang="en-US" sz="1600" dirty="0">
                <a:solidFill>
                  <a:schemeClr val="accent2">
                    <a:lumMod val="75000"/>
                  </a:schemeClr>
                </a:solidFill>
                <a:latin typeface="Artifakt Element Black" panose="020B0A03050000020004" pitchFamily="34" charset="-18"/>
                <a:ea typeface="Artifakt Element Black" panose="020B0A03050000020004" pitchFamily="34" charset="-18"/>
              </a:rPr>
              <a:t>is developed, equivalent to the </a:t>
            </a:r>
            <a:r>
              <a:rPr lang="en-US" sz="1600" dirty="0">
                <a:solidFill>
                  <a:srgbClr val="FF0000"/>
                </a:solidFill>
                <a:latin typeface="Artifakt Element Black" panose="020B0A03050000020004" pitchFamily="34" charset="-18"/>
                <a:ea typeface="Artifakt Element Black" panose="020B0A03050000020004" pitchFamily="34" charset="-18"/>
              </a:rPr>
              <a:t>mathematical model</a:t>
            </a:r>
            <a:r>
              <a:rPr lang="en-US" sz="1600" dirty="0">
                <a:solidFill>
                  <a:schemeClr val="accent2">
                    <a:lumMod val="75000"/>
                  </a:schemeClr>
                </a:solidFill>
                <a:latin typeface="Artifakt Element Black" panose="020B0A03050000020004" pitchFamily="34" charset="-18"/>
                <a:ea typeface="Artifakt Element Black" panose="020B0A03050000020004" pitchFamily="34" charset="-18"/>
              </a:rPr>
              <a:t>.</a:t>
            </a:r>
            <a:endParaRPr lang="pl-PL" sz="16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algn="just"/>
            <a:r>
              <a:rPr lang="en-US" sz="1600" dirty="0">
                <a:solidFill>
                  <a:schemeClr val="accent2">
                    <a:lumMod val="75000"/>
                  </a:schemeClr>
                </a:solidFill>
                <a:latin typeface="Artifakt Element Black" panose="020B0A03050000020004" pitchFamily="34" charset="-18"/>
                <a:ea typeface="Artifakt Element Black" panose="020B0A03050000020004" pitchFamily="34" charset="-18"/>
              </a:rPr>
              <a:t>In this model, the continuous area of ​​the structure under study is replaced by an equivalent discrete model, i.e. the continuous area </a:t>
            </a:r>
            <a:r>
              <a:rPr lang="en-US" sz="1600" dirty="0">
                <a:solidFill>
                  <a:srgbClr val="FF0000"/>
                </a:solidFill>
                <a:latin typeface="Artifakt Element Black" panose="020B0A03050000020004" pitchFamily="34" charset="-18"/>
                <a:ea typeface="Artifakt Element Black" panose="020B0A03050000020004" pitchFamily="34" charset="-18"/>
              </a:rPr>
              <a:t>is divided into a finite number of sub-areas - finite elements of a similar shape</a:t>
            </a:r>
            <a:r>
              <a:rPr lang="en-US" sz="1600" dirty="0">
                <a:solidFill>
                  <a:schemeClr val="accent2">
                    <a:lumMod val="75000"/>
                  </a:schemeClr>
                </a:solidFill>
                <a:latin typeface="Artifakt Element Black" panose="020B0A03050000020004" pitchFamily="34" charset="-18"/>
                <a:ea typeface="Artifakt Element Black" panose="020B0A03050000020004" pitchFamily="34" charset="-18"/>
              </a:rPr>
              <a:t>. </a:t>
            </a:r>
            <a:endParaRPr lang="pl-PL" sz="16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algn="just"/>
            <a:r>
              <a:rPr lang="en-US" sz="1600" dirty="0">
                <a:solidFill>
                  <a:schemeClr val="accent2">
                    <a:lumMod val="75000"/>
                  </a:schemeClr>
                </a:solidFill>
                <a:latin typeface="Artifakt Element Black" panose="020B0A03050000020004" pitchFamily="34" charset="-18"/>
                <a:ea typeface="Artifakt Element Black" panose="020B0A03050000020004" pitchFamily="34" charset="-18"/>
              </a:rPr>
              <a:t>An approximating function is assigned to a given element shape, which describes the distribution of the searched physical quantity inside the element </a:t>
            </a:r>
            <a:r>
              <a:rPr lang="pl-PL" sz="1600" dirty="0" err="1">
                <a:solidFill>
                  <a:schemeClr val="accent2">
                    <a:lumMod val="75000"/>
                  </a:schemeClr>
                </a:solidFill>
                <a:latin typeface="Artifakt Element Black" panose="020B0A03050000020004" pitchFamily="34" charset="-18"/>
                <a:ea typeface="Artifakt Element Black" panose="020B0A03050000020004" pitchFamily="34" charset="-18"/>
              </a:rPr>
              <a:t>based</a:t>
            </a:r>
            <a:r>
              <a:rPr lang="pl-PL" sz="1600" dirty="0">
                <a:solidFill>
                  <a:schemeClr val="accent2">
                    <a:lumMod val="75000"/>
                  </a:schemeClr>
                </a:solidFill>
                <a:latin typeface="Artifakt Element Black" panose="020B0A03050000020004" pitchFamily="34" charset="-18"/>
                <a:ea typeface="Artifakt Element Black" panose="020B0A03050000020004" pitchFamily="34" charset="-18"/>
              </a:rPr>
              <a:t> on </a:t>
            </a:r>
            <a:r>
              <a:rPr lang="en-US" sz="1600" dirty="0">
                <a:solidFill>
                  <a:schemeClr val="accent2">
                    <a:lumMod val="75000"/>
                  </a:schemeClr>
                </a:solidFill>
                <a:latin typeface="Artifakt Element Black" panose="020B0A03050000020004" pitchFamily="34" charset="-18"/>
                <a:ea typeface="Artifakt Element Black" panose="020B0A03050000020004" pitchFamily="34" charset="-18"/>
              </a:rPr>
              <a:t>nodal values ​​set at points defining the element in space.</a:t>
            </a:r>
            <a:endParaRPr lang="pl-PL" sz="16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algn="just"/>
            <a:r>
              <a:rPr lang="en-US" sz="1600" dirty="0">
                <a:solidFill>
                  <a:schemeClr val="accent2">
                    <a:lumMod val="75000"/>
                  </a:schemeClr>
                </a:solidFill>
                <a:latin typeface="Artifakt Element Black" panose="020B0A03050000020004" pitchFamily="34" charset="-18"/>
                <a:ea typeface="Artifakt Element Black" panose="020B0A03050000020004" pitchFamily="34" charset="-18"/>
              </a:rPr>
              <a:t>Then, for each element, </a:t>
            </a:r>
            <a:r>
              <a:rPr lang="en-US" sz="1600" dirty="0">
                <a:solidFill>
                  <a:srgbClr val="FF0000"/>
                </a:solidFill>
                <a:latin typeface="Artifakt Element Black" panose="020B0A03050000020004" pitchFamily="34" charset="-18"/>
                <a:ea typeface="Artifakt Element Black" panose="020B0A03050000020004" pitchFamily="34" charset="-18"/>
              </a:rPr>
              <a:t>matrices </a:t>
            </a:r>
            <a:r>
              <a:rPr lang="en-US" sz="1600" dirty="0">
                <a:solidFill>
                  <a:schemeClr val="accent2">
                    <a:lumMod val="75000"/>
                  </a:schemeClr>
                </a:solidFill>
                <a:latin typeface="Artifakt Element Black" panose="020B0A03050000020004" pitchFamily="34" charset="-18"/>
                <a:ea typeface="Artifakt Element Black" panose="020B0A03050000020004" pitchFamily="34" charset="-18"/>
              </a:rPr>
              <a:t>describing its properties are determined. The matrices of individual elements are composed into a </a:t>
            </a:r>
            <a:r>
              <a:rPr lang="en-US" sz="1600" dirty="0">
                <a:solidFill>
                  <a:srgbClr val="FF0000"/>
                </a:solidFill>
                <a:latin typeface="Artifakt Element Black" panose="020B0A03050000020004" pitchFamily="34" charset="-18"/>
                <a:ea typeface="Artifakt Element Black" panose="020B0A03050000020004" pitchFamily="34" charset="-18"/>
              </a:rPr>
              <a:t>structure matrix </a:t>
            </a:r>
            <a:r>
              <a:rPr lang="en-US" sz="1600" dirty="0">
                <a:solidFill>
                  <a:schemeClr val="accent2">
                    <a:lumMod val="75000"/>
                  </a:schemeClr>
                </a:solidFill>
                <a:latin typeface="Artifakt Element Black" panose="020B0A03050000020004" pitchFamily="34" charset="-18"/>
                <a:ea typeface="Artifakt Element Black" panose="020B0A03050000020004" pitchFamily="34" charset="-18"/>
              </a:rPr>
              <a:t>describing the entire structure and ensuring its continuity through the connection of elements in nodes.</a:t>
            </a:r>
            <a:endParaRPr lang="pl-PL" sz="1600" dirty="0">
              <a:solidFill>
                <a:schemeClr val="accent2">
                  <a:lumMod val="75000"/>
                </a:schemeClr>
              </a:solidFill>
              <a:latin typeface="Artifakt Element Black" panose="020B0A03050000020004" pitchFamily="34" charset="-18"/>
              <a:ea typeface="Artifakt Element Black" panose="020B0A03050000020004" pitchFamily="34" charset="-18"/>
            </a:endParaRPr>
          </a:p>
          <a:p>
            <a:pPr algn="just"/>
            <a:r>
              <a:rPr lang="en-US" sz="1600" dirty="0">
                <a:solidFill>
                  <a:schemeClr val="accent2">
                    <a:lumMod val="75000"/>
                  </a:schemeClr>
                </a:solidFill>
                <a:latin typeface="Artifakt Element Black" panose="020B0A03050000020004" pitchFamily="34" charset="-18"/>
                <a:ea typeface="Artifakt Element Black" panose="020B0A03050000020004" pitchFamily="34" charset="-18"/>
              </a:rPr>
              <a:t>The boundary conditions and loads of the structure are specified in structure nodes. This creates </a:t>
            </a:r>
            <a:r>
              <a:rPr lang="en-US" sz="1600" dirty="0">
                <a:solidFill>
                  <a:srgbClr val="FF0000"/>
                </a:solidFill>
                <a:latin typeface="Artifakt Element Black" panose="020B0A03050000020004" pitchFamily="34" charset="-18"/>
                <a:ea typeface="Artifakt Element Black" panose="020B0A03050000020004" pitchFamily="34" charset="-18"/>
              </a:rPr>
              <a:t>a matrix system of differential or algebraic equations that is solved numerically</a:t>
            </a:r>
            <a:r>
              <a:rPr lang="en-US" sz="1600" dirty="0">
                <a:solidFill>
                  <a:schemeClr val="accent2">
                    <a:lumMod val="75000"/>
                  </a:schemeClr>
                </a:solidFill>
                <a:latin typeface="Artifakt Element Black" panose="020B0A03050000020004" pitchFamily="34" charset="-18"/>
                <a:ea typeface="Artifakt Element Black" panose="020B0A03050000020004" pitchFamily="34" charset="-18"/>
              </a:rPr>
              <a:t>. </a:t>
            </a:r>
            <a:endParaRPr lang="pl-PL" sz="1600" dirty="0">
              <a:solidFill>
                <a:schemeClr val="accent2">
                  <a:lumMod val="75000"/>
                </a:schemeClr>
              </a:solidFill>
              <a:latin typeface="Artifakt Element Black" panose="020B0A03050000020004" pitchFamily="34" charset="-18"/>
              <a:ea typeface="Artifakt Element Black" panose="020B0A03050000020004" pitchFamily="34" charset="-18"/>
            </a:endParaRPr>
          </a:p>
        </p:txBody>
      </p:sp>
      <p:sp>
        <p:nvSpPr>
          <p:cNvPr id="3" name="Rectangle 2">
            <a:extLst>
              <a:ext uri="{FF2B5EF4-FFF2-40B4-BE49-F238E27FC236}">
                <a16:creationId xmlns:a16="http://schemas.microsoft.com/office/drawing/2014/main" id="{1D14D211-21E7-4886-A450-BCE3D50CAAEF}"/>
              </a:ext>
            </a:extLst>
          </p:cNvPr>
          <p:cNvSpPr>
            <a:spLocks noChangeArrowheads="1"/>
          </p:cNvSpPr>
          <p:nvPr/>
        </p:nvSpPr>
        <p:spPr bwMode="auto">
          <a:xfrm>
            <a:off x="3419871" y="5229199"/>
            <a:ext cx="64256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graphicFrame>
        <p:nvGraphicFramePr>
          <p:cNvPr id="4" name="Obiekt 3">
            <a:extLst>
              <a:ext uri="{FF2B5EF4-FFF2-40B4-BE49-F238E27FC236}">
                <a16:creationId xmlns:a16="http://schemas.microsoft.com/office/drawing/2014/main" id="{BD72B6DA-75A8-4F4F-BF5A-F933908BBCF9}"/>
              </a:ext>
            </a:extLst>
          </p:cNvPr>
          <p:cNvGraphicFramePr>
            <a:graphicFrameLocks noChangeAspect="1"/>
          </p:cNvGraphicFramePr>
          <p:nvPr>
            <p:extLst>
              <p:ext uri="{D42A27DB-BD31-4B8C-83A1-F6EECF244321}">
                <p14:modId xmlns:p14="http://schemas.microsoft.com/office/powerpoint/2010/main" val="1019278014"/>
              </p:ext>
            </p:extLst>
          </p:nvPr>
        </p:nvGraphicFramePr>
        <p:xfrm>
          <a:off x="2497553" y="5005901"/>
          <a:ext cx="4148893" cy="1591451"/>
        </p:xfrm>
        <a:graphic>
          <a:graphicData uri="http://schemas.openxmlformats.org/presentationml/2006/ole">
            <mc:AlternateContent xmlns:mc="http://schemas.openxmlformats.org/markup-compatibility/2006">
              <mc:Choice xmlns:v="urn:schemas-microsoft-com:vml" Requires="v">
                <p:oleObj spid="_x0000_s8204" name="Picture" r:id="rId5" imgW="4337950" imgH="1694823" progId="Word.Picture.8">
                  <p:embed/>
                </p:oleObj>
              </mc:Choice>
              <mc:Fallback>
                <p:oleObj name="Picture" r:id="rId5" imgW="4337950" imgH="1694823" progId="Word.Picture.8">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l="880" r="1723" b="4723"/>
                      <a:stretch>
                        <a:fillRect/>
                      </a:stretch>
                    </p:blipFill>
                    <p:spPr bwMode="auto">
                      <a:xfrm>
                        <a:off x="2497553" y="5005901"/>
                        <a:ext cx="4148893" cy="1591451"/>
                      </a:xfrm>
                      <a:prstGeom prst="rect">
                        <a:avLst/>
                      </a:prstGeom>
                      <a:noFill/>
                    </p:spPr>
                  </p:pic>
                </p:oleObj>
              </mc:Fallback>
            </mc:AlternateContent>
          </a:graphicData>
        </a:graphic>
      </p:graphicFrame>
      <p:sp>
        <p:nvSpPr>
          <p:cNvPr id="6" name="pole tekstowe 5">
            <a:extLst>
              <a:ext uri="{FF2B5EF4-FFF2-40B4-BE49-F238E27FC236}">
                <a16:creationId xmlns:a16="http://schemas.microsoft.com/office/drawing/2014/main" id="{FD303D49-9509-47B1-B667-8F7C7525584D}"/>
              </a:ext>
            </a:extLst>
          </p:cNvPr>
          <p:cNvSpPr txBox="1"/>
          <p:nvPr/>
        </p:nvSpPr>
        <p:spPr>
          <a:xfrm>
            <a:off x="827584" y="6309320"/>
            <a:ext cx="8316416" cy="461665"/>
          </a:xfrm>
          <a:prstGeom prst="rect">
            <a:avLst/>
          </a:prstGeom>
          <a:noFill/>
        </p:spPr>
        <p:txBody>
          <a:bodyPr wrap="square" rtlCol="0">
            <a:spAutoFit/>
          </a:bodyPr>
          <a:lstStyle/>
          <a:p>
            <a:pPr algn="r"/>
            <a:r>
              <a:rPr lang="pl-PL" sz="1200" b="0" i="1" dirty="0">
                <a:solidFill>
                  <a:srgbClr val="2D2D2D"/>
                </a:solidFill>
                <a:effectLst/>
                <a:latin typeface="-apple-system"/>
              </a:rPr>
              <a:t>T</a:t>
            </a:r>
            <a:r>
              <a:rPr lang="en-US" sz="1200" b="0" i="1" dirty="0" err="1">
                <a:solidFill>
                  <a:srgbClr val="2D2D2D"/>
                </a:solidFill>
                <a:effectLst/>
                <a:latin typeface="-apple-system"/>
              </a:rPr>
              <a:t>ransnational</a:t>
            </a:r>
            <a:r>
              <a:rPr lang="en-US" sz="1200" b="0" i="1" dirty="0">
                <a:solidFill>
                  <a:srgbClr val="2D2D2D"/>
                </a:solidFill>
                <a:effectLst/>
                <a:latin typeface="-apple-system"/>
              </a:rPr>
              <a:t> Project Meeting &amp; Teaching Stars</a:t>
            </a:r>
            <a:endParaRPr lang="pl-PL" sz="1200" b="0" i="1" dirty="0">
              <a:solidFill>
                <a:srgbClr val="2D2D2D"/>
              </a:solidFill>
              <a:effectLst/>
              <a:latin typeface="-apple-system"/>
            </a:endParaRPr>
          </a:p>
          <a:p>
            <a:pPr algn="r"/>
            <a:r>
              <a:rPr lang="en-US" sz="1200" b="0" i="1" dirty="0">
                <a:solidFill>
                  <a:srgbClr val="2D2D2D"/>
                </a:solidFill>
                <a:effectLst/>
                <a:latin typeface="-apple-system"/>
              </a:rPr>
              <a:t> 26 – 27 April 2022  </a:t>
            </a:r>
            <a:r>
              <a:rPr lang="en-US" sz="1200" b="0" i="1" dirty="0" err="1">
                <a:solidFill>
                  <a:srgbClr val="2D2D2D"/>
                </a:solidFill>
                <a:effectLst/>
                <a:latin typeface="-apple-system"/>
              </a:rPr>
              <a:t>TalTech</a:t>
            </a:r>
            <a:r>
              <a:rPr lang="en-US" sz="1200" b="0" i="1" dirty="0">
                <a:solidFill>
                  <a:srgbClr val="2D2D2D"/>
                </a:solidFill>
                <a:effectLst/>
                <a:latin typeface="-apple-system"/>
              </a:rPr>
              <a:t> Estonian Maritime Academy, Tallinn, Estonia.</a:t>
            </a:r>
            <a:endParaRPr lang="pl-PL" sz="1200" dirty="0"/>
          </a:p>
        </p:txBody>
      </p:sp>
      <p:pic>
        <p:nvPicPr>
          <p:cNvPr id="7" name="Obraz 6">
            <a:extLst>
              <a:ext uri="{FF2B5EF4-FFF2-40B4-BE49-F238E27FC236}">
                <a16:creationId xmlns:a16="http://schemas.microsoft.com/office/drawing/2014/main" id="{74640B01-BD2C-4906-A033-5E15097165DB}"/>
              </a:ext>
            </a:extLst>
          </p:cNvPr>
          <p:cNvPicPr>
            <a:picLocks noChangeAspect="1"/>
          </p:cNvPicPr>
          <p:nvPr/>
        </p:nvPicPr>
        <p:blipFill>
          <a:blip r:embed="rId7"/>
          <a:stretch>
            <a:fillRect/>
          </a:stretch>
        </p:blipFill>
        <p:spPr>
          <a:xfrm>
            <a:off x="10619" y="6287466"/>
            <a:ext cx="1440160" cy="454787"/>
          </a:xfrm>
          <a:prstGeom prst="rect">
            <a:avLst/>
          </a:prstGeom>
        </p:spPr>
      </p:pic>
    </p:spTree>
    <p:extLst>
      <p:ext uri="{BB962C8B-B14F-4D97-AF65-F5344CB8AC3E}">
        <p14:creationId xmlns:p14="http://schemas.microsoft.com/office/powerpoint/2010/main" val="32899940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pole tekstowe 6">
            <a:extLst>
              <a:ext uri="{FF2B5EF4-FFF2-40B4-BE49-F238E27FC236}">
                <a16:creationId xmlns:a16="http://schemas.microsoft.com/office/drawing/2014/main" id="{E2A59AD1-5485-45E1-85C9-C3565AD81657}"/>
              </a:ext>
            </a:extLst>
          </p:cNvPr>
          <p:cNvSpPr txBox="1"/>
          <p:nvPr/>
        </p:nvSpPr>
        <p:spPr>
          <a:xfrm>
            <a:off x="0" y="332656"/>
            <a:ext cx="5436604" cy="1754326"/>
          </a:xfrm>
          <a:prstGeom prst="rect">
            <a:avLst/>
          </a:prstGeom>
          <a:noFill/>
        </p:spPr>
        <p:txBody>
          <a:bodyPr wrap="square" rtlCol="0">
            <a:spAutoFit/>
          </a:bodyPr>
          <a:lstStyle/>
          <a:p>
            <a:pPr algn="ctr"/>
            <a:r>
              <a:rPr lang="en-US" sz="3600" dirty="0">
                <a:solidFill>
                  <a:schemeClr val="accent2">
                    <a:lumMod val="75000"/>
                  </a:schemeClr>
                </a:solidFill>
                <a:latin typeface="Artifakt Element Black" panose="020B0A03050000020004" pitchFamily="34" charset="-18"/>
                <a:ea typeface="Artifakt Element Black" panose="020B0A03050000020004" pitchFamily="34" charset="-18"/>
              </a:rPr>
              <a:t>I'm going to use FEM to help humanity and answer </a:t>
            </a:r>
            <a:r>
              <a:rPr lang="en-US" sz="3600" dirty="0" err="1">
                <a:solidFill>
                  <a:schemeClr val="accent2">
                    <a:lumMod val="75000"/>
                  </a:schemeClr>
                </a:solidFill>
                <a:latin typeface="Artifakt Element Black" panose="020B0A03050000020004" pitchFamily="34" charset="-18"/>
                <a:ea typeface="Artifakt Element Black" panose="020B0A03050000020004" pitchFamily="34" charset="-18"/>
              </a:rPr>
              <a:t>th</a:t>
            </a:r>
            <a:r>
              <a:rPr lang="pl-PL" sz="3600" dirty="0" err="1">
                <a:solidFill>
                  <a:schemeClr val="accent2">
                    <a:lumMod val="75000"/>
                  </a:schemeClr>
                </a:solidFill>
                <a:latin typeface="Artifakt Element Black" panose="020B0A03050000020004" pitchFamily="34" charset="-18"/>
                <a:ea typeface="Artifakt Element Black" panose="020B0A03050000020004" pitchFamily="34" charset="-18"/>
              </a:rPr>
              <a:t>is</a:t>
            </a:r>
            <a:r>
              <a:rPr lang="en-US" sz="3600" dirty="0">
                <a:solidFill>
                  <a:schemeClr val="accent2">
                    <a:lumMod val="75000"/>
                  </a:schemeClr>
                </a:solidFill>
                <a:latin typeface="Artifakt Element Black" panose="020B0A03050000020004" pitchFamily="34" charset="-18"/>
                <a:ea typeface="Artifakt Element Black" panose="020B0A03050000020004" pitchFamily="34" charset="-18"/>
              </a:rPr>
              <a:t> question!</a:t>
            </a:r>
            <a:endParaRPr lang="pl-PL" sz="3600" dirty="0">
              <a:solidFill>
                <a:schemeClr val="accent2">
                  <a:lumMod val="75000"/>
                </a:schemeClr>
              </a:solidFill>
              <a:latin typeface="Artifakt Element Black" panose="020B0A03050000020004" pitchFamily="34" charset="-18"/>
              <a:ea typeface="Artifakt Element Black" panose="020B0A03050000020004" pitchFamily="34" charset="-18"/>
            </a:endParaRPr>
          </a:p>
        </p:txBody>
      </p:sp>
      <p:pic>
        <p:nvPicPr>
          <p:cNvPr id="3" name="Obraz 2">
            <a:extLst>
              <a:ext uri="{FF2B5EF4-FFF2-40B4-BE49-F238E27FC236}">
                <a16:creationId xmlns:a16="http://schemas.microsoft.com/office/drawing/2014/main" id="{FDDE238D-8CEE-4803-B9F6-9E237EFB1E70}"/>
              </a:ext>
            </a:extLst>
          </p:cNvPr>
          <p:cNvPicPr>
            <a:picLocks noChangeAspect="1"/>
          </p:cNvPicPr>
          <p:nvPr/>
        </p:nvPicPr>
        <p:blipFill rotWithShape="1">
          <a:blip r:embed="rId4"/>
          <a:srcRect l="40545" t="23000" r="40544" b="7987"/>
          <a:stretch/>
        </p:blipFill>
        <p:spPr>
          <a:xfrm>
            <a:off x="179512" y="2086982"/>
            <a:ext cx="2304256" cy="4570981"/>
          </a:xfrm>
          <a:prstGeom prst="rect">
            <a:avLst/>
          </a:prstGeom>
        </p:spPr>
      </p:pic>
      <p:sp>
        <p:nvSpPr>
          <p:cNvPr id="8" name="pole tekstowe 7">
            <a:extLst>
              <a:ext uri="{FF2B5EF4-FFF2-40B4-BE49-F238E27FC236}">
                <a16:creationId xmlns:a16="http://schemas.microsoft.com/office/drawing/2014/main" id="{E5FAF5E1-DE0E-4DB9-889D-DD947C727BAC}"/>
              </a:ext>
            </a:extLst>
          </p:cNvPr>
          <p:cNvSpPr txBox="1"/>
          <p:nvPr/>
        </p:nvSpPr>
        <p:spPr>
          <a:xfrm>
            <a:off x="2230841" y="2118827"/>
            <a:ext cx="6770549" cy="3970318"/>
          </a:xfrm>
          <a:prstGeom prst="rect">
            <a:avLst/>
          </a:prstGeom>
          <a:noFill/>
        </p:spPr>
        <p:txBody>
          <a:bodyPr wrap="square" rtlCol="0">
            <a:spAutoFit/>
          </a:bodyPr>
          <a:lstStyle/>
          <a:p>
            <a:pPr algn="ctr"/>
            <a:r>
              <a:rPr lang="pl-PL" sz="3600" dirty="0">
                <a:solidFill>
                  <a:schemeClr val="accent2">
                    <a:lumMod val="75000"/>
                  </a:schemeClr>
                </a:solidFill>
                <a:latin typeface="Artifakt Element Black" panose="020B0A03050000020004" pitchFamily="34" charset="-18"/>
                <a:ea typeface="Artifakt Element Black" panose="020B0A03050000020004" pitchFamily="34" charset="-18"/>
              </a:rPr>
              <a:t>1. </a:t>
            </a:r>
            <a:r>
              <a:rPr lang="pl-PL" sz="3600" dirty="0" err="1">
                <a:solidFill>
                  <a:schemeClr val="accent2">
                    <a:lumMod val="75000"/>
                  </a:schemeClr>
                </a:solidFill>
                <a:latin typeface="Artifakt Element Black" panose="020B0A03050000020004" pitchFamily="34" charset="-18"/>
                <a:ea typeface="Artifakt Element Black" panose="020B0A03050000020004" pitchFamily="34" charset="-18"/>
              </a:rPr>
              <a:t>Add</a:t>
            </a:r>
            <a:r>
              <a:rPr lang="pl-PL" sz="3600" dirty="0">
                <a:solidFill>
                  <a:schemeClr val="accent2">
                    <a:lumMod val="75000"/>
                  </a:schemeClr>
                </a:solidFill>
                <a:latin typeface="Artifakt Element Black" panose="020B0A03050000020004" pitchFamily="34" charset="-18"/>
                <a:ea typeface="Artifakt Element Black" panose="020B0A03050000020004" pitchFamily="34" charset="-18"/>
              </a:rPr>
              <a:t> </a:t>
            </a:r>
            <a:r>
              <a:rPr lang="pl-PL" sz="3600" dirty="0" err="1">
                <a:solidFill>
                  <a:schemeClr val="accent2">
                    <a:lumMod val="75000"/>
                  </a:schemeClr>
                </a:solidFill>
                <a:latin typeface="Artifakt Element Black" panose="020B0A03050000020004" pitchFamily="34" charset="-18"/>
                <a:ea typeface="Artifakt Element Black" panose="020B0A03050000020004" pitchFamily="34" charset="-18"/>
              </a:rPr>
              <a:t>material</a:t>
            </a:r>
            <a:r>
              <a:rPr lang="pl-PL" sz="3600" dirty="0">
                <a:solidFill>
                  <a:schemeClr val="accent2">
                    <a:lumMod val="75000"/>
                  </a:schemeClr>
                </a:solidFill>
                <a:latin typeface="Artifakt Element Black" panose="020B0A03050000020004" pitchFamily="34" charset="-18"/>
                <a:ea typeface="Artifakt Element Black" panose="020B0A03050000020004" pitchFamily="34" charset="-18"/>
              </a:rPr>
              <a:t> </a:t>
            </a:r>
            <a:r>
              <a:rPr lang="pl-PL" sz="3600" dirty="0" err="1">
                <a:solidFill>
                  <a:schemeClr val="accent2">
                    <a:lumMod val="75000"/>
                  </a:schemeClr>
                </a:solidFill>
                <a:latin typeface="Artifakt Element Black" panose="020B0A03050000020004" pitchFamily="34" charset="-18"/>
                <a:ea typeface="Artifakt Element Black" panose="020B0A03050000020004" pitchFamily="34" charset="-18"/>
              </a:rPr>
              <a:t>properties</a:t>
            </a:r>
            <a:r>
              <a:rPr lang="pl-PL" sz="3600" dirty="0">
                <a:solidFill>
                  <a:schemeClr val="accent2">
                    <a:lumMod val="75000"/>
                  </a:schemeClr>
                </a:solidFill>
                <a:latin typeface="Artifakt Element Black" panose="020B0A03050000020004" pitchFamily="34" charset="-18"/>
                <a:ea typeface="Artifakt Element Black" panose="020B0A03050000020004" pitchFamily="34" charset="-18"/>
              </a:rPr>
              <a:t> – </a:t>
            </a:r>
            <a:r>
              <a:rPr lang="pl-PL" sz="3600" dirty="0" err="1">
                <a:solidFill>
                  <a:srgbClr val="FF0000"/>
                </a:solidFill>
                <a:latin typeface="Artifakt Element Black" panose="020B0A03050000020004" pitchFamily="34" charset="-18"/>
                <a:ea typeface="Artifakt Element Black" panose="020B0A03050000020004" pitchFamily="34" charset="-18"/>
              </a:rPr>
              <a:t>Create</a:t>
            </a:r>
            <a:r>
              <a:rPr lang="pl-PL" sz="3600" dirty="0">
                <a:solidFill>
                  <a:srgbClr val="FF0000"/>
                </a:solidFill>
                <a:latin typeface="Artifakt Element Black" panose="020B0A03050000020004" pitchFamily="34" charset="-18"/>
                <a:ea typeface="Artifakt Element Black" panose="020B0A03050000020004" pitchFamily="34" charset="-18"/>
              </a:rPr>
              <a:t> </a:t>
            </a:r>
            <a:r>
              <a:rPr lang="pl-PL" sz="3600" dirty="0" err="1">
                <a:solidFill>
                  <a:srgbClr val="FF0000"/>
                </a:solidFill>
                <a:latin typeface="Artifakt Element Black" panose="020B0A03050000020004" pitchFamily="34" charset="-18"/>
                <a:ea typeface="Artifakt Element Black" panose="020B0A03050000020004" pitchFamily="34" charset="-18"/>
              </a:rPr>
              <a:t>stiffness</a:t>
            </a:r>
            <a:r>
              <a:rPr lang="pl-PL" sz="3600" dirty="0">
                <a:solidFill>
                  <a:srgbClr val="FF0000"/>
                </a:solidFill>
                <a:latin typeface="Artifakt Element Black" panose="020B0A03050000020004" pitchFamily="34" charset="-18"/>
                <a:ea typeface="Artifakt Element Black" panose="020B0A03050000020004" pitchFamily="34" charset="-18"/>
              </a:rPr>
              <a:t> matrix</a:t>
            </a:r>
          </a:p>
          <a:p>
            <a:pPr algn="ctr"/>
            <a:r>
              <a:rPr lang="pl-PL" sz="3600" dirty="0">
                <a:solidFill>
                  <a:schemeClr val="accent2">
                    <a:lumMod val="75000"/>
                  </a:schemeClr>
                </a:solidFill>
                <a:latin typeface="Artifakt Element Black" panose="020B0A03050000020004" pitchFamily="34" charset="-18"/>
                <a:ea typeface="Artifakt Element Black" panose="020B0A03050000020004" pitchFamily="34" charset="-18"/>
              </a:rPr>
              <a:t>2. </a:t>
            </a:r>
            <a:r>
              <a:rPr lang="pl-PL" sz="3600" dirty="0" err="1">
                <a:solidFill>
                  <a:schemeClr val="accent2">
                    <a:lumMod val="75000"/>
                  </a:schemeClr>
                </a:solidFill>
                <a:latin typeface="Artifakt Element Black" panose="020B0A03050000020004" pitchFamily="34" charset="-18"/>
                <a:ea typeface="Artifakt Element Black" panose="020B0A03050000020004" pitchFamily="34" charset="-18"/>
              </a:rPr>
              <a:t>Discretization</a:t>
            </a:r>
            <a:r>
              <a:rPr lang="pl-PL" sz="3600" dirty="0">
                <a:solidFill>
                  <a:schemeClr val="accent2">
                    <a:lumMod val="75000"/>
                  </a:schemeClr>
                </a:solidFill>
                <a:latin typeface="Artifakt Element Black" panose="020B0A03050000020004" pitchFamily="34" charset="-18"/>
                <a:ea typeface="Artifakt Element Black" panose="020B0A03050000020004" pitchFamily="34" charset="-18"/>
              </a:rPr>
              <a:t> – </a:t>
            </a:r>
          </a:p>
          <a:p>
            <a:pPr algn="ctr"/>
            <a:r>
              <a:rPr lang="pl-PL" sz="3600" dirty="0" err="1">
                <a:solidFill>
                  <a:srgbClr val="FF0000"/>
                </a:solidFill>
                <a:latin typeface="Artifakt Element Black" panose="020B0A03050000020004" pitchFamily="34" charset="-18"/>
                <a:ea typeface="Artifakt Element Black" panose="020B0A03050000020004" pitchFamily="34" charset="-18"/>
              </a:rPr>
              <a:t>Create</a:t>
            </a:r>
            <a:r>
              <a:rPr lang="pl-PL" sz="3600" dirty="0">
                <a:solidFill>
                  <a:srgbClr val="FF0000"/>
                </a:solidFill>
                <a:latin typeface="Artifakt Element Black" panose="020B0A03050000020004" pitchFamily="34" charset="-18"/>
                <a:ea typeface="Artifakt Element Black" panose="020B0A03050000020004" pitchFamily="34" charset="-18"/>
              </a:rPr>
              <a:t> </a:t>
            </a:r>
            <a:r>
              <a:rPr lang="pl-PL" sz="3600" dirty="0" err="1">
                <a:solidFill>
                  <a:srgbClr val="FF0000"/>
                </a:solidFill>
                <a:latin typeface="Artifakt Element Black" panose="020B0A03050000020004" pitchFamily="34" charset="-18"/>
                <a:ea typeface="Artifakt Element Black" panose="020B0A03050000020004" pitchFamily="34" charset="-18"/>
              </a:rPr>
              <a:t>structure</a:t>
            </a:r>
            <a:r>
              <a:rPr lang="pl-PL" sz="3600" dirty="0">
                <a:solidFill>
                  <a:srgbClr val="FF0000"/>
                </a:solidFill>
                <a:latin typeface="Artifakt Element Black" panose="020B0A03050000020004" pitchFamily="34" charset="-18"/>
                <a:ea typeface="Artifakt Element Black" panose="020B0A03050000020004" pitchFamily="34" charset="-18"/>
              </a:rPr>
              <a:t> matrix</a:t>
            </a:r>
          </a:p>
          <a:p>
            <a:pPr algn="ctr"/>
            <a:r>
              <a:rPr lang="pl-PL" sz="3600" dirty="0">
                <a:solidFill>
                  <a:schemeClr val="accent2">
                    <a:lumMod val="75000"/>
                  </a:schemeClr>
                </a:solidFill>
                <a:latin typeface="Artifakt Element Black" panose="020B0A03050000020004" pitchFamily="34" charset="-18"/>
                <a:ea typeface="Artifakt Element Black" panose="020B0A03050000020004" pitchFamily="34" charset="-18"/>
              </a:rPr>
              <a:t>3. </a:t>
            </a:r>
            <a:r>
              <a:rPr lang="pl-PL" sz="3600" dirty="0" err="1">
                <a:solidFill>
                  <a:schemeClr val="accent2">
                    <a:lumMod val="75000"/>
                  </a:schemeClr>
                </a:solidFill>
                <a:latin typeface="Artifakt Element Black" panose="020B0A03050000020004" pitchFamily="34" charset="-18"/>
                <a:ea typeface="Artifakt Element Black" panose="020B0A03050000020004" pitchFamily="34" charset="-18"/>
              </a:rPr>
              <a:t>Assign</a:t>
            </a:r>
            <a:r>
              <a:rPr lang="pl-PL" sz="3600" dirty="0">
                <a:solidFill>
                  <a:schemeClr val="accent2">
                    <a:lumMod val="75000"/>
                  </a:schemeClr>
                </a:solidFill>
                <a:latin typeface="Artifakt Element Black" panose="020B0A03050000020004" pitchFamily="34" charset="-18"/>
                <a:ea typeface="Artifakt Element Black" panose="020B0A03050000020004" pitchFamily="34" charset="-18"/>
              </a:rPr>
              <a:t> </a:t>
            </a:r>
            <a:r>
              <a:rPr lang="pl-PL" sz="3600" dirty="0" err="1">
                <a:solidFill>
                  <a:schemeClr val="accent2">
                    <a:lumMod val="75000"/>
                  </a:schemeClr>
                </a:solidFill>
                <a:latin typeface="Artifakt Element Black" panose="020B0A03050000020004" pitchFamily="34" charset="-18"/>
                <a:ea typeface="Artifakt Element Black" panose="020B0A03050000020004" pitchFamily="34" charset="-18"/>
              </a:rPr>
              <a:t>boundary</a:t>
            </a:r>
            <a:r>
              <a:rPr lang="pl-PL" sz="3600" dirty="0">
                <a:solidFill>
                  <a:schemeClr val="accent2">
                    <a:lumMod val="75000"/>
                  </a:schemeClr>
                </a:solidFill>
                <a:latin typeface="Artifakt Element Black" panose="020B0A03050000020004" pitchFamily="34" charset="-18"/>
                <a:ea typeface="Artifakt Element Black" panose="020B0A03050000020004" pitchFamily="34" charset="-18"/>
              </a:rPr>
              <a:t> </a:t>
            </a:r>
            <a:r>
              <a:rPr lang="pl-PL" sz="3600" dirty="0" err="1">
                <a:solidFill>
                  <a:schemeClr val="accent2">
                    <a:lumMod val="75000"/>
                  </a:schemeClr>
                </a:solidFill>
                <a:latin typeface="Artifakt Element Black" panose="020B0A03050000020004" pitchFamily="34" charset="-18"/>
                <a:ea typeface="Artifakt Element Black" panose="020B0A03050000020004" pitchFamily="34" charset="-18"/>
              </a:rPr>
              <a:t>conditions</a:t>
            </a:r>
            <a:r>
              <a:rPr lang="pl-PL" sz="3600" dirty="0">
                <a:solidFill>
                  <a:schemeClr val="accent2">
                    <a:lumMod val="75000"/>
                  </a:schemeClr>
                </a:solidFill>
                <a:latin typeface="Artifakt Element Black" panose="020B0A03050000020004" pitchFamily="34" charset="-18"/>
                <a:ea typeface="Artifakt Element Black" panose="020B0A03050000020004" pitchFamily="34" charset="-18"/>
              </a:rPr>
              <a:t> and </a:t>
            </a:r>
            <a:r>
              <a:rPr lang="pl-PL" sz="3600" dirty="0" err="1">
                <a:solidFill>
                  <a:schemeClr val="accent2">
                    <a:lumMod val="75000"/>
                  </a:schemeClr>
                </a:solidFill>
                <a:latin typeface="Artifakt Element Black" panose="020B0A03050000020004" pitchFamily="34" charset="-18"/>
                <a:ea typeface="Artifakt Element Black" panose="020B0A03050000020004" pitchFamily="34" charset="-18"/>
              </a:rPr>
              <a:t>loads</a:t>
            </a:r>
            <a:r>
              <a:rPr lang="pl-PL" sz="3600" dirty="0">
                <a:solidFill>
                  <a:schemeClr val="accent2">
                    <a:lumMod val="75000"/>
                  </a:schemeClr>
                </a:solidFill>
                <a:latin typeface="Artifakt Element Black" panose="020B0A03050000020004" pitchFamily="34" charset="-18"/>
                <a:ea typeface="Artifakt Element Black" panose="020B0A03050000020004" pitchFamily="34" charset="-18"/>
              </a:rPr>
              <a:t> – </a:t>
            </a:r>
          </a:p>
          <a:p>
            <a:pPr algn="ctr"/>
            <a:r>
              <a:rPr lang="pl-PL" sz="3600" dirty="0" err="1">
                <a:solidFill>
                  <a:srgbClr val="FF0000"/>
                </a:solidFill>
                <a:latin typeface="Artifakt Element Black" panose="020B0A03050000020004" pitchFamily="34" charset="-18"/>
                <a:ea typeface="Artifakt Element Black" panose="020B0A03050000020004" pitchFamily="34" charset="-18"/>
              </a:rPr>
              <a:t>Create</a:t>
            </a:r>
            <a:r>
              <a:rPr lang="pl-PL" sz="3600" dirty="0">
                <a:solidFill>
                  <a:srgbClr val="FF0000"/>
                </a:solidFill>
                <a:latin typeface="Artifakt Element Black" panose="020B0A03050000020004" pitchFamily="34" charset="-18"/>
                <a:ea typeface="Artifakt Element Black" panose="020B0A03050000020004" pitchFamily="34" charset="-18"/>
              </a:rPr>
              <a:t> </a:t>
            </a:r>
            <a:r>
              <a:rPr lang="pl-PL" sz="3600" dirty="0" err="1">
                <a:solidFill>
                  <a:srgbClr val="FF0000"/>
                </a:solidFill>
                <a:latin typeface="Artifakt Element Black" panose="020B0A03050000020004" pitchFamily="34" charset="-18"/>
                <a:ea typeface="Artifakt Element Black" panose="020B0A03050000020004" pitchFamily="34" charset="-18"/>
              </a:rPr>
              <a:t>load</a:t>
            </a:r>
            <a:r>
              <a:rPr lang="pl-PL" sz="3600" dirty="0">
                <a:solidFill>
                  <a:srgbClr val="FF0000"/>
                </a:solidFill>
                <a:latin typeface="Artifakt Element Black" panose="020B0A03050000020004" pitchFamily="34" charset="-18"/>
                <a:ea typeface="Artifakt Element Black" panose="020B0A03050000020004" pitchFamily="34" charset="-18"/>
              </a:rPr>
              <a:t> matrix</a:t>
            </a:r>
          </a:p>
        </p:txBody>
      </p:sp>
      <p:pic>
        <p:nvPicPr>
          <p:cNvPr id="9" name="Obraz 8">
            <a:extLst>
              <a:ext uri="{FF2B5EF4-FFF2-40B4-BE49-F238E27FC236}">
                <a16:creationId xmlns:a16="http://schemas.microsoft.com/office/drawing/2014/main" id="{04FC6B96-6C4A-4CF6-94DF-36F2DE3F89AD}"/>
              </a:ext>
            </a:extLst>
          </p:cNvPr>
          <p:cNvPicPr>
            <a:picLocks noChangeAspect="1"/>
          </p:cNvPicPr>
          <p:nvPr/>
        </p:nvPicPr>
        <p:blipFill rotWithShape="1">
          <a:blip r:embed="rId5"/>
          <a:srcRect l="24397" t="51449" r="36613" b="21025"/>
          <a:stretch/>
        </p:blipFill>
        <p:spPr>
          <a:xfrm>
            <a:off x="5397319" y="300811"/>
            <a:ext cx="3746681" cy="1437758"/>
          </a:xfrm>
          <a:prstGeom prst="rect">
            <a:avLst/>
          </a:prstGeom>
        </p:spPr>
      </p:pic>
      <p:sp>
        <p:nvSpPr>
          <p:cNvPr id="6" name="pole tekstowe 5">
            <a:extLst>
              <a:ext uri="{FF2B5EF4-FFF2-40B4-BE49-F238E27FC236}">
                <a16:creationId xmlns:a16="http://schemas.microsoft.com/office/drawing/2014/main" id="{20675017-F813-4A89-B56A-F37EDCAD1A5D}"/>
              </a:ext>
            </a:extLst>
          </p:cNvPr>
          <p:cNvSpPr txBox="1"/>
          <p:nvPr/>
        </p:nvSpPr>
        <p:spPr>
          <a:xfrm>
            <a:off x="827584" y="6309320"/>
            <a:ext cx="8316416" cy="461665"/>
          </a:xfrm>
          <a:prstGeom prst="rect">
            <a:avLst/>
          </a:prstGeom>
          <a:noFill/>
        </p:spPr>
        <p:txBody>
          <a:bodyPr wrap="square" rtlCol="0">
            <a:spAutoFit/>
          </a:bodyPr>
          <a:lstStyle/>
          <a:p>
            <a:pPr algn="r"/>
            <a:r>
              <a:rPr lang="pl-PL" sz="1200" b="0" i="1" dirty="0">
                <a:solidFill>
                  <a:srgbClr val="2D2D2D"/>
                </a:solidFill>
                <a:effectLst/>
                <a:latin typeface="-apple-system"/>
              </a:rPr>
              <a:t>T</a:t>
            </a:r>
            <a:r>
              <a:rPr lang="en-US" sz="1200" b="0" i="1" dirty="0" err="1">
                <a:solidFill>
                  <a:srgbClr val="2D2D2D"/>
                </a:solidFill>
                <a:effectLst/>
                <a:latin typeface="-apple-system"/>
              </a:rPr>
              <a:t>ransnational</a:t>
            </a:r>
            <a:r>
              <a:rPr lang="en-US" sz="1200" b="0" i="1" dirty="0">
                <a:solidFill>
                  <a:srgbClr val="2D2D2D"/>
                </a:solidFill>
                <a:effectLst/>
                <a:latin typeface="-apple-system"/>
              </a:rPr>
              <a:t> Project Meeting &amp; Teaching Stars</a:t>
            </a:r>
            <a:endParaRPr lang="pl-PL" sz="1200" b="0" i="1" dirty="0">
              <a:solidFill>
                <a:srgbClr val="2D2D2D"/>
              </a:solidFill>
              <a:effectLst/>
              <a:latin typeface="-apple-system"/>
            </a:endParaRPr>
          </a:p>
          <a:p>
            <a:pPr algn="r"/>
            <a:r>
              <a:rPr lang="en-US" sz="1200" b="0" i="1" dirty="0">
                <a:solidFill>
                  <a:srgbClr val="2D2D2D"/>
                </a:solidFill>
                <a:effectLst/>
                <a:latin typeface="-apple-system"/>
              </a:rPr>
              <a:t> 26 – 27 April 2022  </a:t>
            </a:r>
            <a:r>
              <a:rPr lang="en-US" sz="1200" b="0" i="1" dirty="0" err="1">
                <a:solidFill>
                  <a:srgbClr val="2D2D2D"/>
                </a:solidFill>
                <a:effectLst/>
                <a:latin typeface="-apple-system"/>
              </a:rPr>
              <a:t>TalTech</a:t>
            </a:r>
            <a:r>
              <a:rPr lang="en-US" sz="1200" b="0" i="1" dirty="0">
                <a:solidFill>
                  <a:srgbClr val="2D2D2D"/>
                </a:solidFill>
                <a:effectLst/>
                <a:latin typeface="-apple-system"/>
              </a:rPr>
              <a:t> Estonian Maritime Academy, Tallinn, Estonia.</a:t>
            </a:r>
            <a:endParaRPr lang="pl-PL" sz="1200" dirty="0"/>
          </a:p>
        </p:txBody>
      </p:sp>
      <p:pic>
        <p:nvPicPr>
          <p:cNvPr id="10" name="Obraz 9">
            <a:extLst>
              <a:ext uri="{FF2B5EF4-FFF2-40B4-BE49-F238E27FC236}">
                <a16:creationId xmlns:a16="http://schemas.microsoft.com/office/drawing/2014/main" id="{EECC95E7-74FD-4B7E-97B1-9D5E660F7547}"/>
              </a:ext>
            </a:extLst>
          </p:cNvPr>
          <p:cNvPicPr>
            <a:picLocks noChangeAspect="1"/>
          </p:cNvPicPr>
          <p:nvPr/>
        </p:nvPicPr>
        <p:blipFill>
          <a:blip r:embed="rId6"/>
          <a:stretch>
            <a:fillRect/>
          </a:stretch>
        </p:blipFill>
        <p:spPr>
          <a:xfrm>
            <a:off x="10619" y="6287466"/>
            <a:ext cx="1440160" cy="454787"/>
          </a:xfrm>
          <a:prstGeom prst="rect">
            <a:avLst/>
          </a:prstGeom>
        </p:spPr>
      </p:pic>
    </p:spTree>
    <p:extLst>
      <p:ext uri="{BB962C8B-B14F-4D97-AF65-F5344CB8AC3E}">
        <p14:creationId xmlns:p14="http://schemas.microsoft.com/office/powerpoint/2010/main" val="1092943194"/>
      </p:ext>
    </p:extLst>
  </p:cSld>
  <p:clrMapOvr>
    <a:masterClrMapping/>
  </p:clrMapOvr>
  <p:transition/>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1094</TotalTime>
  <Words>1254</Words>
  <Application>Microsoft Office PowerPoint</Application>
  <PresentationFormat>Pokaz na ekranie (4:3)</PresentationFormat>
  <Paragraphs>104</Paragraphs>
  <Slides>16</Slides>
  <Notes>11</Notes>
  <HiddenSlides>0</HiddenSlides>
  <MMClips>0</MMClips>
  <ScaleCrop>false</ScaleCrop>
  <HeadingPairs>
    <vt:vector size="8" baseType="variant">
      <vt:variant>
        <vt:lpstr>Używane czcionki</vt:lpstr>
      </vt:variant>
      <vt:variant>
        <vt:i4>7</vt:i4>
      </vt:variant>
      <vt:variant>
        <vt:lpstr>Motyw</vt:lpstr>
      </vt:variant>
      <vt:variant>
        <vt:i4>1</vt:i4>
      </vt:variant>
      <vt:variant>
        <vt:lpstr>Osadzone serwery OLE</vt:lpstr>
      </vt:variant>
      <vt:variant>
        <vt:i4>1</vt:i4>
      </vt:variant>
      <vt:variant>
        <vt:lpstr>Tytuły slajdów</vt:lpstr>
      </vt:variant>
      <vt:variant>
        <vt:i4>16</vt:i4>
      </vt:variant>
    </vt:vector>
  </HeadingPairs>
  <TitlesOfParts>
    <vt:vector size="25" baseType="lpstr">
      <vt:lpstr>-apple-system</vt:lpstr>
      <vt:lpstr>Arial</vt:lpstr>
      <vt:lpstr>Artifakt Element Black</vt:lpstr>
      <vt:lpstr>bitstream vera sans</vt:lpstr>
      <vt:lpstr>Calibri</vt:lpstr>
      <vt:lpstr>Cambria Math</vt:lpstr>
      <vt:lpstr>Times New Roman</vt:lpstr>
      <vt:lpstr>Projekt domyślny</vt:lpstr>
      <vt:lpstr>Picture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AMW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JO</dc:creator>
  <cp:lastModifiedBy>Kiciński Radosław</cp:lastModifiedBy>
  <cp:revision>91</cp:revision>
  <dcterms:created xsi:type="dcterms:W3CDTF">2009-10-29T12:48:13Z</dcterms:created>
  <dcterms:modified xsi:type="dcterms:W3CDTF">2022-04-21T08:44:40Z</dcterms:modified>
</cp:coreProperties>
</file>