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37" r:id="rId13"/>
    <p:sldId id="338" r:id="rId14"/>
    <p:sldId id="336" r:id="rId15"/>
    <p:sldId id="325" r:id="rId16"/>
    <p:sldId id="326" r:id="rId17"/>
    <p:sldId id="327" r:id="rId18"/>
    <p:sldId id="328" r:id="rId19"/>
    <p:sldId id="330" r:id="rId20"/>
    <p:sldId id="329" r:id="rId21"/>
    <p:sldId id="339" r:id="rId22"/>
    <p:sldId id="331" r:id="rId23"/>
    <p:sldId id="333" r:id="rId24"/>
    <p:sldId id="332" r:id="rId25"/>
    <p:sldId id="335" r:id="rId26"/>
    <p:sldId id="334" r:id="rId27"/>
    <p:sldId id="340" r:id="rId28"/>
    <p:sldId id="341" r:id="rId29"/>
    <p:sldId id="314" r:id="rId3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Banic" initials="AB" lastIdx="1" clrIdx="0">
    <p:extLst>
      <p:ext uri="{19B8F6BF-5375-455C-9EA6-DF929625EA0E}">
        <p15:presenceInfo xmlns:p15="http://schemas.microsoft.com/office/powerpoint/2012/main" userId="5f54a99a5eb89f8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744" autoAdjust="0"/>
  </p:normalViewPr>
  <p:slideViewPr>
    <p:cSldViewPr snapToGrid="0">
      <p:cViewPr varScale="1">
        <p:scale>
          <a:sx n="101" d="100"/>
          <a:sy n="101" d="100"/>
        </p:scale>
        <p:origin x="9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066905-F513-4877-B08A-7E9416ECD7B6}" type="datetimeFigureOut">
              <a:rPr lang="hr-HR" smtClean="0"/>
              <a:t>22.9.2021.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EAD9-0EB2-41F3-B377-F18357740D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914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6584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EAD9-0EB2-41F3-B377-F18357740DED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590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025900" y="67214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7186613" y="6721475"/>
            <a:ext cx="914400" cy="91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356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FE026C5-8334-4920-B2DF-155A33EDE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3945342"/>
          </a:xfrm>
        </p:spPr>
        <p:txBody>
          <a:bodyPr/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BB8E5873-90FF-45CB-97BF-76941EC1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dirty="0"/>
              <a:t>Kliknite da biste uredili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5225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6">
            <a:extLst>
              <a:ext uri="{FF2B5EF4-FFF2-40B4-BE49-F238E27FC236}">
                <a16:creationId xmlns:a16="http://schemas.microsoft.com/office/drawing/2014/main" id="{D70C136F-4C14-4322-A508-DAA7A819C768}"/>
              </a:ext>
            </a:extLst>
          </p:cNvPr>
          <p:cNvSpPr txBox="1">
            <a:spLocks/>
          </p:cNvSpPr>
          <p:nvPr userDrawn="1"/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51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716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38201" y="6550099"/>
            <a:ext cx="104945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400" i="1" dirty="0" err="1">
                <a:solidFill>
                  <a:srgbClr val="032659"/>
                </a:solidFill>
              </a:rPr>
              <a:t>MareMathics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hr-HR" sz="1400" i="1" dirty="0" err="1">
                <a:solidFill>
                  <a:srgbClr val="032659"/>
                </a:solidFill>
              </a:rPr>
              <a:t>Summer</a:t>
            </a:r>
            <a:r>
              <a:rPr lang="hr-HR" sz="1400" i="1" dirty="0">
                <a:solidFill>
                  <a:srgbClr val="032659"/>
                </a:solidFill>
              </a:rPr>
              <a:t> </a:t>
            </a:r>
            <a:r>
              <a:rPr lang="hr-HR" sz="1400" i="1" dirty="0" err="1">
                <a:solidFill>
                  <a:srgbClr val="032659"/>
                </a:solidFill>
              </a:rPr>
              <a:t>School</a:t>
            </a:r>
            <a:r>
              <a:rPr lang="hr-HR" sz="1400" i="1" dirty="0">
                <a:solidFill>
                  <a:srgbClr val="032659"/>
                </a:solidFill>
              </a:rPr>
              <a:t> – Split 2021, 20 – 24 </a:t>
            </a:r>
            <a:r>
              <a:rPr lang="hr-HR" sz="1400" i="1" dirty="0" err="1">
                <a:solidFill>
                  <a:srgbClr val="032659"/>
                </a:solidFill>
              </a:rPr>
              <a:t>September</a:t>
            </a:r>
            <a:endParaRPr lang="hr-HR" sz="1400" i="1" dirty="0">
              <a:solidFill>
                <a:srgbClr val="032659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00CB95-DDCC-4ED7-AB37-B40EEBE16D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2" name="Picture 3">
            <a:extLst>
              <a:ext uri="{FF2B5EF4-FFF2-40B4-BE49-F238E27FC236}">
                <a16:creationId xmlns:a16="http://schemas.microsoft.com/office/drawing/2014/main" id="{007974F5-B6B8-420D-AB2A-1E1CA29333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015" y="224931"/>
            <a:ext cx="1388871" cy="4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20FF617-A0AE-41A7-A076-A862804B48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272088"/>
            <a:ext cx="1051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Innovative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Approach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in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Mathematical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Education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for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Maritime</a:t>
            </a:r>
            <a:r>
              <a:rPr kumimoji="0" lang="sr-Latn-RS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kumimoji="0" lang="sr-Latn-RS" altLang="sr-Latn-RS" sz="1200" b="0" i="1" u="none" strike="noStrike" cap="none" normalizeH="0" baseline="0" dirty="0" err="1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Students</a:t>
            </a:r>
            <a:endParaRPr kumimoji="0" lang="hr-HR" altLang="sr-Latn-RS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r>
              <a:rPr kumimoji="0" lang="hr-HR" altLang="sr-Latn-RS" sz="1200" b="0" i="1" u="none" strike="noStrike" cap="none" normalizeH="0" baseline="0" dirty="0">
                <a:ln>
                  <a:noFill/>
                </a:ln>
                <a:solidFill>
                  <a:srgbClr val="1C476E"/>
                </a:solidFill>
                <a:effectLst/>
                <a:latin typeface="+mn-lt"/>
                <a:ea typeface="Times New Roman" panose="02020603050405020304" pitchFamily="18" charset="0"/>
              </a:rPr>
              <a:t>2019-1-HR01-KA203-061000</a:t>
            </a:r>
            <a:endParaRPr kumimoji="0" lang="hr-HR" altLang="sr-Latn-RS" sz="1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7344FDDF-17E4-4C47-A350-CD010E6C13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r="60072"/>
          <a:stretch/>
        </p:blipFill>
        <p:spPr>
          <a:xfrm>
            <a:off x="838200" y="5673672"/>
            <a:ext cx="3929841" cy="10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8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1828799" y="1443791"/>
            <a:ext cx="8277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b="1" dirty="0" err="1">
                <a:solidFill>
                  <a:srgbClr val="002060"/>
                </a:solidFill>
                <a:cs typeface="Arial" panose="020B0604020202020204" pitchFamily="34" charset="0"/>
              </a:rPr>
              <a:t>MareMathics</a:t>
            </a:r>
            <a:endParaRPr lang="hr-HR" sz="4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1652337" y="3144254"/>
            <a:ext cx="863065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Summer</a:t>
            </a:r>
            <a:r>
              <a:rPr lang="hr-HR" sz="28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2800" b="1" dirty="0" err="1">
                <a:solidFill>
                  <a:srgbClr val="002060"/>
                </a:solidFill>
                <a:cs typeface="Arial" panose="020B0604020202020204" pitchFamily="34" charset="0"/>
              </a:rPr>
              <a:t>School</a:t>
            </a:r>
            <a:r>
              <a:rPr lang="hr-HR" sz="2800" b="1" dirty="0">
                <a:solidFill>
                  <a:srgbClr val="002060"/>
                </a:solidFill>
                <a:cs typeface="Arial" panose="020B0604020202020204" pitchFamily="34" charset="0"/>
              </a:rPr>
              <a:t> - Split</a:t>
            </a:r>
          </a:p>
          <a:p>
            <a:pPr algn="ctr"/>
            <a:endParaRPr lang="hr-HR" sz="2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/>
            <a:r>
              <a:rPr lang="hr-HR" sz="2400" i="1" dirty="0">
                <a:solidFill>
                  <a:srgbClr val="FF0000"/>
                </a:solidFill>
                <a:cs typeface="Arial" panose="020B0604020202020204" pitchFamily="34" charset="0"/>
              </a:rPr>
              <a:t>20 -24 </a:t>
            </a:r>
            <a:r>
              <a:rPr lang="en-US" sz="2400" i="1" dirty="0">
                <a:solidFill>
                  <a:srgbClr val="FF0000"/>
                </a:solidFill>
                <a:cs typeface="Arial" panose="020B0604020202020204" pitchFamily="34" charset="0"/>
              </a:rPr>
              <a:t>September</a:t>
            </a:r>
            <a:r>
              <a:rPr lang="hr-HR" sz="2400" i="1" dirty="0">
                <a:solidFill>
                  <a:srgbClr val="FF0000"/>
                </a:solidFill>
                <a:cs typeface="Arial" panose="020B0604020202020204" pitchFamily="34" charset="0"/>
              </a:rPr>
              <a:t>  2021</a:t>
            </a:r>
          </a:p>
          <a:p>
            <a:pPr algn="ctr"/>
            <a:endParaRPr lang="hr-HR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653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62FAD6A1-80F1-4792-841C-C44EBF28C0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hr-H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=5⋅3+2⋅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=11</m:t>
                      </m:r>
                    </m:oMath>
                  </m:oMathPara>
                </a14:m>
                <a:endParaRPr lang="hr-HR" b="0" dirty="0"/>
              </a:p>
              <a:p>
                <a:pPr marL="0" indent="0">
                  <a:buNone/>
                </a:pPr>
                <a:endParaRPr lang="hr-HR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hr-HR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=7⋅1+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⋅4=3</m:t>
                      </m:r>
                    </m:oMath>
                  </m:oMathPara>
                </a14:m>
                <a:endParaRPr lang="hr-HR" b="0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=1⋅2+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⋅2=−8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62FAD6A1-80F1-4792-841C-C44EBF28C0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35CA7AA9-4A8D-41F7-B8F9-B6F14BA4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1439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7DA0973E-4C27-43A5-8200-06324CF61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Remaining </a:t>
                </a:r>
                <a:r>
                  <a:rPr lang="hr-HR" dirty="0" err="1"/>
                  <a:t>elements</a:t>
                </a:r>
                <a:r>
                  <a:rPr lang="hr-HR" dirty="0"/>
                  <a:t> </a:t>
                </a:r>
                <a:r>
                  <a:rPr lang="hr-HR" dirty="0" err="1"/>
                  <a:t>calculate</a:t>
                </a:r>
                <a:r>
                  <a:rPr lang="hr-HR" dirty="0"/>
                  <a:t> </a:t>
                </a:r>
                <a:r>
                  <a:rPr lang="hr-HR" dirty="0" err="1"/>
                  <a:t>by</a:t>
                </a:r>
                <a:r>
                  <a:rPr lang="hr-HR" dirty="0"/>
                  <a:t> </a:t>
                </a:r>
                <a:r>
                  <a:rPr lang="hr-HR" dirty="0" err="1"/>
                  <a:t>yourself</a:t>
                </a:r>
                <a:r>
                  <a:rPr lang="hr-HR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In the end it is obtained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𝐹</m:t>
                      </m:r>
                      <m:r>
                        <a:rPr lang="en-GB" sz="28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effectLst/>
                                  <a:latin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GB" sz="2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13</m:t>
                                </m:r>
                              </m:e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20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23</m:t>
                                </m:r>
                              </m:e>
                              <m:e>
                                <m:r>
                                  <a:rPr lang="en-GB" sz="2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28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</m:t>
                                </m:r>
                                <m:r>
                                  <a:rPr lang="en-GB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13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</m:t>
                                </m:r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19</m:t>
                                </m:r>
                              </m:e>
                              <m:e>
                                <m:r>
                                  <a:rPr lang="en-GB" sz="280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 Light" panose="020F0302020204030204" pitchFamily="34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libri Light" panose="020F0302020204030204" pitchFamily="34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7DA0973E-4C27-43A5-8200-06324CF61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6D3BDEA5-6F47-49B6-8763-6C8C722D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713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A012FA3C-7976-4142-9B46-C0202444FA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hr-HR" dirty="0" err="1"/>
                  <a:t>Exercise</a:t>
                </a:r>
                <a:r>
                  <a:rPr lang="hr-HR" dirty="0"/>
                  <a:t> </a:t>
                </a:r>
                <a:r>
                  <a:rPr lang="hr-HR" dirty="0" err="1"/>
                  <a:t>tasks</a:t>
                </a:r>
                <a:r>
                  <a:rPr lang="hr-HR" dirty="0"/>
                  <a:t>:	</a:t>
                </a:r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Determine the matrix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𝐹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⋅</m:t>
                    </m:r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</m:oMath>
                </a14:m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if</a:t>
                </a:r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	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0" indent="0" algn="just">
                  <a:spcAft>
                    <a:spcPts val="600"/>
                  </a:spcAft>
                  <a:buNone/>
                </a:pPr>
                <a:endParaRPr lang="hr-HR" sz="2800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endParaRPr lang="hr-HR" sz="2800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endParaRPr lang="hr-HR" sz="2800" dirty="0"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800" dirty="0">
                    <a:effectLst/>
                    <a:latin typeface="Calibri Light" panose="020F03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GB" sz="2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.</m:t>
                    </m:r>
                  </m:oMath>
                </a14:m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A012FA3C-7976-4142-9B46-C0202444FA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2" t="-169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C5DE2C4F-9CDC-43D6-972E-0B155E06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5494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1645CBD0-5CE8-4679-BF2A-3A0918512D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Solutions:</a:t>
                </a: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hr-HR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a)</a:t>
                </a: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Matrix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𝐹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is ​​not defined (i.e., does not exist) because the number of rows of matrix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is ​​not equal to the number of columns of matrix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. Namely, matrix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has </a:t>
                </a:r>
                <a14:m>
                  <m:oMath xmlns:m="http://schemas.openxmlformats.org/officeDocument/2006/math">
                    <m:r>
                      <a:rPr lang="en-GB" sz="200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1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row, and matrix </a:t>
                </a:r>
                <a14:m>
                  <m:oMath xmlns:m="http://schemas.openxmlformats.org/officeDocument/2006/math">
                    <m:r>
                      <a:rPr lang="en-GB" sz="2000" i="1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has </a:t>
                </a:r>
                <a14:m>
                  <m:oMath xmlns:m="http://schemas.openxmlformats.org/officeDocument/2006/math">
                    <m:r>
                      <a:rPr lang="en-GB" sz="200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columns.</a:t>
                </a:r>
                <a:endParaRPr lang="hr-H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hr-HR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b)	</a:t>
                </a:r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𝐹</m:t>
                    </m:r>
                    <m:r>
                      <a:rPr lang="en-GB" sz="200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000" i="1">
                            <a:effectLst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000" i="1">
                                <a:effectLst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31</m:t>
                              </m:r>
                            </m:e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r-H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hr-HR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c)	</a:t>
                </a:r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𝐹</m:t>
                    </m:r>
                    <m:r>
                      <a:rPr lang="en-GB" sz="2000" i="1" smtClean="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000" i="1">
                            <a:effectLst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000" i="1">
                                <a:effectLst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9</m:t>
                              </m:r>
                            </m:e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15</m:t>
                              </m:r>
                            </m:e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r-H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hr-HR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d)	</a:t>
                </a:r>
                <a14:m>
                  <m:oMath xmlns:m="http://schemas.openxmlformats.org/officeDocument/2006/math">
                    <m:r>
                      <a:rPr lang="en-GB" sz="2000" i="1" smtClean="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𝐹</m:t>
                    </m:r>
                    <m:r>
                      <a:rPr lang="en-GB" sz="2000">
                        <a:effectLst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000" i="1">
                            <a:effectLst/>
                            <a:cs typeface="Calibri Light" panose="020F030202020403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000" i="1">
                                <a:effectLst/>
                                <a:cs typeface="Calibri Light" panose="020F030202020403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GB" sz="2000" i="1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−</m:t>
                              </m:r>
                              <m:r>
                                <a:rPr lang="en-GB" sz="2000">
                                  <a:effectLst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r-H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1645CBD0-5CE8-4679-BF2A-3A0918512D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 r="-5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B68B4C54-93D7-45F5-A3FE-4E1BE413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700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C99966FA-11DD-4C1B-AFF5-C8922AD13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/>
              <a:t>Watch</a:t>
            </a:r>
            <a:r>
              <a:rPr lang="hr-HR" dirty="0"/>
              <a:t> </a:t>
            </a:r>
            <a:r>
              <a:rPr lang="hr-HR" dirty="0" err="1"/>
              <a:t>videos</a:t>
            </a:r>
            <a:r>
              <a:rPr lang="hr-HR" dirty="0"/>
              <a:t>:</a:t>
            </a:r>
          </a:p>
          <a:p>
            <a:pPr marL="0" indent="0">
              <a:buNone/>
            </a:pPr>
            <a:r>
              <a:rPr lang="hr-HR" dirty="0"/>
              <a:t>05a </a:t>
            </a: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- </a:t>
            </a:r>
            <a:r>
              <a:rPr lang="hr-HR" dirty="0" err="1"/>
              <a:t>part</a:t>
            </a:r>
            <a:r>
              <a:rPr lang="hr-HR" dirty="0"/>
              <a:t> 1.mp4</a:t>
            </a:r>
          </a:p>
          <a:p>
            <a:pPr marL="0" indent="0">
              <a:buNone/>
            </a:pPr>
            <a:r>
              <a:rPr lang="hr-HR" dirty="0"/>
              <a:t>05b </a:t>
            </a:r>
            <a:r>
              <a:rPr lang="hr-HR" dirty="0" err="1"/>
              <a:t>Application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- </a:t>
            </a:r>
            <a:r>
              <a:rPr lang="hr-HR" dirty="0" err="1"/>
              <a:t>part</a:t>
            </a:r>
            <a:r>
              <a:rPr lang="hr-HR" dirty="0"/>
              <a:t> 2.mp4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D87E13F0-D8D9-4489-9CD5-3F09A5DC4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8765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2053BEF8-665C-4BC2-8219-589F01485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i="1" u="sng" dirty="0">
                <a:solidFill>
                  <a:srgbClr val="FFFFFF"/>
                </a:solidFill>
                <a:effectLst/>
                <a:highlight>
                  <a:srgbClr val="0000FF"/>
                </a:highlight>
                <a:latin typeface="Calibri Light" panose="020F0302020204030204" pitchFamily="34" charset="0"/>
                <a:ea typeface="Calibri" panose="020F0502020204030204" pitchFamily="34" charset="0"/>
              </a:rPr>
              <a:t>Example</a:t>
            </a:r>
            <a:r>
              <a:rPr lang="hr-HR" sz="2800" b="1" i="1" u="sng" dirty="0">
                <a:solidFill>
                  <a:srgbClr val="FFFFFF"/>
                </a:solidFill>
                <a:effectLst/>
                <a:highlight>
                  <a:srgbClr val="0000FF"/>
                </a:highlight>
                <a:latin typeface="Calibri Light" panose="020F0302020204030204" pitchFamily="34" charset="0"/>
                <a:ea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1BBE18CD-B879-4023-9DB1-2B3E2A3B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324838D-2688-487D-9ABE-68CAD32A9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544" y="2000250"/>
            <a:ext cx="6278881" cy="381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58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0A330030-5688-4CD7-BEA2-9A542F3FBC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We want to determine the current strength in all branches.</a:t>
                </a: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en-US" dirty="0"/>
                  <a:t>Using the method of contour currents, this problem is reduced to the following problem of solving a system of three linear equations with 3 unknowns</a:t>
                </a:r>
                <a:r>
                  <a:rPr lang="hr-HR" dirty="0"/>
                  <a:t>.</a:t>
                </a:r>
              </a:p>
              <a:p>
                <a:pPr marL="0" indent="0" algn="just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hr-HR" sz="280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10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4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−0.24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−4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14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0.14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6</m:t>
                                </m:r>
                                <m:sSub>
                                  <m:sSubPr>
                                    <m:ctrlPr>
                                      <a:rPr lang="hr-HR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GB" sz="2800" i="1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0.22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r-HR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0A330030-5688-4CD7-BEA2-9A542F3FBC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9C03B385-90DA-403F-8314-DB9CE7386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6570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18C37A10-8E7F-473E-9C2A-587D01C813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coefficient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system, </a:t>
                </a:r>
                <a:r>
                  <a:rPr lang="hr-HR" dirty="0" err="1"/>
                  <a:t>and</a:t>
                </a: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hr-HR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acc>
                      <m:r>
                        <a:rPr lang="en-GB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hr-HR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r-HR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hr-HR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14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0.14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0.22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its</a:t>
                </a:r>
                <a:r>
                  <a:rPr lang="hr-HR" dirty="0"/>
                  <a:t> </a:t>
                </a:r>
                <a:r>
                  <a:rPr lang="hr-HR" dirty="0" err="1"/>
                  <a:t>augmented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.</a:t>
                </a:r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18C37A10-8E7F-473E-9C2A-587D01C813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C0E2F3A7-69D3-4AB9-81BF-17CEDEC1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4329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CBC2E24E-6ED4-40D0-AFEB-432598774E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It’s </a:t>
                </a:r>
                <a:r>
                  <a:rPr lang="hr-HR" dirty="0" err="1"/>
                  <a:t>very</a:t>
                </a:r>
                <a:r>
                  <a:rPr lang="hr-HR" dirty="0"/>
                  <a:t> </a:t>
                </a:r>
                <a:r>
                  <a:rPr lang="hr-HR" dirty="0" err="1"/>
                  <a:t>important</a:t>
                </a:r>
                <a:r>
                  <a:rPr lang="hr-HR" dirty="0"/>
                  <a:t> to </a:t>
                </a:r>
                <a:r>
                  <a:rPr lang="hr-HR" dirty="0" err="1"/>
                  <a:t>find</a:t>
                </a:r>
                <a:endParaRPr lang="hr-HR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hr-HR" dirty="0"/>
                  <a:t> (</a:t>
                </a:r>
                <a:r>
                  <a:rPr lang="hr-HR" dirty="0" err="1"/>
                  <a:t>that</a:t>
                </a:r>
                <a:r>
                  <a:rPr lang="hr-HR" dirty="0"/>
                  <a:t> </a:t>
                </a: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rank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hr-HR" dirty="0"/>
                  <a:t>) </a:t>
                </a:r>
                <a:r>
                  <a:rPr lang="hr-HR" dirty="0" err="1"/>
                  <a:t>and</a:t>
                </a:r>
                <a:endParaRPr lang="hr-HR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r>
                  <a:rPr lang="hr-HR" dirty="0"/>
                  <a:t> (</a:t>
                </a:r>
                <a:r>
                  <a:rPr lang="hr-HR" dirty="0" err="1"/>
                  <a:t>that</a:t>
                </a:r>
                <a:r>
                  <a:rPr lang="hr-HR" dirty="0"/>
                  <a:t> </a:t>
                </a: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rank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hr-HR" dirty="0"/>
                  <a:t>).</a:t>
                </a:r>
              </a:p>
              <a:p>
                <a:pPr marL="0" indent="0">
                  <a:buNone/>
                </a:pPr>
                <a:r>
                  <a:rPr lang="hr-HR" dirty="0" err="1"/>
                  <a:t>Why</a:t>
                </a:r>
                <a:r>
                  <a:rPr lang="hr-HR" dirty="0"/>
                  <a:t>?</a:t>
                </a:r>
              </a:p>
              <a:p>
                <a:pPr marL="0" indent="0">
                  <a:buNone/>
                </a:pP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rank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each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an</a:t>
                </a:r>
                <a:r>
                  <a:rPr lang="hr-HR" dirty="0"/>
                  <a:t> </a:t>
                </a:r>
                <a:r>
                  <a:rPr lang="hr-HR" dirty="0" err="1"/>
                  <a:t>integer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it</a:t>
                </a:r>
                <a:r>
                  <a:rPr lang="hr-HR" dirty="0"/>
                  <a:t> </a:t>
                </a:r>
                <a:r>
                  <a:rPr lang="hr-HR" dirty="0" err="1"/>
                  <a:t>holds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:r>
                  <a:rPr lang="hr-HR" b="1" dirty="0" err="1"/>
                  <a:t>Our</a:t>
                </a:r>
                <a:r>
                  <a:rPr lang="hr-HR" b="1" dirty="0"/>
                  <a:t> system </a:t>
                </a:r>
                <a:r>
                  <a:rPr lang="hr-HR" b="1" dirty="0" err="1"/>
                  <a:t>has</a:t>
                </a:r>
                <a:r>
                  <a:rPr lang="hr-HR" b="1" dirty="0"/>
                  <a:t> at </a:t>
                </a:r>
                <a:r>
                  <a:rPr lang="hr-HR" b="1" dirty="0" err="1"/>
                  <a:t>least</a:t>
                </a:r>
                <a:r>
                  <a:rPr lang="hr-HR" b="1" dirty="0"/>
                  <a:t> one </a:t>
                </a:r>
                <a:r>
                  <a:rPr lang="hr-HR" b="1" dirty="0" err="1"/>
                  <a:t>solution</a:t>
                </a:r>
                <a:r>
                  <a:rPr lang="hr-HR" b="1" dirty="0"/>
                  <a:t> </a:t>
                </a:r>
                <a:r>
                  <a:rPr lang="hr-HR" b="1" dirty="0" err="1"/>
                  <a:t>only</a:t>
                </a:r>
                <a:r>
                  <a:rPr lang="hr-HR" b="1" dirty="0"/>
                  <a:t> </a:t>
                </a:r>
                <a:r>
                  <a:rPr lang="hr-HR" b="1" dirty="0" err="1"/>
                  <a:t>if</a:t>
                </a:r>
                <a:r>
                  <a:rPr lang="hr-HR" b="1" dirty="0"/>
                  <a:t> </a:t>
                </a:r>
                <a14:m>
                  <m:oMath xmlns:m="http://schemas.openxmlformats.org/officeDocument/2006/math">
                    <m:r>
                      <a:rPr lang="hr-HR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ctrlPr>
                          <a:rPr lang="hr-H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  <m:r>
                      <a:rPr lang="hr-H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ctrlPr>
                          <a:rPr lang="hr-H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hr-HR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b="1" i="1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acc>
                      </m:e>
                    </m:d>
                    <m:r>
                      <a:rPr lang="hr-HR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hr-HR" dirty="0"/>
                  <a:t>  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CBC2E24E-6ED4-40D0-AFEB-432598774E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58087DB7-0E41-48C8-AB1F-6C107A00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7172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D0207F7A-39DC-4535-8077-092E52723D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So, if we want to find out if our system has a solution, we must know how to determine matrix rank.</a:t>
                </a: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How to </a:t>
                </a:r>
                <a:r>
                  <a:rPr lang="hr-HR" dirty="0" err="1"/>
                  <a:t>determine</a:t>
                </a:r>
                <a:r>
                  <a:rPr lang="hr-HR" dirty="0"/>
                  <a:t> </a:t>
                </a:r>
                <a:r>
                  <a:rPr lang="hr-HR" dirty="0" err="1"/>
                  <a:t>rank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some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hr-HR" dirty="0"/>
                  <a:t>?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b="1" i="1" u="sng" dirty="0">
                    <a:solidFill>
                      <a:srgbClr val="ED7D31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Elementary transformations</a:t>
                </a:r>
                <a:r>
                  <a:rPr lang="en-GB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(on rows or columns) of the real matrix are:</a:t>
                </a:r>
                <a:endParaRPr lang="hr-HR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a) replacing the position of any two rows (columns),</a:t>
                </a:r>
                <a:endParaRPr lang="hr-HR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b) multiplying any row (column) by a number other than zero,</a:t>
                </a:r>
                <a:endParaRPr lang="hr-HR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en-GB" b="1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c) adding any row (column) to another row (column).</a:t>
                </a:r>
                <a:endParaRPr lang="hr-HR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hr-HR" dirty="0"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D0207F7A-39DC-4535-8077-092E52723D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858" r="-52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B23EEB1C-D9B2-4A1A-A7E2-47FC50AB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842851" y="3561908"/>
            <a:ext cx="10025174" cy="19138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328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BE46F1C-258F-4F95-9C01-9ED7835E2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matrices and where do we use them?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2673130-83FC-447E-9C6D-96FBAF85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5400" dirty="0" err="1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Matrices</a:t>
            </a:r>
            <a:endParaRPr lang="hr-HR" sz="5400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49B1D8CF-0AB4-44A5-89DB-99A8BDCF4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751" y="2333172"/>
            <a:ext cx="7307959" cy="283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1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E88D40C1-78B8-4D35-8D9B-23F6101E77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The rank of the real matrix does not change if elementary transformations are performed on the matrix.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2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We say that two real matrices of the same dimensions, A and B, are equivalent if one can be transformed from the other by applying finally many elementary transformations.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In such case we write A~B.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US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It means that equivalent matrices have the same rank.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hr-HR" sz="2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Calibri" panose="020F0502020204030204" pitchFamily="34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The rank of the real matrix </a:t>
                </a:r>
                <a14:m>
                  <m:oMath xmlns:m="http://schemas.openxmlformats.org/officeDocument/2006/math">
                    <m:r>
                      <a:rPr kumimoji="0" lang="en-GB" sz="29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</m:oMath>
                </a14:m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is ​​determined using </a:t>
                </a:r>
                <a:r>
                  <a:rPr kumimoji="0" lang="en-GB" sz="2900" b="1" i="1" u="sng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the Gauss</a:t>
                </a:r>
                <a:r>
                  <a:rPr kumimoji="0" lang="hr-HR" sz="2900" b="1" i="1" u="sng" strike="noStrike" kern="1200" cap="none" spc="0" normalizeH="0" baseline="0" noProof="0" dirty="0" err="1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ian</a:t>
                </a:r>
                <a:r>
                  <a:rPr kumimoji="0" lang="en-GB" sz="2900" b="1" i="1" u="sng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method</a:t>
                </a:r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– by elementary transformations the matrix </a:t>
                </a:r>
                <a14:m>
                  <m:oMath xmlns:m="http://schemas.openxmlformats.org/officeDocument/2006/math">
                    <m:r>
                      <a:rPr kumimoji="0" lang="en-GB" sz="29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𝐴</m:t>
                    </m:r>
                  </m:oMath>
                </a14:m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is transformed into an equivalent matrix </a:t>
                </a:r>
                <a14:m>
                  <m:oMath xmlns:m="http://schemas.openxmlformats.org/officeDocument/2006/math">
                    <m:r>
                      <a:rPr kumimoji="0" lang="en-GB" sz="29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𝐵</m:t>
                    </m:r>
                  </m:oMath>
                </a14:m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in which all elements below the </a:t>
                </a:r>
                <a:r>
                  <a:rPr kumimoji="0" lang="hr-HR" sz="29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main</a:t>
                </a:r>
                <a:r>
                  <a:rPr kumimoji="0" lang="hr-HR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</a:t>
                </a:r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diagonal determined by the elements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hr-HR" sz="29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kumimoji="0" lang="en-GB" sz="29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𝑏</m:t>
                        </m:r>
                      </m:e>
                      <m:sub>
                        <m:r>
                          <a:rPr kumimoji="0" lang="en-GB" sz="29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11</m:t>
                        </m:r>
                      </m:sub>
                    </m:sSub>
                    <m:r>
                      <a:rPr kumimoji="0" lang="en-GB" sz="2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,</m:t>
                    </m:r>
                    <m:sSub>
                      <m:sSubPr>
                        <m:ctrlPr>
                          <a:rPr kumimoji="0" lang="hr-HR" sz="29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Calibri Light" panose="020F0302020204030204" pitchFamily="34" charset="0"/>
                          </a:rPr>
                        </m:ctrlPr>
                      </m:sSubPr>
                      <m:e>
                        <m:r>
                          <a:rPr kumimoji="0" lang="en-GB" sz="29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𝑏</m:t>
                        </m:r>
                      </m:e>
                      <m:sub>
                        <m:r>
                          <a:rPr kumimoji="0" lang="en-GB" sz="29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 Light" panose="020F0302020204030204" pitchFamily="34" charset="0"/>
                          </a:rPr>
                          <m:t>22</m:t>
                        </m:r>
                      </m:sub>
                    </m:sSub>
                    <m:r>
                      <a:rPr kumimoji="0" lang="en-GB" sz="29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Calibri Light" panose="020F0302020204030204" pitchFamily="34" charset="0"/>
                      </a:rPr>
                      <m:t>,…</m:t>
                    </m:r>
                  </m:oMath>
                </a14:m>
                <a:r>
                  <a:rPr kumimoji="0" lang="en-GB" sz="2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Calibri" panose="020F0502020204030204" pitchFamily="34" charset="0"/>
                  </a:rPr>
                  <a:t> are equal to zero.</a:t>
                </a:r>
                <a:endParaRPr kumimoji="0" lang="hr-HR" sz="2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E88D40C1-78B8-4D35-8D9B-23F6101E77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4" t="-308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DD86DC52-9038-42DF-85B2-5DF07DB4B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6085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6379F8B4-0829-423A-A35B-CE8D118797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hr-HR" dirty="0"/>
                  <a:t>Introductory </a:t>
                </a:r>
                <a:r>
                  <a:rPr lang="hr-HR" dirty="0" err="1"/>
                  <a:t>tasks</a:t>
                </a:r>
                <a:r>
                  <a:rPr lang="hr-HR" dirty="0"/>
                  <a:t> for </a:t>
                </a:r>
                <a:r>
                  <a:rPr lang="hr-HR" dirty="0" err="1"/>
                  <a:t>understanding</a:t>
                </a:r>
                <a:r>
                  <a:rPr lang="hr-HR" dirty="0"/>
                  <a:t> </a:t>
                </a:r>
                <a:r>
                  <a:rPr lang="hr-HR" dirty="0" err="1"/>
                  <a:t>notation</a:t>
                </a:r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:r>
                  <a:rPr lang="hr-HR" dirty="0" err="1"/>
                  <a:t>Gaussian</a:t>
                </a:r>
                <a:r>
                  <a:rPr lang="hr-HR" dirty="0"/>
                  <a:t> </a:t>
                </a:r>
                <a:r>
                  <a:rPr lang="hr-HR" dirty="0" err="1"/>
                  <a:t>method</a:t>
                </a:r>
                <a:r>
                  <a:rPr lang="hr-HR" dirty="0"/>
                  <a:t> procedure:</a:t>
                </a:r>
              </a:p>
              <a:p>
                <a:pPr marL="0" indent="0">
                  <a:buNone/>
                </a:pPr>
                <a:r>
                  <a:rPr lang="en-US" dirty="0"/>
                  <a:t>06 Gauss method - introductory task 1.mp4</a:t>
                </a:r>
                <a:endParaRPr lang="hr-HR" dirty="0"/>
              </a:p>
              <a:p>
                <a:pPr marL="0" indent="0">
                  <a:buNone/>
                </a:pPr>
                <a:r>
                  <a:rPr lang="en-US" dirty="0"/>
                  <a:t>08 Gauss method - introductory task 3.mp4</a:t>
                </a: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en-US" dirty="0"/>
                  <a:t>Determining the rank of a matrix using the Gaussian method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09 Gauss method and rank of the matrix - example 1.mp4</a:t>
                </a:r>
                <a:endParaRPr lang="hr-HR" dirty="0"/>
              </a:p>
              <a:p>
                <a:pPr marL="0" indent="0">
                  <a:buNone/>
                </a:pPr>
                <a:r>
                  <a:rPr lang="en-US" dirty="0"/>
                  <a:t>11 Gauss method and rank of the matrix - example 3.mp4</a:t>
                </a: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Can</a:t>
                </a:r>
                <a:r>
                  <a:rPr lang="hr-HR" dirty="0"/>
                  <a:t> </a:t>
                </a:r>
                <a:r>
                  <a:rPr lang="hr-HR" dirty="0" err="1"/>
                  <a:t>you</a:t>
                </a:r>
                <a:r>
                  <a:rPr lang="hr-HR" dirty="0"/>
                  <a:t> </a:t>
                </a:r>
                <a:r>
                  <a:rPr lang="hr-HR" dirty="0" err="1"/>
                  <a:t>now</a:t>
                </a:r>
                <a:r>
                  <a:rPr lang="hr-HR" dirty="0"/>
                  <a:t> </a:t>
                </a:r>
                <a:r>
                  <a:rPr lang="hr-HR" dirty="0" err="1"/>
                  <a:t>find</a:t>
                </a:r>
                <a:r>
                  <a:rPr lang="hr-HR" dirty="0"/>
                  <a:t> </a:t>
                </a:r>
                <a:r>
                  <a:rPr lang="hr-HR" dirty="0" err="1"/>
                  <a:t>ranks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̃"/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acc>
                      </m:e>
                    </m:d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matrices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example</a:t>
                </a:r>
                <a:r>
                  <a:rPr lang="hr-HR" dirty="0"/>
                  <a:t>?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6379F8B4-0829-423A-A35B-CE8D118797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93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695B7C74-82CB-40F6-9396-DCDD41A8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606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8D182C83-8305-4981-B504-FDCB3F7720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hr-HR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e>
                      </m:acc>
                      <m:r>
                        <a:rPr lang="en-GB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hr-HR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r-HR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hr-HR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14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−2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hr-HR" sz="28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0.14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0.22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hr-HR" sz="28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</m:mr>
                        <m:mr>
                          <m:e>
                            <m:r>
                              <a:rPr lang="hr-HR" sz="28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  <m:sSub>
                              <m:sSubPr>
                                <m:ctrlP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hr-HR" sz="28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+4</m:t>
                            </m:r>
                            <m:sSub>
                              <m:sSubPr>
                                <m:ctrlP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hr-HR" sz="28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hr-HR" sz="2800" b="0" dirty="0">
                  <a:effectLst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br>
                  <a:rPr lang="hr-HR" sz="2800" b="0" dirty="0">
                    <a:effectLst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800" b="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−2</m:t>
                                    </m:r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0.</m:t>
                                </m:r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0.22</m:t>
                                </m:r>
                              </m:e>
                            </m:mr>
                          </m:m>
                        </m:e>
                      </m:d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</m:mr>
                        <m:mr>
                          <m:e/>
                        </m:mr>
                        <m:mr>
                          <m:e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124</m:t>
                            </m:r>
                            <m:sSub>
                              <m:sSub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hr-H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br>
                  <a:rPr lang="hr-HR" dirty="0">
                    <a:ea typeface="Cambria Math" panose="02040503050406030204" pitchFamily="18" charset="0"/>
                  </a:rPr>
                </a:br>
                <a:endParaRPr lang="hr-HR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r-HR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−4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124</m:t>
                                    </m:r>
                                  </m:e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−20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704</m:t>
                                    </m:r>
                                  </m:e>
                                </m:mr>
                              </m:m>
                            </m:e>
                          </m:d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0.24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0.44</m:t>
                                </m:r>
                              </m:e>
                            </m:mr>
                            <m:mr>
                              <m:e>
                                <m:r>
                                  <a:rPr lang="hr-HR" b="0" i="1" smtClean="0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28.16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m:t>⇒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acc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hr-HR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8D182C83-8305-4981-B504-FDCB3F7720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E2691685-FCE5-475A-B038-0ECD387F9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1969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F01010D7-E0D1-4D54-80DB-08CBC4B270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We </a:t>
                </a:r>
                <a:r>
                  <a:rPr lang="hr-HR" dirty="0" err="1"/>
                  <a:t>conclude</a:t>
                </a:r>
                <a:r>
                  <a:rPr lang="hr-HR" dirty="0"/>
                  <a:t> </a:t>
                </a:r>
                <a:r>
                  <a:rPr lang="hr-HR" dirty="0" err="1"/>
                  <a:t>that</a:t>
                </a:r>
                <a:r>
                  <a:rPr lang="hr-HR" dirty="0"/>
                  <a:t> </a:t>
                </a:r>
                <a:r>
                  <a:rPr lang="hr-HR" dirty="0" err="1"/>
                  <a:t>our</a:t>
                </a:r>
                <a:r>
                  <a:rPr lang="hr-HR" dirty="0"/>
                  <a:t> system </a:t>
                </a:r>
                <a:r>
                  <a:rPr lang="hr-HR" dirty="0" err="1"/>
                  <a:t>has</a:t>
                </a:r>
                <a:r>
                  <a:rPr lang="hr-HR" dirty="0"/>
                  <a:t> at </a:t>
                </a:r>
                <a:r>
                  <a:rPr lang="hr-HR" dirty="0" err="1"/>
                  <a:t>least</a:t>
                </a:r>
                <a:r>
                  <a:rPr lang="hr-HR" dirty="0"/>
                  <a:t> one </a:t>
                </a:r>
                <a:r>
                  <a:rPr lang="hr-HR" dirty="0" err="1"/>
                  <a:t>solution</a:t>
                </a:r>
                <a:r>
                  <a:rPr lang="hr-HR" dirty="0"/>
                  <a:t>.</a:t>
                </a:r>
              </a:p>
              <a:p>
                <a:pPr marL="0" indent="0">
                  <a:buNone/>
                </a:pPr>
                <a:r>
                  <a:rPr lang="hr-HR" dirty="0"/>
                  <a:t>H</a:t>
                </a:r>
                <a:r>
                  <a:rPr lang="en-US" dirty="0"/>
                  <a:t>ow to determine how many solutions the system has?</a:t>
                </a:r>
                <a:endParaRPr lang="hr-HR" dirty="0"/>
              </a:p>
              <a:p>
                <a:pPr marL="0" indent="0">
                  <a:buNone/>
                </a:pPr>
                <a:r>
                  <a:rPr lang="hr-HR" b="1" dirty="0"/>
                  <a:t>Let </a:t>
                </a:r>
                <a14:m>
                  <m:oMath xmlns:m="http://schemas.openxmlformats.org/officeDocument/2006/math">
                    <m:r>
                      <a:rPr lang="hr-HR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hr-HR" b="1" dirty="0"/>
                  <a:t> </a:t>
                </a:r>
                <a:r>
                  <a:rPr lang="hr-HR" b="1" dirty="0" err="1"/>
                  <a:t>be</a:t>
                </a:r>
                <a:r>
                  <a:rPr lang="hr-HR" b="1" dirty="0"/>
                  <a:t> </a:t>
                </a:r>
                <a:r>
                  <a:rPr lang="hr-HR" b="1" dirty="0" err="1"/>
                  <a:t>the</a:t>
                </a:r>
                <a:r>
                  <a:rPr lang="hr-HR" b="1" dirty="0"/>
                  <a:t> </a:t>
                </a:r>
                <a:r>
                  <a:rPr lang="hr-HR" b="1" dirty="0" err="1"/>
                  <a:t>number</a:t>
                </a:r>
                <a:r>
                  <a:rPr lang="hr-HR" b="1" dirty="0"/>
                  <a:t> </a:t>
                </a:r>
                <a:r>
                  <a:rPr lang="hr-HR" b="1" dirty="0" err="1"/>
                  <a:t>of</a:t>
                </a:r>
                <a:r>
                  <a:rPr lang="hr-HR" b="1" dirty="0"/>
                  <a:t> </a:t>
                </a:r>
                <a:r>
                  <a:rPr lang="hr-HR" b="1" dirty="0" err="1"/>
                  <a:t>unknowns</a:t>
                </a:r>
                <a:r>
                  <a:rPr lang="hr-HR" b="1" dirty="0"/>
                  <a:t>. </a:t>
                </a:r>
                <a:r>
                  <a:rPr lang="hr-HR" b="1" dirty="0" err="1"/>
                  <a:t>Then</a:t>
                </a:r>
                <a:r>
                  <a:rPr lang="hr-HR" b="1" dirty="0"/>
                  <a:t> </a:t>
                </a:r>
                <a:r>
                  <a:rPr lang="hr-HR" b="1" dirty="0" err="1"/>
                  <a:t>it</a:t>
                </a:r>
                <a:r>
                  <a:rPr lang="hr-HR" b="1" dirty="0"/>
                  <a:t> </a:t>
                </a:r>
                <a:r>
                  <a:rPr lang="hr-HR" b="1" dirty="0" err="1"/>
                  <a:t>holds</a:t>
                </a:r>
                <a:r>
                  <a:rPr lang="hr-HR" b="1" dirty="0"/>
                  <a:t>:</a:t>
                </a:r>
              </a:p>
              <a:p>
                <a:pPr marL="514350" indent="-514350">
                  <a:buAutoNum type="alphaLcParenR"/>
                </a:pPr>
                <a:r>
                  <a:rPr lang="hr-HR" b="1" dirty="0" err="1"/>
                  <a:t>If</a:t>
                </a:r>
                <a:r>
                  <a:rPr lang="hr-HR" b="1" dirty="0"/>
                  <a:t> </a:t>
                </a:r>
                <a14:m>
                  <m:oMath xmlns:m="http://schemas.openxmlformats.org/officeDocument/2006/math">
                    <m:r>
                      <a:rPr lang="hr-HR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hr-H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ctrlPr>
                          <a:rPr lang="hr-H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hr-HR" b="1" dirty="0"/>
                  <a:t> </a:t>
                </a:r>
                <a:r>
                  <a:rPr lang="hr-HR" b="1" dirty="0" err="1"/>
                  <a:t>the</a:t>
                </a:r>
                <a:r>
                  <a:rPr lang="hr-HR" b="1" dirty="0"/>
                  <a:t> system </a:t>
                </a:r>
                <a:r>
                  <a:rPr lang="hr-HR" b="1" dirty="0" err="1"/>
                  <a:t>has</a:t>
                </a:r>
                <a:r>
                  <a:rPr lang="hr-HR" b="1" dirty="0"/>
                  <a:t> one </a:t>
                </a:r>
                <a:r>
                  <a:rPr lang="hr-HR" b="1" dirty="0" err="1"/>
                  <a:t>solution</a:t>
                </a:r>
                <a:r>
                  <a:rPr lang="hr-HR" b="1" dirty="0"/>
                  <a:t>.</a:t>
                </a:r>
              </a:p>
              <a:p>
                <a:pPr marL="514350" indent="-514350">
                  <a:buAutoNum type="alphaLcParenR"/>
                </a:pPr>
                <a:r>
                  <a:rPr lang="hr-HR" b="1" dirty="0" err="1"/>
                  <a:t>If</a:t>
                </a:r>
                <a:r>
                  <a:rPr lang="hr-HR" b="1" dirty="0"/>
                  <a:t> </a:t>
                </a:r>
                <a14:m>
                  <m:oMath xmlns:m="http://schemas.openxmlformats.org/officeDocument/2006/math">
                    <m:r>
                      <a:rPr lang="hr-HR" b="1" i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hr-HR" b="1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hr-HR" b="1" i="1" smtClean="0">
                        <a:latin typeface="Cambria Math" panose="02040503050406030204" pitchFamily="18" charset="0"/>
                      </a:rPr>
                      <m:t>𝒓</m:t>
                    </m:r>
                    <m:d>
                      <m:dPr>
                        <m:ctrlPr>
                          <a:rPr lang="hr-H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d>
                  </m:oMath>
                </a14:m>
                <a:r>
                  <a:rPr lang="hr-HR" b="1" dirty="0"/>
                  <a:t> </a:t>
                </a:r>
                <a:r>
                  <a:rPr lang="hr-HR" b="1" dirty="0" err="1"/>
                  <a:t>the</a:t>
                </a:r>
                <a:r>
                  <a:rPr lang="hr-HR" b="1" dirty="0"/>
                  <a:t> system </a:t>
                </a:r>
                <a:r>
                  <a:rPr lang="hr-HR" b="1" dirty="0" err="1"/>
                  <a:t>has</a:t>
                </a:r>
                <a:r>
                  <a:rPr lang="hr-HR" b="1" dirty="0"/>
                  <a:t> </a:t>
                </a:r>
                <a:r>
                  <a:rPr lang="hr-HR" b="1" dirty="0" err="1"/>
                  <a:t>infintely</a:t>
                </a:r>
                <a:r>
                  <a:rPr lang="hr-HR" b="1" dirty="0"/>
                  <a:t> </a:t>
                </a:r>
                <a:r>
                  <a:rPr lang="hr-HR" b="1" dirty="0" err="1"/>
                  <a:t>many</a:t>
                </a:r>
                <a:r>
                  <a:rPr lang="hr-HR" b="1" dirty="0"/>
                  <a:t> </a:t>
                </a:r>
                <a:r>
                  <a:rPr lang="hr-HR" b="1" dirty="0" err="1"/>
                  <a:t>solutions</a:t>
                </a:r>
                <a:r>
                  <a:rPr lang="hr-HR" b="1" dirty="0"/>
                  <a:t>.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Our</a:t>
                </a:r>
                <a:r>
                  <a:rPr lang="hr-HR" dirty="0"/>
                  <a:t> system </a:t>
                </a:r>
                <a:r>
                  <a:rPr lang="hr-HR" dirty="0" err="1"/>
                  <a:t>has</a:t>
                </a:r>
                <a:r>
                  <a:rPr lang="hr-HR" dirty="0"/>
                  <a:t> </a:t>
                </a:r>
                <a:r>
                  <a:rPr lang="hr-HR" dirty="0" err="1"/>
                  <a:t>exactly</a:t>
                </a:r>
                <a:r>
                  <a:rPr lang="hr-HR" dirty="0"/>
                  <a:t> one </a:t>
                </a:r>
                <a:r>
                  <a:rPr lang="hr-HR" dirty="0" err="1"/>
                  <a:t>soultion</a:t>
                </a:r>
                <a:r>
                  <a:rPr lang="hr-HR" dirty="0"/>
                  <a:t> </a:t>
                </a:r>
                <a:r>
                  <a:rPr lang="hr-HR" dirty="0" err="1"/>
                  <a:t>because</a:t>
                </a:r>
                <a:r>
                  <a:rPr lang="hr-HR" dirty="0"/>
                  <a:t> </a:t>
                </a:r>
                <a:r>
                  <a:rPr lang="hr-HR" dirty="0" err="1"/>
                  <a:t>we</a:t>
                </a:r>
                <a:r>
                  <a:rPr lang="hr-HR" dirty="0"/>
                  <a:t> </a:t>
                </a:r>
                <a:r>
                  <a:rPr lang="hr-HR" dirty="0" err="1"/>
                  <a:t>have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unknowns</a:t>
                </a:r>
                <a:r>
                  <a:rPr lang="hr-HR" dirty="0"/>
                  <a:t> (</a:t>
                </a:r>
                <a:r>
                  <a:rPr lang="hr-HR" dirty="0" err="1"/>
                  <a:t>so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hr-HR" dirty="0"/>
                  <a:t>). 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F01010D7-E0D1-4D54-80DB-08CBC4B270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 b="-385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F149F8CB-2A0B-4A44-A7AB-1201CF88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0496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0FDB8688-BD85-45E0-A13D-342E3400D1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The last 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0" lang="hr-HR" sz="2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|"/>
                            <m:ctrlPr>
                              <a:rPr kumimoji="0" lang="hr-HR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0" lang="hr-HR" sz="26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−4</m:t>
                                  </m:r>
                                </m:e>
                                <m:e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124</m:t>
                                  </m:r>
                                </m:e>
                                <m:e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−20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kumimoji="0" lang="hr-HR" sz="26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kumimoji="0" lang="hr-HR" sz="2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kumimoji="0" lang="hr-HR" sz="26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704</m:t>
                                  </m:r>
                                </m:e>
                              </m:mr>
                            </m:m>
                          </m:e>
                        </m:d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kumimoji="0" lang="hr-HR" sz="26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kumimoji="0" lang="hr-HR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r>
                                <a:rPr kumimoji="0" lang="hr-HR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0.24</m:t>
                              </m:r>
                            </m:e>
                          </m:mr>
                          <m:mr>
                            <m:e>
                              <m:r>
                                <a:rPr kumimoji="0" lang="hr-HR" sz="26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0.44</m:t>
                              </m:r>
                            </m:e>
                          </m:mr>
                          <m:mr>
                            <m:e>
                              <m:r>
                                <a:rPr kumimoji="0" lang="hr-HR" sz="2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28.16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we get at the end of the application of the Gaussian method represent a system that has the same solutions as the system from which we started.</a:t>
                </a:r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From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last</a:t>
                </a:r>
                <a:r>
                  <a:rPr lang="hr-HR" dirty="0"/>
                  <a:t> </a:t>
                </a:r>
                <a:r>
                  <a:rPr lang="hr-HR" dirty="0" err="1"/>
                  <a:t>row</a:t>
                </a:r>
                <a:r>
                  <a:rPr lang="hr-HR" dirty="0"/>
                  <a:t> </a:t>
                </a:r>
                <a:r>
                  <a:rPr lang="hr-HR" dirty="0" err="1"/>
                  <a:t>we</a:t>
                </a:r>
                <a:r>
                  <a:rPr lang="hr-HR" dirty="0"/>
                  <a:t> </a:t>
                </a:r>
                <a:r>
                  <a:rPr lang="hr-HR" dirty="0" err="1"/>
                  <a:t>find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704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=28.16⇒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=0.04.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r>
                  <a:rPr lang="en-US" dirty="0"/>
                  <a:t>Then we 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r>
                  <a:rPr lang="en-US" dirty="0"/>
                  <a:t> in the equation that we get from the second row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124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−20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=0.44⇒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0.44+20⋅0.04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124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=0.01.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0FDB8688-BD85-45E0-A13D-342E3400D1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A1B15E0E-D918-4227-AD1E-83D3C544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3472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9BB2B334-6BEB-4740-BD20-585E86E9A2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From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first</a:t>
                </a:r>
                <a:r>
                  <a:rPr lang="hr-HR" dirty="0"/>
                  <a:t> </a:t>
                </a:r>
                <a:r>
                  <a:rPr lang="hr-HR" dirty="0" err="1"/>
                  <a:t>row</a:t>
                </a:r>
                <a:r>
                  <a:rPr lang="hr-HR" dirty="0"/>
                  <a:t> </a:t>
                </a:r>
                <a:r>
                  <a:rPr lang="hr-HR" dirty="0" err="1"/>
                  <a:t>we</a:t>
                </a:r>
                <a:r>
                  <a:rPr lang="hr-HR" dirty="0"/>
                  <a:t> </a:t>
                </a:r>
                <a:r>
                  <a:rPr lang="hr-HR" dirty="0" err="1"/>
                  <a:t>get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equation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10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−4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+0</m:t>
                      </m:r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=−0.24.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If</a:t>
                </a:r>
                <a:r>
                  <a:rPr lang="hr-HR" dirty="0"/>
                  <a:t> </a:t>
                </a:r>
                <a:r>
                  <a:rPr lang="hr-HR" dirty="0" err="1"/>
                  <a:t>we</a:t>
                </a:r>
                <a:r>
                  <a:rPr lang="hr-HR" dirty="0"/>
                  <a:t> insert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=0.01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=0.04</m:t>
                    </m:r>
                  </m:oMath>
                </a14:m>
                <a:r>
                  <a:rPr lang="hr-H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obtained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4⋅0.01−0.24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=−0.02.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9BB2B334-6BEB-4740-BD20-585E86E9A2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360E8AC9-BBF9-4BBF-B186-8E14BF3E1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5679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82C83BA2-B664-48F3-9548-A942C99F9A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hr-HR" u="sng" dirty="0"/>
                  <a:t>For </a:t>
                </a:r>
                <a:r>
                  <a:rPr lang="hr-HR" u="sng" dirty="0" err="1"/>
                  <a:t>exercise</a:t>
                </a:r>
                <a:endParaRPr lang="hr-HR" u="sng" dirty="0"/>
              </a:p>
              <a:p>
                <a:pPr marL="0" indent="0">
                  <a:buNone/>
                </a:pPr>
                <a:r>
                  <a:rPr lang="en-US" dirty="0"/>
                  <a:t>Determine the ranks of the following matrices</a:t>
                </a:r>
                <a:r>
                  <a:rPr lang="hr-HR" dirty="0"/>
                  <a:t>.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𝐴</m:t>
                      </m:r>
                      <m:r>
                        <a:rPr lang="en-GB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20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31</m:t>
                                </m:r>
                              </m:e>
                              <m:e>
                                <m:r>
                                  <a:rPr lang="en-GB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17</m:t>
                                </m:r>
                              </m:e>
                            </m:mr>
                          </m:m>
                        </m:e>
                      </m:d>
                      <m:r>
                        <a:rPr lang="hr-HR" sz="2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,  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𝐵</m:t>
                      </m:r>
                      <m:r>
                        <a:rPr lang="en-GB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 Light" panose="020F03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 Light" panose="020F03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 Light" panose="020F0302020204030204" pitchFamily="34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Solution</a:t>
                </a:r>
                <a:r>
                  <a:rPr lang="hr-HR" dirty="0"/>
                  <a:t>:	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=2,  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hr-HR" dirty="0"/>
              </a:p>
            </p:txBody>
          </p:sp>
        </mc:Choice>
        <mc:Fallback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82C83BA2-B664-48F3-9548-A942C99F9A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6" b="-10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FED28147-98BA-412B-AEFF-B394605C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rank and its 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9665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D60722AB-6855-4106-A686-520A366D30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1.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Write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one </a:t>
                </a:r>
                <a14:m>
                  <m:oMath xmlns:m="http://schemas.openxmlformats.org/officeDocument/2006/math"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3×2</m:t>
                    </m:r>
                  </m:oMath>
                </a14:m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real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mark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all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its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elements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2.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⋅</m:t>
                    </m:r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sz="2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mPr>
                          <m:mr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hr-HR" sz="2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hr-HR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3.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Matrices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can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used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geometry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computer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graphics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endParaRPr lang="hr-HR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What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matrix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operation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did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use to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describe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symmetry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and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rotation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two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dimensions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>
                  <a:buNone/>
                </a:pP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4. List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elementary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transformations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on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rows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(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or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columns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real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matrix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5.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What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method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did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use to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determine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rank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matrix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?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Briefly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describe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that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sz="2800" dirty="0" err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method</a:t>
                </a:r>
                <a:r>
                  <a:rPr lang="hr-HR" sz="2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D60722AB-6855-4106-A686-520A366D30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086" b="-108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C5813478-4DF6-4BE8-843F-7851BD6ED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Questions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tasks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6615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id="{2C9F01AC-C661-4DF6-8C22-FBEFF5D71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5639" y="2024855"/>
            <a:ext cx="6490335" cy="3691593"/>
          </a:xfr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8C8F04A8-5674-47C4-9DDD-00FDD533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Questions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tasks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4309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890338" y="1515982"/>
            <a:ext cx="10387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Thank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for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your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hr-HR" sz="5400" b="1" dirty="0" err="1">
                <a:solidFill>
                  <a:srgbClr val="002060"/>
                </a:solidFill>
                <a:cs typeface="Arial" panose="020B0604020202020204" pitchFamily="34" charset="0"/>
              </a:rPr>
              <a:t>attention</a:t>
            </a:r>
            <a:r>
              <a:rPr lang="hr-HR" sz="5400" b="1" dirty="0">
                <a:solidFill>
                  <a:srgbClr val="002060"/>
                </a:solidFill>
                <a:cs typeface="Arial" panose="020B0604020202020204" pitchFamily="34" charset="0"/>
              </a:rPr>
              <a:t>!</a:t>
            </a:r>
            <a:endParaRPr lang="en-US" sz="5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3586" y="3314280"/>
            <a:ext cx="99007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i="1" kern="0" dirty="0">
                <a:solidFill>
                  <a:srgbClr val="032759"/>
                </a:solidFill>
                <a:ea typeface=""/>
                <a:cs typeface="Arial" panose="020B0604020202020204" pitchFamily="34" charset="0"/>
              </a:rPr>
              <a:t>"This project has been funded with support from the European Commission. This publication [communication] reflects the views only of the author, and the Commission cannot be held responsible for any use which may be made of the information contained therein".</a:t>
            </a:r>
          </a:p>
        </p:txBody>
      </p:sp>
    </p:spTree>
    <p:extLst>
      <p:ext uri="{BB962C8B-B14F-4D97-AF65-F5344CB8AC3E}">
        <p14:creationId xmlns:p14="http://schemas.microsoft.com/office/powerpoint/2010/main" val="3485935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slov 12">
            <a:extLst>
              <a:ext uri="{FF2B5EF4-FFF2-40B4-BE49-F238E27FC236}">
                <a16:creationId xmlns:a16="http://schemas.microsoft.com/office/drawing/2014/main" id="{961E3370-D922-4782-8295-B0EBCB112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 err="1">
                <a:solidFill>
                  <a:schemeClr val="bg1"/>
                </a:solidFill>
                <a:highlight>
                  <a:srgbClr val="0000FF"/>
                </a:highlight>
              </a:rPr>
              <a:t>Example</a:t>
            </a:r>
            <a:endParaRPr lang="hr-HR" i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pic>
        <p:nvPicPr>
          <p:cNvPr id="18" name="Rezervirano mjesto sadržaja 17">
            <a:extLst>
              <a:ext uri="{FF2B5EF4-FFF2-40B4-BE49-F238E27FC236}">
                <a16:creationId xmlns:a16="http://schemas.microsoft.com/office/drawing/2014/main" id="{8239F773-9E1C-45A7-A1FA-1C436572A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941" y="2403622"/>
            <a:ext cx="8891313" cy="1721810"/>
          </a:xfrm>
        </p:spPr>
      </p:pic>
    </p:spTree>
    <p:extLst>
      <p:ext uri="{BB962C8B-B14F-4D97-AF65-F5344CB8AC3E}">
        <p14:creationId xmlns:p14="http://schemas.microsoft.com/office/powerpoint/2010/main" val="341954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>
            <a:extLst>
              <a:ext uri="{FF2B5EF4-FFF2-40B4-BE49-F238E27FC236}">
                <a16:creationId xmlns:a16="http://schemas.microsoft.com/office/drawing/2014/main" id="{92CD5EAA-54E2-4E9F-8F1B-22DBC025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 in geometry</a:t>
            </a:r>
          </a:p>
          <a:p>
            <a:pPr marL="0" indent="0">
              <a:buNone/>
            </a:pPr>
            <a:r>
              <a:rPr lang="en-US" dirty="0"/>
              <a:t>- in processing of digital photography </a:t>
            </a:r>
          </a:p>
          <a:p>
            <a:pPr marL="0" indent="0">
              <a:buNone/>
            </a:pPr>
            <a:r>
              <a:rPr lang="en-US" dirty="0"/>
              <a:t>- model of consumer preference </a:t>
            </a:r>
          </a:p>
          <a:p>
            <a:pPr marL="0" indent="0">
              <a:buNone/>
            </a:pPr>
            <a:r>
              <a:rPr lang="en-US" dirty="0"/>
              <a:t>- encryption and decoding of messages in cryptography</a:t>
            </a:r>
          </a:p>
          <a:p>
            <a:pPr marL="0" indent="0">
              <a:buNone/>
            </a:pPr>
            <a:r>
              <a:rPr lang="en-US" dirty="0"/>
              <a:t>- analysis of an economic system</a:t>
            </a:r>
          </a:p>
          <a:p>
            <a:pPr marL="0" indent="0">
              <a:buNone/>
            </a:pPr>
            <a:r>
              <a:rPr lang="en-US" dirty="0"/>
              <a:t>- regression line with the least square deviation from the given data set</a:t>
            </a:r>
          </a:p>
          <a:p>
            <a:pPr marL="0" indent="0">
              <a:buNone/>
            </a:pPr>
            <a:r>
              <a:rPr lang="en-US" dirty="0"/>
              <a:t>- problem of transport and distribution</a:t>
            </a:r>
          </a:p>
          <a:p>
            <a:pPr marL="0" indent="0">
              <a:buNone/>
            </a:pPr>
            <a:r>
              <a:rPr lang="en-US" dirty="0"/>
              <a:t>- traveling salesman problem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B7792F9-8801-41DB-AD76-E64123A79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FF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Application: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45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4D0A17CF-405B-4BE4-A3BE-A575E4ADD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  <p:pic>
        <p:nvPicPr>
          <p:cNvPr id="9" name="Rezervirano mjesto sadržaja 8">
            <a:extLst>
              <a:ext uri="{FF2B5EF4-FFF2-40B4-BE49-F238E27FC236}">
                <a16:creationId xmlns:a16="http://schemas.microsoft.com/office/drawing/2014/main" id="{928A71CD-E1E1-4711-B1EC-A2456150CB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941" y="2135823"/>
            <a:ext cx="8429775" cy="2042771"/>
          </a:xfrm>
        </p:spPr>
      </p:pic>
    </p:spTree>
    <p:extLst>
      <p:ext uri="{BB962C8B-B14F-4D97-AF65-F5344CB8AC3E}">
        <p14:creationId xmlns:p14="http://schemas.microsoft.com/office/powerpoint/2010/main" val="13381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B5F620A7-AD7E-4227-8777-70CF0AD30B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hr-HR" dirty="0">
                    <a:solidFill>
                      <a:srgbClr val="FFFF00"/>
                    </a:solidFill>
                    <a:effectLst/>
                    <a:highlight>
                      <a:srgbClr val="0000FF"/>
                    </a:highlight>
                    <a:ea typeface="Calibri" panose="020F0502020204030204" pitchFamily="34" charset="0"/>
                    <a:cs typeface="Arial" panose="020B0604020202020204" pitchFamily="34" charset="0"/>
                  </a:rPr>
                  <a:t>Problem 1:</a:t>
                </a:r>
              </a:p>
              <a:p>
                <a:pPr marL="0" indent="0">
                  <a:buNone/>
                </a:pPr>
                <a:r>
                  <a:rPr lang="hr-HR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First, </a:t>
                </a:r>
                <a:r>
                  <a:rPr lang="hr-HR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we</a:t>
                </a:r>
                <a:r>
                  <a:rPr lang="hr-HR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need</a:t>
                </a:r>
                <a:r>
                  <a:rPr lang="hr-HR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to </a:t>
                </a:r>
                <a:r>
                  <a:rPr lang="hr-HR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know</a:t>
                </a:r>
                <a:r>
                  <a:rPr lang="hr-HR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how to </a:t>
                </a:r>
                <a:r>
                  <a:rPr lang="hr-HR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find</a:t>
                </a:r>
                <a:r>
                  <a:rPr lang="hr-HR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⋅</m:t>
                    </m:r>
                    <m:r>
                      <a:rPr lang="hr-HR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if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is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row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and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𝐵</m:t>
                    </m:r>
                  </m:oMath>
                </a14:m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is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column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with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same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number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of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elements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(as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).</a:t>
                </a:r>
              </a:p>
              <a:p>
                <a:pPr marL="0" indent="0">
                  <a:buNone/>
                </a:pPr>
                <a:endParaRPr lang="hr-HR" dirty="0"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Remark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Row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is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that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has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only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one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row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Column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is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a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matrix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that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has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only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 one </a:t>
                </a:r>
                <a:r>
                  <a:rPr lang="hr-HR" dirty="0" err="1">
                    <a:ea typeface="Times New Roman" panose="02020603050405020304" pitchFamily="18" charset="0"/>
                    <a:cs typeface="Arial" panose="020B0604020202020204" pitchFamily="34" charset="0"/>
                  </a:rPr>
                  <a:t>column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hr-HR" dirty="0">
                  <a:effectLst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Solution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to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Problem 1:</a:t>
                </a:r>
              </a:p>
              <a:p>
                <a:pPr marL="0" indent="0">
                  <a:buNone/>
                </a:pP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Watch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hr-HR" dirty="0" err="1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the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 video ‘</a:t>
                </a:r>
                <a:r>
                  <a:rPr lang="en-US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02 Example 1 - multiplication of a row matrix by a column matrix</a:t>
                </a:r>
                <a:r>
                  <a:rPr lang="hr-HR" dirty="0">
                    <a:ea typeface="Times New Roman" panose="02020603050405020304" pitchFamily="18" charset="0"/>
                    <a:cs typeface="Arial" panose="020B0604020202020204" pitchFamily="34" charset="0"/>
                  </a:rPr>
                  <a:t>’</a:t>
                </a:r>
                <a:r>
                  <a:rPr lang="hr-HR" dirty="0">
                    <a:effectLst/>
                    <a:ea typeface="Times New Roman" panose="02020603050405020304" pitchFamily="18" charset="0"/>
                    <a:cs typeface="Arial" panose="020B0604020202020204" pitchFamily="34" charset="0"/>
                  </a:rPr>
                  <a:t>!</a:t>
                </a:r>
              </a:p>
              <a:p>
                <a:pPr marL="0" indent="0">
                  <a:buNone/>
                </a:pPr>
                <a:endParaRPr lang="hr-HR" sz="1800" dirty="0"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8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hr-HR" sz="1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B5F620A7-AD7E-4227-8777-70CF0AD30B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932" r="-638" b="-262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3E46703C-B963-434E-AA30-5A5265DDC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727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9D3BA445-657D-43EF-B3C9-CA6E72FECA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>
                    <a:solidFill>
                      <a:srgbClr val="FFFF00"/>
                    </a:solidFill>
                    <a:highlight>
                      <a:srgbClr val="0000FF"/>
                    </a:highlight>
                  </a:rPr>
                  <a:t>Problem 2:</a:t>
                </a:r>
              </a:p>
              <a:p>
                <a:pPr marL="0" indent="0">
                  <a:buNone/>
                </a:pPr>
                <a:r>
                  <a:rPr lang="hr-HR" dirty="0" err="1"/>
                  <a:t>Find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if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.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9D3BA445-657D-43EF-B3C9-CA6E72FECA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EEDB4DEC-AC23-4582-8A8D-820F6C33C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4556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FF4739F9-23BE-43B4-A629-3048E8607DF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hr-HR" dirty="0"/>
                  <a:t>Solution:</a:t>
                </a:r>
              </a:p>
              <a:p>
                <a:pPr marL="0" indent="0">
                  <a:buNone/>
                </a:pP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exists</a:t>
                </a:r>
                <a:r>
                  <a:rPr lang="hr-HR" dirty="0"/>
                  <a:t> </a:t>
                </a:r>
                <a:r>
                  <a:rPr lang="hr-HR" dirty="0" err="1"/>
                  <a:t>because</a:t>
                </a:r>
                <a:r>
                  <a:rPr lang="hr-HR" dirty="0"/>
                  <a:t> </a:t>
                </a:r>
                <a:r>
                  <a:rPr lang="hr-HR" dirty="0" err="1"/>
                  <a:t>number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rows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second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(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hr-HR" dirty="0"/>
                  <a:t>) </a:t>
                </a:r>
                <a:r>
                  <a:rPr lang="hr-HR" dirty="0" err="1"/>
                  <a:t>is</a:t>
                </a:r>
                <a:r>
                  <a:rPr lang="hr-HR" dirty="0"/>
                  <a:t> </a:t>
                </a:r>
                <a:r>
                  <a:rPr lang="hr-HR" dirty="0" err="1"/>
                  <a:t>equal</a:t>
                </a:r>
                <a:r>
                  <a:rPr lang="hr-HR" dirty="0"/>
                  <a:t> to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number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columns</a:t>
                </a:r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first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(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hr-HR" dirty="0"/>
                  <a:t>).</a:t>
                </a:r>
              </a:p>
              <a:p>
                <a:pPr marL="0" indent="0">
                  <a:buNone/>
                </a:pPr>
                <a:r>
                  <a:rPr lang="hr-HR" dirty="0" err="1"/>
                  <a:t>It</a:t>
                </a:r>
                <a:r>
                  <a:rPr lang="hr-HR" dirty="0"/>
                  <a:t> </a:t>
                </a:r>
                <a:r>
                  <a:rPr lang="hr-HR" dirty="0" err="1"/>
                  <a:t>has</a:t>
                </a:r>
                <a:r>
                  <a:rPr lang="hr-HR" dirty="0"/>
                  <a:t> 3 </a:t>
                </a:r>
                <a:r>
                  <a:rPr lang="hr-HR" dirty="0" err="1"/>
                  <a:t>rows</a:t>
                </a:r>
                <a:r>
                  <a:rPr lang="hr-HR" dirty="0"/>
                  <a:t> (</a:t>
                </a:r>
                <a:r>
                  <a:rPr lang="hr-HR" dirty="0" err="1"/>
                  <a:t>because</a:t>
                </a:r>
                <a:r>
                  <a:rPr lang="hr-HR" dirty="0"/>
                  <a:t> </a:t>
                </a:r>
                <a:r>
                  <a:rPr lang="hr-HR" dirty="0" err="1"/>
                  <a:t>first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:r>
                  <a:rPr lang="hr-HR" dirty="0" err="1"/>
                  <a:t>has</a:t>
                </a:r>
                <a:r>
                  <a:rPr lang="hr-HR" dirty="0"/>
                  <a:t> 3 </a:t>
                </a:r>
                <a:r>
                  <a:rPr lang="hr-HR" dirty="0" err="1"/>
                  <a:t>rows</a:t>
                </a:r>
                <a:r>
                  <a:rPr lang="hr-HR" dirty="0"/>
                  <a:t>) </a:t>
                </a:r>
                <a:r>
                  <a:rPr lang="hr-HR" dirty="0" err="1"/>
                  <a:t>and</a:t>
                </a:r>
                <a:r>
                  <a:rPr lang="hr-HR" dirty="0"/>
                  <a:t> 4 </a:t>
                </a:r>
                <a:r>
                  <a:rPr lang="hr-HR" dirty="0" err="1"/>
                  <a:t>columns</a:t>
                </a:r>
                <a:r>
                  <a:rPr lang="hr-HR" dirty="0"/>
                  <a:t> (</a:t>
                </a:r>
                <a:r>
                  <a:rPr lang="hr-HR" dirty="0" err="1"/>
                  <a:t>because</a:t>
                </a:r>
                <a:r>
                  <a:rPr lang="hr-HR" dirty="0"/>
                  <a:t> </a:t>
                </a:r>
                <a:r>
                  <a:rPr lang="hr-HR" dirty="0" err="1"/>
                  <a:t>second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:r>
                  <a:rPr lang="hr-HR" dirty="0" err="1"/>
                  <a:t>has</a:t>
                </a:r>
                <a:r>
                  <a:rPr lang="hr-HR" dirty="0"/>
                  <a:t> 4 </a:t>
                </a:r>
                <a:r>
                  <a:rPr lang="hr-HR" dirty="0" err="1"/>
                  <a:t>columns</a:t>
                </a:r>
                <a:r>
                  <a:rPr lang="hr-HR" dirty="0"/>
                  <a:t>). </a:t>
                </a:r>
                <a:r>
                  <a:rPr lang="hr-HR" dirty="0" err="1"/>
                  <a:t>So</a:t>
                </a:r>
                <a:r>
                  <a:rPr lang="hr-HR" dirty="0"/>
                  <a:t>, </a:t>
                </a:r>
                <a:r>
                  <a:rPr lang="hr-HR" dirty="0" err="1"/>
                  <a:t>we</a:t>
                </a:r>
                <a:r>
                  <a:rPr lang="hr-HR" dirty="0"/>
                  <a:t> </a:t>
                </a:r>
                <a:r>
                  <a:rPr lang="hr-HR" dirty="0" err="1"/>
                  <a:t>have</a:t>
                </a: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14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23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31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34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FF4739F9-23BE-43B4-A629-3048E8607D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46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E3DE6E7D-59EC-4CF9-B589-A3A49330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080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1224FFBD-62E6-4DE8-AD6B-1214F851F0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hr-HR" dirty="0"/>
                  <a:t>How to </a:t>
                </a:r>
                <a:r>
                  <a:rPr lang="hr-HR" dirty="0" err="1"/>
                  <a:t>find</a:t>
                </a:r>
                <a:r>
                  <a:rPr lang="hr-HR" dirty="0"/>
                  <a:t> </a:t>
                </a:r>
                <a:r>
                  <a:rPr lang="hr-HR" dirty="0" err="1"/>
                  <a:t>elements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of</a:t>
                </a:r>
                <a:r>
                  <a:rPr lang="hr-HR" dirty="0"/>
                  <a:t> </a:t>
                </a:r>
                <a:r>
                  <a:rPr lang="hr-HR" dirty="0" err="1"/>
                  <a:t>the</a:t>
                </a:r>
                <a:r>
                  <a:rPr lang="hr-HR" dirty="0"/>
                  <a:t> </a:t>
                </a:r>
                <a:r>
                  <a:rPr lang="hr-HR" dirty="0" err="1"/>
                  <a:t>matrix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hr-HR" dirty="0"/>
                  <a:t>?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r>
                  <a:rPr lang="hr-HR" dirty="0" err="1"/>
                  <a:t>We</a:t>
                </a:r>
                <a:r>
                  <a:rPr lang="hr-HR" dirty="0"/>
                  <a:t> </a:t>
                </a:r>
                <a:r>
                  <a:rPr lang="hr-HR" dirty="0" err="1"/>
                  <a:t>can</a:t>
                </a:r>
                <a:r>
                  <a:rPr lang="hr-HR" dirty="0"/>
                  <a:t> </a:t>
                </a:r>
                <a:r>
                  <a:rPr lang="hr-HR" dirty="0" err="1"/>
                  <a:t>write</a:t>
                </a:r>
                <a:r>
                  <a:rPr lang="hr-HR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, </a:t>
                </a:r>
                <a:r>
                  <a:rPr lang="hr-HR" dirty="0" err="1"/>
                  <a:t>where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;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, </a:t>
                </a:r>
                <a:r>
                  <a:rPr lang="hr-HR" dirty="0" err="1"/>
                  <a:t>where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and</a:t>
                </a:r>
                <a:r>
                  <a:rPr lang="hr-H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hr-HR" dirty="0"/>
                  <a:t>.</a:t>
                </a:r>
              </a:p>
            </p:txBody>
          </p:sp>
        </mc:Choice>
        <mc:Fallback xmlns="">
          <p:sp>
            <p:nvSpPr>
              <p:cNvPr id="2" name="Rezervirano mjesto sadržaja 1">
                <a:extLst>
                  <a:ext uri="{FF2B5EF4-FFF2-40B4-BE49-F238E27FC236}">
                    <a16:creationId xmlns:a16="http://schemas.microsoft.com/office/drawing/2014/main" id="{1224FFBD-62E6-4DE8-AD6B-1214F851F0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Naslov 2">
            <a:extLst>
              <a:ext uri="{FF2B5EF4-FFF2-40B4-BE49-F238E27FC236}">
                <a16:creationId xmlns:a16="http://schemas.microsoft.com/office/drawing/2014/main" id="{4F501E4F-944B-487B-B4F4-C73F539D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Matrix</a:t>
            </a:r>
            <a:r>
              <a:rPr lang="hr-HR" dirty="0"/>
              <a:t> </a:t>
            </a:r>
            <a:r>
              <a:rPr lang="hr-HR" dirty="0" err="1"/>
              <a:t>multiplication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application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8218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NAC 3.potx" id="{EC9E6DED-AEE9-4715-B899-55872B4EEB9B}" vid="{42C88AFB-2279-4C8E-A86C-5A792F5CB478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4805</TotalTime>
  <Words>1448</Words>
  <Application>Microsoft Office PowerPoint</Application>
  <PresentationFormat>Široki zaslon</PresentationFormat>
  <Paragraphs>173</Paragraphs>
  <Slides>29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prezentacija</vt:lpstr>
      <vt:lpstr>Matrices</vt:lpstr>
      <vt:lpstr>Example</vt:lpstr>
      <vt:lpstr>Application: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multiplication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Matrix rank and its application</vt:lpstr>
      <vt:lpstr>Questions and tasks</vt:lpstr>
      <vt:lpstr>Questions and tasks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UZMSprizemlje5</dc:creator>
  <cp:lastModifiedBy>Goran Kovačević</cp:lastModifiedBy>
  <cp:revision>159</cp:revision>
  <dcterms:created xsi:type="dcterms:W3CDTF">2016-11-10T13:42:32Z</dcterms:created>
  <dcterms:modified xsi:type="dcterms:W3CDTF">2021-09-22T17:46:56Z</dcterms:modified>
</cp:coreProperties>
</file>