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27" r:id="rId2"/>
    <p:sldId id="311" r:id="rId3"/>
    <p:sldId id="308" r:id="rId4"/>
    <p:sldId id="309" r:id="rId5"/>
    <p:sldId id="260" r:id="rId6"/>
    <p:sldId id="261" r:id="rId7"/>
    <p:sldId id="262" r:id="rId8"/>
    <p:sldId id="266" r:id="rId9"/>
    <p:sldId id="264" r:id="rId10"/>
    <p:sldId id="304" r:id="rId11"/>
    <p:sldId id="316" r:id="rId12"/>
    <p:sldId id="317" r:id="rId13"/>
    <p:sldId id="268" r:id="rId14"/>
    <p:sldId id="269" r:id="rId15"/>
    <p:sldId id="270" r:id="rId16"/>
    <p:sldId id="272" r:id="rId17"/>
    <p:sldId id="315" r:id="rId18"/>
    <p:sldId id="276" r:id="rId19"/>
    <p:sldId id="277" r:id="rId20"/>
    <p:sldId id="278" r:id="rId21"/>
    <p:sldId id="280" r:id="rId22"/>
    <p:sldId id="282" r:id="rId23"/>
    <p:sldId id="284" r:id="rId24"/>
    <p:sldId id="287" r:id="rId25"/>
    <p:sldId id="288" r:id="rId26"/>
    <p:sldId id="292" r:id="rId27"/>
    <p:sldId id="321" r:id="rId28"/>
    <p:sldId id="324" r:id="rId29"/>
    <p:sldId id="323" r:id="rId30"/>
    <p:sldId id="294" r:id="rId31"/>
    <p:sldId id="295" r:id="rId32"/>
    <p:sldId id="297" r:id="rId33"/>
    <p:sldId id="300" r:id="rId34"/>
    <p:sldId id="301" r:id="rId35"/>
    <p:sldId id="303" r:id="rId36"/>
    <p:sldId id="305" r:id="rId37"/>
    <p:sldId id="306" r:id="rId38"/>
    <p:sldId id="307" r:id="rId39"/>
  </p:sldIdLst>
  <p:sldSz cx="12169775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84" y="102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1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46.wmf"/><Relationship Id="rId1" Type="http://schemas.openxmlformats.org/officeDocument/2006/relationships/image" Target="../media/image51.wmf"/><Relationship Id="rId4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BA08C-17E1-4970-8EB9-3F51A70C1F98}" type="datetimeFigureOut">
              <a:rPr lang="lv-LV" smtClean="0"/>
              <a:pPr/>
              <a:t>30.08.2022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685800"/>
            <a:ext cx="60864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05140-48FA-48F4-8B30-AE70B4CAAC98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pPr/>
              <a:t>27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pPr/>
              <a:t>28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pPr/>
              <a:t>29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pPr/>
              <a:t>33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pPr/>
              <a:t>34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pPr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590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0563" y="1143000"/>
            <a:ext cx="54768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8" y="2130436"/>
            <a:ext cx="1034430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71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2D5F-2B6B-4AD5-90E4-4257B6EF80DF}" type="datetimeFigureOut">
              <a:rPr lang="lv-LV" smtClean="0"/>
              <a:pPr/>
              <a:t>30.08.2022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9B06-3F0B-487E-9EDF-E28F22384DF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2D5F-2B6B-4AD5-90E4-4257B6EF80DF}" type="datetimeFigureOut">
              <a:rPr lang="lv-LV" smtClean="0"/>
              <a:pPr/>
              <a:t>30.08.2022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9B06-3F0B-487E-9EDF-E28F22384DF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3087" y="274649"/>
            <a:ext cx="2738199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494" y="274649"/>
            <a:ext cx="801176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2D5F-2B6B-4AD5-90E4-4257B6EF80DF}" type="datetimeFigureOut">
              <a:rPr lang="lv-LV" smtClean="0"/>
              <a:pPr/>
              <a:t>30.08.2022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9B06-3F0B-487E-9EDF-E28F22384DF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018561" y="6721475"/>
            <a:ext cx="912733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173513" y="6721475"/>
            <a:ext cx="912733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356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E026C5-8334-4920-B2DF-155A33EDE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7" y="1690687"/>
            <a:ext cx="10496431" cy="3945342"/>
          </a:xfrm>
        </p:spPr>
        <p:txBody>
          <a:bodyPr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BB8E5873-90FF-45CB-97BF-76941EC1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7" y="839599"/>
            <a:ext cx="10496431" cy="8511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52258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94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2D5F-2B6B-4AD5-90E4-4257B6EF80DF}" type="datetimeFigureOut">
              <a:rPr lang="lv-LV" smtClean="0"/>
              <a:pPr/>
              <a:t>30.08.2022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9B06-3F0B-487E-9EDF-E28F22384DF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328" y="440691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2D5F-2B6B-4AD5-90E4-4257B6EF80DF}" type="datetimeFigureOut">
              <a:rPr lang="lv-LV" smtClean="0"/>
              <a:pPr/>
              <a:t>30.08.2022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9B06-3F0B-487E-9EDF-E28F22384DF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489" y="1600206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600206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2D5F-2B6B-4AD5-90E4-4257B6EF80DF}" type="datetimeFigureOut">
              <a:rPr lang="lv-LV" smtClean="0"/>
              <a:pPr/>
              <a:t>30.08.2022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9B06-3F0B-487E-9EDF-E28F22384DF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494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94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2D5F-2B6B-4AD5-90E4-4257B6EF80DF}" type="datetimeFigureOut">
              <a:rPr lang="lv-LV" smtClean="0"/>
              <a:pPr/>
              <a:t>30.08.2022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9B06-3F0B-487E-9EDF-E28F22384DF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2D5F-2B6B-4AD5-90E4-4257B6EF80DF}" type="datetimeFigureOut">
              <a:rPr lang="lv-LV" smtClean="0"/>
              <a:pPr/>
              <a:t>30.08.2022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9B06-3F0B-487E-9EDF-E28F22384DF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2D5F-2B6B-4AD5-90E4-4257B6EF80DF}" type="datetimeFigureOut">
              <a:rPr lang="lv-LV" smtClean="0"/>
              <a:pPr/>
              <a:t>30.08.2022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9B06-3F0B-487E-9EDF-E28F22384DF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044" y="27306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489" y="1435103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2D5F-2B6B-4AD5-90E4-4257B6EF80DF}" type="datetimeFigureOut">
              <a:rPr lang="lv-LV" smtClean="0"/>
              <a:pPr/>
              <a:t>30.08.2022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9B06-3F0B-487E-9EDF-E28F22384DF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66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5366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5366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52D5F-2B6B-4AD5-90E4-4257B6EF80DF}" type="datetimeFigureOut">
              <a:rPr lang="lv-LV" smtClean="0"/>
              <a:pPr/>
              <a:t>30.08.2022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9B06-3F0B-487E-9EDF-E28F22384DF8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489" y="1600206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489" y="635636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52D5F-2B6B-4AD5-90E4-4257B6EF80DF}" type="datetimeFigureOut">
              <a:rPr lang="lv-LV" smtClean="0"/>
              <a:pPr/>
              <a:t>30.08.2022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8007" y="635636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672" y="635636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29B06-3F0B-487E-9EDF-E28F22384DF8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en.wikipedia.org/wiki/Deflection_(engineering)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hyperlink" Target="https://en.wikipedia.org/wiki/Second_moment_of_area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4.wmf"/><Relationship Id="rId3" Type="http://schemas.openxmlformats.org/officeDocument/2006/relationships/image" Target="../media/image25.jpe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3.wmf"/><Relationship Id="rId5" Type="http://schemas.openxmlformats.org/officeDocument/2006/relationships/image" Target="../media/image26.jpeg"/><Relationship Id="rId10" Type="http://schemas.openxmlformats.org/officeDocument/2006/relationships/oleObject" Target="../embeddings/oleObject18.bin"/><Relationship Id="rId4" Type="http://schemas.openxmlformats.org/officeDocument/2006/relationships/hyperlink" Target="https://www.youtube.com/watch?v=0xJsGgWUj0Y" TargetMode="External"/><Relationship Id="rId9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unction_(mathematics)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Relationship Id="rId9" Type="http://schemas.openxmlformats.org/officeDocument/2006/relationships/hyperlink" Target="https://en.wikipedia.org/wiki/Tim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s://mathlets.org/mathlets/wave-equation/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47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3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8.pn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5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3.png"/><Relationship Id="rId4" Type="http://schemas.openxmlformats.org/officeDocument/2006/relationships/oleObject" Target="../embeddings/oleObject5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4.png"/><Relationship Id="rId4" Type="http://schemas.openxmlformats.org/officeDocument/2006/relationships/oleObject" Target="../embeddings/oleObject5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5.png"/><Relationship Id="rId4" Type="http://schemas.openxmlformats.org/officeDocument/2006/relationships/oleObject" Target="../embeddings/oleObject5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0xJsGgWUj0Y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2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oleObject" Target="../embeddings/oleObject62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71.wmf"/><Relationship Id="rId4" Type="http://schemas.openxmlformats.org/officeDocument/2006/relationships/image" Target="../media/image72.png"/><Relationship Id="rId9" Type="http://schemas.openxmlformats.org/officeDocument/2006/relationships/oleObject" Target="../embeddings/oleObject6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75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825465" y="1041178"/>
            <a:ext cx="8262636" cy="1566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791" b="1" dirty="0" err="1">
                <a:solidFill>
                  <a:srgbClr val="002060"/>
                </a:solidFill>
                <a:cs typeface="Arial" panose="020B0604020202020204" pitchFamily="34" charset="0"/>
              </a:rPr>
              <a:t>MareMathics</a:t>
            </a:r>
            <a:endParaRPr lang="en-US" sz="4791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en-US" sz="4791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825465" y="1717051"/>
            <a:ext cx="8614917" cy="89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5" b="1" dirty="0">
                <a:solidFill>
                  <a:srgbClr val="002060"/>
                </a:solidFill>
                <a:cs typeface="Arial" panose="020B0604020202020204" pitchFamily="34" charset="0"/>
              </a:rPr>
              <a:t>Teachers’ Training - Tallinn</a:t>
            </a:r>
          </a:p>
          <a:p>
            <a:pPr algn="ctr"/>
            <a:endParaRPr lang="hr-HR" sz="2396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F96112-59ED-4FDC-A97D-E606596384F2}"/>
              </a:ext>
            </a:extLst>
          </p:cNvPr>
          <p:cNvSpPr/>
          <p:nvPr/>
        </p:nvSpPr>
        <p:spPr>
          <a:xfrm>
            <a:off x="3042443" y="2821473"/>
            <a:ext cx="6084888" cy="18742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194" b="1" dirty="0">
                <a:solidFill>
                  <a:srgbClr val="0070C0"/>
                </a:solidFill>
                <a:cs typeface="Arial" panose="020B0604020202020204" pitchFamily="34" charset="0"/>
              </a:rPr>
              <a:t>Jelena </a:t>
            </a:r>
            <a:r>
              <a:rPr lang="en-US" sz="3194" b="1" dirty="0" err="1">
                <a:solidFill>
                  <a:srgbClr val="0070C0"/>
                </a:solidFill>
                <a:cs typeface="Arial" panose="020B0604020202020204" pitchFamily="34" charset="0"/>
              </a:rPr>
              <a:t>Ligere</a:t>
            </a:r>
            <a:r>
              <a:rPr lang="en-US" sz="3194" b="1" dirty="0">
                <a:solidFill>
                  <a:srgbClr val="0070C0"/>
                </a:solidFill>
                <a:cs typeface="Arial" panose="020B0604020202020204" pitchFamily="34" charset="0"/>
              </a:rPr>
              <a:t>, prof.</a:t>
            </a:r>
            <a:endParaRPr lang="hr-HR" sz="3194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endParaRPr lang="fr-FR" sz="2795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endParaRPr lang="fr-FR" sz="2795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fr-FR" sz="2795" b="1" dirty="0" err="1">
                <a:solidFill>
                  <a:srgbClr val="0070C0"/>
                </a:solidFill>
                <a:cs typeface="Arial" panose="020B0604020202020204" pitchFamily="34" charset="0"/>
              </a:rPr>
              <a:t>Latvian</a:t>
            </a:r>
            <a:r>
              <a:rPr lang="fr-FR" sz="2795" b="1" dirty="0">
                <a:solidFill>
                  <a:srgbClr val="0070C0"/>
                </a:solidFill>
                <a:cs typeface="Arial" panose="020B0604020202020204" pitchFamily="34" charset="0"/>
              </a:rPr>
              <a:t> Maritime </a:t>
            </a:r>
            <a:r>
              <a:rPr lang="fr-FR" sz="2795" b="1" dirty="0" err="1">
                <a:solidFill>
                  <a:srgbClr val="0070C0"/>
                </a:solidFill>
                <a:cs typeface="Arial" panose="020B0604020202020204" pitchFamily="34" charset="0"/>
              </a:rPr>
              <a:t>Academy</a:t>
            </a:r>
            <a:r>
              <a:rPr lang="fr-FR" sz="2795" b="1" dirty="0">
                <a:solidFill>
                  <a:srgbClr val="0070C0"/>
                </a:solidFill>
                <a:cs typeface="Arial" panose="020B0604020202020204" pitchFamily="34" charset="0"/>
              </a:rPr>
              <a:t> - Riga</a:t>
            </a:r>
            <a:endParaRPr lang="hr-HR" sz="2795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48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197623" y="858851"/>
            <a:ext cx="5213580" cy="3937443"/>
            <a:chOff x="1097870" y="1366838"/>
            <a:chExt cx="4671558" cy="3440826"/>
          </a:xfrm>
        </p:grpSpPr>
        <p:pic>
          <p:nvPicPr>
            <p:cNvPr id="1218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7870" y="1366838"/>
              <a:ext cx="4219575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380343" y="3091542"/>
              <a:ext cx="696685" cy="322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/>
                <a:t>q(x)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756229" y="4426857"/>
              <a:ext cx="3570514" cy="14514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65486" y="4484915"/>
              <a:ext cx="449943" cy="322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/>
                <a:t>x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050971" y="3454400"/>
              <a:ext cx="0" cy="4064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72743" y="3461655"/>
              <a:ext cx="696685" cy="322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dirty="0"/>
                <a:t>w(x)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66499" y="5235735"/>
            <a:ext cx="6823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Where  </a:t>
            </a:r>
            <a:r>
              <a:rPr lang="en-GB" i="1" dirty="0"/>
              <a:t>E</a:t>
            </a:r>
            <a:r>
              <a:rPr lang="en-GB" dirty="0"/>
              <a:t> is the </a:t>
            </a:r>
            <a:r>
              <a:rPr lang="lv-LV" dirty="0"/>
              <a:t>magnitude</a:t>
            </a:r>
            <a:r>
              <a:rPr lang="en-GB" dirty="0"/>
              <a:t> of elasticity of the beam,</a:t>
            </a:r>
            <a:endParaRPr lang="lv-LV" dirty="0"/>
          </a:p>
          <a:p>
            <a:r>
              <a:rPr lang="en-GB" dirty="0"/>
              <a:t>              </a:t>
            </a:r>
            <a:r>
              <a:rPr lang="en-GB" i="1" dirty="0"/>
              <a:t>I</a:t>
            </a:r>
            <a:r>
              <a:rPr lang="en-GB" dirty="0"/>
              <a:t> is the </a:t>
            </a:r>
            <a:r>
              <a:rPr lang="en-GB" dirty="0">
                <a:hlinkClick r:id="rId4" tooltip="Second moment of area"/>
              </a:rPr>
              <a:t>second moment of area</a:t>
            </a:r>
            <a:r>
              <a:rPr lang="en-GB" dirty="0"/>
              <a:t> of the beam's cross-section.</a:t>
            </a:r>
            <a:endParaRPr lang="lv-LV" dirty="0"/>
          </a:p>
          <a:p>
            <a:r>
              <a:rPr lang="en-GB" dirty="0"/>
              <a:t> </a:t>
            </a:r>
            <a:endParaRPr lang="lv-LV" dirty="0"/>
          </a:p>
          <a:p>
            <a:r>
              <a:rPr lang="lv-LV" dirty="0"/>
              <a:t>Function </a:t>
            </a:r>
            <a:r>
              <a:rPr lang="en-GB" dirty="0"/>
              <a:t> w(x) describes the deflection of the beam at some position </a:t>
            </a:r>
            <a:r>
              <a:rPr lang="en-GB" i="1" dirty="0"/>
              <a:t>x</a:t>
            </a:r>
            <a:r>
              <a:rPr lang="en-GB" dirty="0"/>
              <a:t>. </a:t>
            </a:r>
            <a:endParaRPr lang="lv-LV" dirty="0"/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6689989" y="3690258"/>
          <a:ext cx="3578267" cy="144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Equation" r:id="rId5" imgW="1066680" imgH="419040" progId="Equation.DSMT4">
                  <p:embed/>
                </p:oleObj>
              </mc:Choice>
              <mc:Fallback>
                <p:oleObj name="Equation" r:id="rId5" imgW="106668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989" y="3690258"/>
                        <a:ext cx="3578267" cy="1441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35654" y="4775767"/>
            <a:ext cx="3748726" cy="7386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rgbClr val="FF0000"/>
                </a:solidFill>
              </a:rPr>
              <a:t>I</a:t>
            </a:r>
            <a:r>
              <a:rPr lang="en-GB" sz="2400" b="1" dirty="0" err="1">
                <a:solidFill>
                  <a:srgbClr val="FF0000"/>
                </a:solidFill>
              </a:rPr>
              <a:t>mportant</a:t>
            </a:r>
            <a:r>
              <a:rPr lang="en-GB" sz="2400" b="1" dirty="0">
                <a:solidFill>
                  <a:srgbClr val="FF0000"/>
                </a:solidFill>
              </a:rPr>
              <a:t> in ship</a:t>
            </a:r>
            <a:r>
              <a:rPr lang="lv-LV" sz="2400" b="1" dirty="0">
                <a:solidFill>
                  <a:srgbClr val="FF0000"/>
                </a:solidFill>
              </a:rPr>
              <a:t>s</a:t>
            </a:r>
            <a:r>
              <a:rPr lang="en-GB" sz="2400" b="1" dirty="0">
                <a:solidFill>
                  <a:srgbClr val="FF0000"/>
                </a:solidFill>
              </a:rPr>
              <a:t> design</a:t>
            </a:r>
            <a:r>
              <a:rPr lang="lv-LV" sz="2400" b="1" dirty="0">
                <a:solidFill>
                  <a:srgbClr val="FF0000"/>
                </a:solidFill>
              </a:rPr>
              <a:t>!!!</a:t>
            </a:r>
          </a:p>
          <a:p>
            <a:endParaRPr lang="lv-LV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5281" y="261270"/>
            <a:ext cx="269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rgbClr val="0033CC"/>
                </a:solidFill>
              </a:rPr>
              <a:t>Example</a:t>
            </a:r>
            <a:r>
              <a:rPr lang="en-GB" b="1" i="1" dirty="0">
                <a:solidFill>
                  <a:srgbClr val="0033CC"/>
                </a:solidFill>
              </a:rPr>
              <a:t>:</a:t>
            </a:r>
            <a:endParaRPr lang="lv-LV" b="1" i="1" dirty="0">
              <a:solidFill>
                <a:srgbClr val="0033CC"/>
              </a:solidFill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5101527" y="1008745"/>
            <a:ext cx="6671644" cy="1231106"/>
            <a:chOff x="5110843" y="1008743"/>
            <a:chExt cx="6683828" cy="1231106"/>
          </a:xfrm>
        </p:grpSpPr>
        <p:sp>
          <p:nvSpPr>
            <p:cNvPr id="16" name="TextBox 15"/>
            <p:cNvSpPr txBox="1"/>
            <p:nvPr/>
          </p:nvSpPr>
          <p:spPr>
            <a:xfrm>
              <a:off x="5110843" y="1008743"/>
              <a:ext cx="668382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 </a:t>
              </a:r>
              <a:r>
                <a:rPr lang="lv-LV" b="1" dirty="0"/>
                <a:t>  </a:t>
              </a:r>
              <a:r>
                <a:rPr lang="en-GB" sz="2800" b="1" dirty="0"/>
                <a:t>A beam is a constructive element capable </a:t>
              </a:r>
              <a:r>
                <a:rPr lang="lv-LV" sz="2800" b="1" dirty="0"/>
                <a:t>to</a:t>
              </a:r>
              <a:r>
                <a:rPr lang="en-GB" sz="2800" b="1" dirty="0"/>
                <a:t> withstand heavy loads in bending</a:t>
              </a:r>
              <a:r>
                <a:rPr lang="en-GB" dirty="0"/>
                <a:t>.</a:t>
              </a:r>
              <a:endParaRPr lang="lv-LV" dirty="0"/>
            </a:p>
            <a:p>
              <a:endParaRPr lang="lv-LV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143501" y="1208315"/>
              <a:ext cx="97971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5085234" y="1975770"/>
            <a:ext cx="7084547" cy="2215991"/>
            <a:chOff x="5094515" y="1975758"/>
            <a:chExt cx="7097485" cy="2215991"/>
          </a:xfrm>
        </p:grpSpPr>
        <p:sp>
          <p:nvSpPr>
            <p:cNvPr id="14" name="TextBox 13"/>
            <p:cNvSpPr txBox="1"/>
            <p:nvPr/>
          </p:nvSpPr>
          <p:spPr>
            <a:xfrm>
              <a:off x="5421086" y="1975758"/>
              <a:ext cx="6770914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lv-LV" dirty="0"/>
            </a:p>
            <a:p>
              <a:r>
                <a:rPr lang="lv-LV" sz="2800" dirty="0"/>
                <a:t>The </a:t>
              </a:r>
              <a:r>
                <a:rPr lang="en-GB" sz="2800" dirty="0"/>
                <a:t>relationship between the beam's </a:t>
              </a:r>
              <a:r>
                <a:rPr lang="en-GB" sz="2800" dirty="0">
                  <a:hlinkClick r:id="rId7" tooltip="Deflection (engineering)"/>
                </a:rPr>
                <a:t>deflection</a:t>
              </a:r>
              <a:r>
                <a:rPr lang="lv-LV" sz="2800" dirty="0"/>
                <a:t> </a:t>
              </a:r>
              <a:r>
                <a:rPr lang="lv-LV" sz="2800" b="1" i="1" dirty="0"/>
                <a:t>w(x</a:t>
              </a:r>
              <a:r>
                <a:rPr lang="lv-LV" sz="2800" dirty="0"/>
                <a:t>)</a:t>
              </a:r>
              <a:r>
                <a:rPr lang="en-GB" sz="2800" dirty="0"/>
                <a:t> and the </a:t>
              </a:r>
              <a:r>
                <a:rPr lang="en-GB" sz="2800" u="sng" dirty="0">
                  <a:solidFill>
                    <a:srgbClr val="0033CC"/>
                  </a:solidFill>
                </a:rPr>
                <a:t>applied load</a:t>
              </a:r>
              <a:r>
                <a:rPr lang="lv-LV" sz="2800" u="sng" dirty="0">
                  <a:solidFill>
                    <a:srgbClr val="0033CC"/>
                  </a:solidFill>
                </a:rPr>
                <a:t>  </a:t>
              </a:r>
              <a:r>
                <a:rPr lang="lv-LV" sz="2800" b="1" i="1" dirty="0"/>
                <a:t>q(x) </a:t>
              </a:r>
              <a:r>
                <a:rPr lang="lv-LV" sz="2800" dirty="0"/>
                <a:t> </a:t>
              </a:r>
              <a:r>
                <a:rPr lang="lv-LV" sz="2800" b="1" dirty="0"/>
                <a:t>i</a:t>
              </a:r>
              <a:r>
                <a:rPr lang="en-GB" sz="2800" b="1" dirty="0"/>
                <a:t>n case of small deflections</a:t>
              </a:r>
              <a:r>
                <a:rPr lang="lv-LV" sz="2800" b="1" dirty="0"/>
                <a:t>:</a:t>
              </a:r>
              <a:endParaRPr lang="lv-LV" sz="2800" dirty="0"/>
            </a:p>
            <a:p>
              <a:endParaRPr lang="lv-LV" dirty="0"/>
            </a:p>
            <a:p>
              <a:endParaRPr lang="lv-LV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094515" y="2416629"/>
              <a:ext cx="130628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pplied Sciences | Free Full-Text | Optimal Robust Control of Path  Following and Rudder Roll Reduction for a Container Ship in Heavy Waves |  HT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831" y="618660"/>
            <a:ext cx="5472608" cy="3314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8743" y="0"/>
            <a:ext cx="269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rgbClr val="0033CC"/>
                </a:solidFill>
              </a:rPr>
              <a:t>Example </a:t>
            </a:r>
            <a:r>
              <a:rPr lang="lv-LV" sz="3600" b="1" i="1" dirty="0">
                <a:solidFill>
                  <a:srgbClr val="0033CC"/>
                </a:solidFill>
              </a:rPr>
              <a:t>2</a:t>
            </a:r>
            <a:r>
              <a:rPr lang="en-GB" b="1" i="1" dirty="0">
                <a:solidFill>
                  <a:srgbClr val="0033CC"/>
                </a:solidFill>
              </a:rPr>
              <a:t>:</a:t>
            </a:r>
            <a:endParaRPr lang="lv-LV" b="1" i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7055" y="188640"/>
            <a:ext cx="258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hlinkClick r:id="rId4"/>
              </a:rPr>
              <a:t>video</a:t>
            </a:r>
            <a:endParaRPr lang="lv-LV" dirty="0"/>
          </a:p>
        </p:txBody>
      </p:sp>
      <p:grpSp>
        <p:nvGrpSpPr>
          <p:cNvPr id="16" name="Group 15"/>
          <p:cNvGrpSpPr/>
          <p:nvPr/>
        </p:nvGrpSpPr>
        <p:grpSpPr>
          <a:xfrm>
            <a:off x="612279" y="692696"/>
            <a:ext cx="3960440" cy="3168352"/>
            <a:chOff x="324247" y="1052736"/>
            <a:chExt cx="3960440" cy="3168352"/>
          </a:xfrm>
        </p:grpSpPr>
        <p:pic>
          <p:nvPicPr>
            <p:cNvPr id="8" name="Picture 7" descr="https://ic.pics.livejournal.com/denispozhitnev/85681105/684/684_800.jpg"/>
            <p:cNvPicPr/>
            <p:nvPr/>
          </p:nvPicPr>
          <p:blipFill>
            <a:blip r:embed="rId5" cstate="print"/>
            <a:srcRect l="8925" r="9351" b="28962"/>
            <a:stretch>
              <a:fillRect/>
            </a:stretch>
          </p:blipFill>
          <p:spPr bwMode="auto">
            <a:xfrm>
              <a:off x="324247" y="1052736"/>
              <a:ext cx="3960440" cy="3168352"/>
            </a:xfrm>
            <a:prstGeom prst="rect">
              <a:avLst/>
            </a:prstGeom>
            <a:noFill/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2268463" y="1556792"/>
              <a:ext cx="0" cy="20162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268463" y="1556792"/>
              <a:ext cx="792088" cy="201622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>
            <a:xfrm>
              <a:off x="1548383" y="1844824"/>
              <a:ext cx="1224136" cy="576064"/>
            </a:xfrm>
            <a:prstGeom prst="arc">
              <a:avLst>
                <a:gd name="adj1" fmla="val 17535112"/>
                <a:gd name="adj2" fmla="val 0"/>
              </a:avLst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graphicFrame>
          <p:nvGraphicFramePr>
            <p:cNvPr id="90114" name="Content Placeholder 11"/>
            <p:cNvGraphicFramePr>
              <a:graphicFrameLocks noChangeAspect="1"/>
            </p:cNvGraphicFramePr>
            <p:nvPr/>
          </p:nvGraphicFramePr>
          <p:xfrm>
            <a:off x="2484487" y="1484784"/>
            <a:ext cx="372739" cy="522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18" name="Equation" r:id="rId6" imgW="126720" imgH="177480" progId="Equation.DSMT4">
                    <p:embed/>
                  </p:oleObj>
                </mc:Choice>
                <mc:Fallback>
                  <p:oleObj name="Equation" r:id="rId6" imgW="126720" imgH="177480" progId="Equation.DSMT4">
                    <p:embed/>
                    <p:pic>
                      <p:nvPicPr>
                        <p:cNvPr id="0" name="Content Placeholder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4487" y="1484784"/>
                          <a:ext cx="372739" cy="5229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252239" y="3933056"/>
            <a:ext cx="119175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33CC"/>
                </a:solidFill>
              </a:rPr>
              <a:t>Rolling</a:t>
            </a:r>
            <a:r>
              <a:rPr lang="en-GB" sz="2800" b="1" dirty="0"/>
              <a:t> of a </a:t>
            </a:r>
            <a:r>
              <a:rPr lang="lv-LV" sz="2800" b="1" dirty="0"/>
              <a:t>ship</a:t>
            </a:r>
            <a:r>
              <a:rPr lang="en-GB" sz="2800" b="1" dirty="0"/>
              <a:t>, occurring in calm wate</a:t>
            </a:r>
            <a:r>
              <a:rPr lang="en-GB" sz="2800" dirty="0"/>
              <a:t>r</a:t>
            </a:r>
            <a:r>
              <a:rPr lang="lv-LV" sz="2800" dirty="0"/>
              <a:t> </a:t>
            </a:r>
            <a:r>
              <a:rPr lang="en-GB" sz="2800" b="1" dirty="0">
                <a:solidFill>
                  <a:srgbClr val="0033CC"/>
                </a:solidFill>
              </a:rPr>
              <a:t>without resistance</a:t>
            </a:r>
            <a:r>
              <a:rPr lang="lv-LV" sz="2800" b="1" dirty="0">
                <a:solidFill>
                  <a:srgbClr val="0033CC"/>
                </a:solidFill>
              </a:rPr>
              <a:t> </a:t>
            </a:r>
            <a:r>
              <a:rPr lang="en-GB" sz="2800" dirty="0"/>
              <a:t> is described by the differential equation:</a:t>
            </a:r>
            <a:endParaRPr lang="lv-LV" sz="2800" dirty="0"/>
          </a:p>
          <a:p>
            <a:endParaRPr lang="lv-LV" dirty="0"/>
          </a:p>
        </p:txBody>
      </p:sp>
      <p:grpSp>
        <p:nvGrpSpPr>
          <p:cNvPr id="18" name="Group 10"/>
          <p:cNvGrpSpPr/>
          <p:nvPr/>
        </p:nvGrpSpPr>
        <p:grpSpPr>
          <a:xfrm>
            <a:off x="396255" y="4581128"/>
            <a:ext cx="10801200" cy="2276872"/>
            <a:chOff x="-7630823" y="459504"/>
            <a:chExt cx="13426564" cy="3851554"/>
          </a:xfrm>
        </p:grpSpPr>
        <p:grpSp>
          <p:nvGrpSpPr>
            <p:cNvPr id="19" name="Group 8"/>
            <p:cNvGrpSpPr/>
            <p:nvPr/>
          </p:nvGrpSpPr>
          <p:grpSpPr>
            <a:xfrm>
              <a:off x="-7630823" y="459504"/>
              <a:ext cx="13426564" cy="3851554"/>
              <a:chOff x="-7630823" y="459504"/>
              <a:chExt cx="13426564" cy="385155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-7630823" y="1603759"/>
                <a:ext cx="13426564" cy="2707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2400" dirty="0"/>
                  <a:t>                  </a:t>
                </a:r>
                <a:r>
                  <a:rPr lang="en-GB" sz="2300" dirty="0"/>
                  <a:t>is </a:t>
                </a:r>
                <a:r>
                  <a:rPr lang="en-GB" sz="2300" b="1" dirty="0">
                    <a:solidFill>
                      <a:srgbClr val="0033CC"/>
                    </a:solidFill>
                  </a:rPr>
                  <a:t>the rolling amplitude</a:t>
                </a:r>
                <a:r>
                  <a:rPr lang="lv-LV" sz="2300" b="1" dirty="0">
                    <a:solidFill>
                      <a:srgbClr val="0033CC"/>
                    </a:solidFill>
                  </a:rPr>
                  <a:t> </a:t>
                </a:r>
                <a:r>
                  <a:rPr lang="lv-LV" sz="2300" dirty="0"/>
                  <a:t>at the time moment </a:t>
                </a:r>
                <a:r>
                  <a:rPr lang="lv-LV" sz="2300" i="1" dirty="0"/>
                  <a:t>t</a:t>
                </a:r>
                <a:r>
                  <a:rPr lang="en-GB" sz="2300" dirty="0"/>
                  <a:t>,</a:t>
                </a:r>
                <a:endParaRPr lang="lv-LV" sz="2300" dirty="0"/>
              </a:p>
              <a:p>
                <a:endParaRPr lang="lv-LV" sz="800" dirty="0"/>
              </a:p>
              <a:p>
                <a:r>
                  <a:rPr lang="lv-LV" sz="2400" dirty="0"/>
                  <a:t>                   </a:t>
                </a:r>
                <a:r>
                  <a:rPr lang="en-GB" sz="2400" dirty="0"/>
                  <a:t>is the circular frequency of free (natural) </a:t>
                </a:r>
                <a:endParaRPr lang="lv-LV" sz="2400" dirty="0"/>
              </a:p>
              <a:p>
                <a:r>
                  <a:rPr lang="lv-LV" sz="2400" dirty="0"/>
                  <a:t>                       </a:t>
                </a:r>
                <a:r>
                  <a:rPr lang="en-GB" sz="2400" dirty="0"/>
                  <a:t>vibrations during the rolling without resistance.</a:t>
                </a:r>
                <a:endParaRPr lang="lv-LV" sz="2400" dirty="0"/>
              </a:p>
              <a:p>
                <a:endParaRPr lang="lv-LV" dirty="0"/>
              </a:p>
            </p:txBody>
          </p:sp>
          <p:graphicFrame>
            <p:nvGraphicFramePr>
              <p:cNvPr id="23" name="Object 1"/>
              <p:cNvGraphicFramePr>
                <a:graphicFrameLocks noChangeAspect="1"/>
              </p:cNvGraphicFramePr>
              <p:nvPr/>
            </p:nvGraphicFramePr>
            <p:xfrm>
              <a:off x="-2170687" y="459504"/>
              <a:ext cx="3434808" cy="949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0119" name="Equation" r:id="rId8" imgW="812520" imgH="241200" progId="Equation.DSMT4">
                      <p:embed/>
                    </p:oleObj>
                  </mc:Choice>
                  <mc:Fallback>
                    <p:oleObj name="Equation" r:id="rId8" imgW="812520" imgH="241200" progId="Equation.DSMT4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2170687" y="459504"/>
                            <a:ext cx="3434808" cy="9493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-7541313" y="1847376"/>
            <a:ext cx="1342655" cy="489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0" name="Equation" r:id="rId10" imgW="520560" imgH="203040" progId="Equation.DSMT4">
                    <p:embed/>
                  </p:oleObj>
                </mc:Choice>
                <mc:Fallback>
                  <p:oleObj name="Equation" r:id="rId10" imgW="520560" imgH="20304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541313" y="1847376"/>
                          <a:ext cx="1342655" cy="4892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"/>
            <p:cNvGraphicFramePr>
              <a:graphicFrameLocks noChangeAspect="1"/>
            </p:cNvGraphicFramePr>
            <p:nvPr/>
          </p:nvGraphicFramePr>
          <p:xfrm>
            <a:off x="-7451802" y="2456419"/>
            <a:ext cx="611186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21" name="Equation" r:id="rId12" imgW="177480" imgH="228600" progId="Equation.DSMT4">
                    <p:embed/>
                  </p:oleObj>
                </mc:Choice>
                <mc:Fallback>
                  <p:oleObj name="Equation" r:id="rId12" imgW="177480" imgH="2286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7451802" y="2456419"/>
                          <a:ext cx="611186" cy="730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5518" y="1078611"/>
            <a:ext cx="101606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33CC"/>
                </a:solidFill>
              </a:rPr>
              <a:t>Taking into account the resistance </a:t>
            </a:r>
            <a:r>
              <a:rPr lang="en-GB" sz="2800" b="1" dirty="0"/>
              <a:t>during the rolling in calm </a:t>
            </a:r>
            <a:r>
              <a:rPr lang="en-GB" sz="2800" dirty="0"/>
              <a:t>water, the equation of motion takes the form</a:t>
            </a:r>
            <a:endParaRPr lang="lv-LV" sz="2800" dirty="0"/>
          </a:p>
          <a:p>
            <a:endParaRPr lang="lv-LV" dirty="0"/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2977481" y="2354277"/>
          <a:ext cx="4970909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0" name="Equation" r:id="rId3" imgW="1295280" imgH="241200" progId="Equation.DSMT4">
                  <p:embed/>
                </p:oleObj>
              </mc:Choice>
              <mc:Fallback>
                <p:oleObj name="Equation" r:id="rId3" imgW="129528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7481" y="2354277"/>
                        <a:ext cx="4970909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98980" y="3508388"/>
            <a:ext cx="9339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w</a:t>
            </a:r>
            <a:r>
              <a:rPr lang="en-GB" sz="2400" dirty="0"/>
              <a:t>here</a:t>
            </a:r>
            <a:r>
              <a:rPr lang="lv-LV" sz="2400" dirty="0"/>
              <a:t>               is the relative  coefficient of resistance     </a:t>
            </a:r>
          </a:p>
          <a:p>
            <a:r>
              <a:rPr lang="lv-LV" sz="2400" dirty="0"/>
              <a:t>                       </a:t>
            </a:r>
            <a:endParaRPr lang="lv-LV" dirty="0"/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2839616" y="3351213"/>
          <a:ext cx="65285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616" y="3351213"/>
                        <a:ext cx="652858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AutoShape 6" descr="{\displaystyle {\frac {\partial ^{2}u}{\partial t^{2}}}\;=\;c^{2}\left({\frac {\partial ^{2}u}{\partial x_{1}^{2}}}+{\frac {\partial ^{2}u}{\partial x_{2}^{2}}}+\cdots +{\frac {\partial ^{2}u}{\partial x_{n}^{2}}}\right)}"/>
          <p:cNvSpPr>
            <a:spLocks noChangeAspect="1" noChangeArrowheads="1"/>
          </p:cNvSpPr>
          <p:nvPr/>
        </p:nvSpPr>
        <p:spPr bwMode="auto">
          <a:xfrm>
            <a:off x="155291" y="-144463"/>
            <a:ext cx="30424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34824" name="AutoShape 8" descr="{\displaystyle {\frac {\partial ^{2}u}{\partial t^{2}}}\;=\;c^{2}\left({\frac {\partial ^{2}u}{\partial x_{1}^{2}}}+{\frac {\partial ^{2}u}{\partial x_{2}^{2}}}+\cdots +{\frac {\partial ^{2}u}{\partial x_{n}^{2}}}\right)}"/>
          <p:cNvSpPr>
            <a:spLocks noChangeAspect="1" noChangeArrowheads="1"/>
          </p:cNvSpPr>
          <p:nvPr/>
        </p:nvSpPr>
        <p:spPr bwMode="auto">
          <a:xfrm>
            <a:off x="155291" y="-144463"/>
            <a:ext cx="30424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34826" name="AutoShape 10" descr="{\displaystyle {\frac {\partial ^{2}u}{\partial t^{2}}}\;=\;c^{2}\left({\frac {\partial ^{2}u}{\partial x_{1}^{2}}}+{\frac {\partial ^{2}u}{\partial x_{2}^{2}}}+\cdots +{\frac {\partial ^{2}u}{\partial x_{n}^{2}}}\right)}"/>
          <p:cNvSpPr>
            <a:spLocks noChangeAspect="1" noChangeArrowheads="1"/>
          </p:cNvSpPr>
          <p:nvPr/>
        </p:nvSpPr>
        <p:spPr bwMode="auto">
          <a:xfrm>
            <a:off x="155291" y="-144463"/>
            <a:ext cx="30424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2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8489" y="1096328"/>
            <a:ext cx="10983222" cy="63450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None/>
            </a:pPr>
            <a:r>
              <a:rPr lang="lv-LV" sz="3000" b="1" dirty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PARTIAL</a:t>
            </a:r>
            <a:r>
              <a:rPr lang="en-GB" sz="3000" dirty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lang="en-GB" sz="3000" b="1" i="1" dirty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differential equation</a:t>
            </a:r>
            <a:r>
              <a:rPr lang="lv-LV" sz="3000" b="1" i="1" dirty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:</a:t>
            </a:r>
          </a:p>
        </p:txBody>
      </p:sp>
      <p:sp>
        <p:nvSpPr>
          <p:cNvPr id="16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6842" y="3159174"/>
            <a:ext cx="10983222" cy="69437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None/>
            </a:pPr>
            <a:r>
              <a:rPr lang="lv-LV" dirty="0"/>
              <a:t> General form </a:t>
            </a:r>
            <a:r>
              <a:rPr lang="lv-LV" i="1" dirty="0"/>
              <a:t>for U=U(x,y):</a:t>
            </a:r>
            <a:endParaRPr lang="hr-HR" i="1" dirty="0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5045167" y="2766344"/>
          <a:ext cx="5899489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4" imgW="1993680" imgH="444240" progId="Equation.DSMT4">
                  <p:embed/>
                </p:oleObj>
              </mc:Choice>
              <mc:Fallback>
                <p:oleObj name="Equation" r:id="rId4" imgW="199368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167" y="2766344"/>
                        <a:ext cx="5899489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5124844" y="4506914"/>
          <a:ext cx="646360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6" imgW="2184120" imgH="241200" progId="Equation.DSMT4">
                  <p:embed/>
                </p:oleObj>
              </mc:Choice>
              <mc:Fallback>
                <p:oleObj name="Equation" r:id="rId6" imgW="218412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844" y="4506914"/>
                        <a:ext cx="6463608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77081" y="1774794"/>
            <a:ext cx="11892696" cy="10945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In physics and engineering contexts it is more common to consider the specific case of a 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cs typeface="Arial" pitchFamily="34" charset="0"/>
                <a:hlinkClick r:id="rId8" tooltip="Function (mathematics)"/>
              </a:rPr>
              <a:t>function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lv-LV" sz="24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lv-LV" sz="24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, </a:t>
            </a:r>
            <a:r>
              <a:rPr kumimoji="0" lang="lv-LV" sz="24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y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, </a:t>
            </a:r>
            <a:r>
              <a:rPr kumimoji="0" lang="lv-LV" sz="24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, </a:t>
            </a:r>
            <a:r>
              <a:rPr kumimoji="0" lang="lv-LV" sz="24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) of three spatial variables (</a:t>
            </a:r>
            <a:r>
              <a:rPr kumimoji="0" lang="lv-LV" sz="24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, </a:t>
            </a:r>
            <a:r>
              <a:rPr kumimoji="0" lang="lv-LV" sz="24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y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, </a:t>
            </a:r>
            <a:r>
              <a:rPr kumimoji="0" lang="lv-LV" sz="24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z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) and a 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cs typeface="Arial" pitchFamily="34" charset="0"/>
                <a:hlinkClick r:id="rId9" tooltip="Time"/>
              </a:rPr>
              <a:t>time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 variable </a:t>
            </a:r>
            <a:r>
              <a:rPr kumimoji="0" lang="lv-LV" sz="24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endParaRPr kumimoji="0" 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lv-LV" sz="1900" b="0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0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" y="2508346"/>
            <a:ext cx="1140639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kumimoji="0" lang="lv-LV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1)</a:t>
            </a: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The </a:t>
            </a:r>
            <a:r>
              <a:rPr kumimoji="0" lang="lv-LV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e</a:t>
            </a: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equation of a string vibration</a:t>
            </a:r>
            <a:r>
              <a:rPr kumimoji="0" lang="lv-LV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(one dimensional</a:t>
            </a:r>
            <a:r>
              <a:rPr kumimoji="0" lang="lv-LV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wave equation)</a:t>
            </a:r>
            <a:r>
              <a:rPr kumimoji="0" lang="lv-LV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endParaRPr kumimoji="0" lang="hr-H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2" name="AutoShape 6" descr="{\displaystyle {\frac {\partial ^{2}u}{\partial t^{2}}}\;=\;c^{2}\left({\frac {\partial ^{2}u}{\partial x_{1}^{2}}}+{\frac {\partial ^{2}u}{\partial x_{2}^{2}}}+\cdots +{\frac {\partial ^{2}u}{\partial x_{n}^{2}}}\right)}"/>
          <p:cNvSpPr>
            <a:spLocks noChangeAspect="1" noChangeArrowheads="1"/>
          </p:cNvSpPr>
          <p:nvPr/>
        </p:nvSpPr>
        <p:spPr bwMode="auto">
          <a:xfrm>
            <a:off x="155291" y="-144463"/>
            <a:ext cx="30424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34824" name="AutoShape 8" descr="{\displaystyle {\frac {\partial ^{2}u}{\partial t^{2}}}\;=\;c^{2}\left({\frac {\partial ^{2}u}{\partial x_{1}^{2}}}+{\frac {\partial ^{2}u}{\partial x_{2}^{2}}}+\cdots +{\frac {\partial ^{2}u}{\partial x_{n}^{2}}}\right)}"/>
          <p:cNvSpPr>
            <a:spLocks noChangeAspect="1" noChangeArrowheads="1"/>
          </p:cNvSpPr>
          <p:nvPr/>
        </p:nvSpPr>
        <p:spPr bwMode="auto">
          <a:xfrm>
            <a:off x="155291" y="-144463"/>
            <a:ext cx="30424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34826" name="AutoShape 10" descr="{\displaystyle {\frac {\partial ^{2}u}{\partial t^{2}}}\;=\;c^{2}\left({\frac {\partial ^{2}u}{\partial x_{1}^{2}}}+{\frac {\partial ^{2}u}{\partial x_{2}^{2}}}+\cdots +{\frac {\partial ^{2}u}{\partial x_{n}^{2}}}\right)}"/>
          <p:cNvSpPr>
            <a:spLocks noChangeAspect="1" noChangeArrowheads="1"/>
          </p:cNvSpPr>
          <p:nvPr/>
        </p:nvSpPr>
        <p:spPr bwMode="auto">
          <a:xfrm>
            <a:off x="155291" y="-144463"/>
            <a:ext cx="30424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12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255" y="404664"/>
            <a:ext cx="6624736" cy="114068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None/>
            </a:pPr>
            <a:r>
              <a:rPr lang="lv-LV" sz="3000" b="1" dirty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PARTIAL</a:t>
            </a:r>
            <a:r>
              <a:rPr lang="en-GB" sz="3000" dirty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lang="en-GB" sz="3000" b="1" i="1" dirty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differential equation</a:t>
            </a:r>
            <a:r>
              <a:rPr lang="lv-LV" sz="3000" b="1" i="1" dirty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:</a:t>
            </a:r>
            <a:endParaRPr lang="en-GB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5302" y="1686878"/>
            <a:ext cx="2909338" cy="6317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None/>
            </a:pPr>
            <a:r>
              <a:rPr lang="lv-LV" sz="3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Examples:</a:t>
            </a:r>
            <a:r>
              <a:rPr lang="en-GB" sz="3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endParaRPr lang="en-GB" sz="3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v-LV" dirty="0"/>
          </a:p>
          <a:p>
            <a:pPr>
              <a:buNone/>
            </a:pPr>
            <a:endParaRPr lang="hr-HR" dirty="0"/>
          </a:p>
        </p:txBody>
      </p:sp>
      <p:grpSp>
        <p:nvGrpSpPr>
          <p:cNvPr id="2" name="Group 13"/>
          <p:cNvGrpSpPr/>
          <p:nvPr/>
        </p:nvGrpSpPr>
        <p:grpSpPr>
          <a:xfrm>
            <a:off x="760613" y="3348265"/>
            <a:ext cx="10176401" cy="2685502"/>
            <a:chOff x="762000" y="3348265"/>
            <a:chExt cx="10194985" cy="2685502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762000" y="4769237"/>
              <a:ext cx="2260600" cy="584775"/>
            </a:xfrm>
            <a:prstGeom prst="rect">
              <a:avLst/>
            </a:prstGeom>
            <a:solidFill>
              <a:srgbClr val="FAFA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8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alibri Light" pitchFamily="34" charset="0"/>
                </a:rPr>
                <a:t>U=U(</a:t>
              </a:r>
              <a:r>
                <a:rPr kumimoji="0" lang="en-GB" sz="28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alibri Light" pitchFamily="34" charset="0"/>
                </a:rPr>
                <a:t>x,t</a:t>
              </a:r>
              <a:r>
                <a:rPr kumimoji="0" lang="en-GB" sz="28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alibri Light" pitchFamily="34" charset="0"/>
                </a:rPr>
                <a:t>)</a:t>
              </a:r>
              <a:r>
                <a:rPr lang="lv-LV" sz="2800" i="1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Calibri Light" pitchFamily="34" charset="0"/>
                </a:rPr>
                <a:t> </a:t>
              </a:r>
              <a:r>
                <a:rPr lang="lv-LV" sz="3200" b="1" i="1" dirty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Calibri Light" pitchFamily="34" charset="0"/>
                </a:rPr>
                <a:t>?</a:t>
              </a:r>
              <a:r>
                <a:rPr kumimoji="0" lang="en-GB" sz="28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alibri Light" pitchFamily="34" charset="0"/>
                </a:rPr>
                <a:t>.</a:t>
              </a:r>
              <a:r>
                <a:rPr kumimoji="0" lang="en-GB" sz="2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Calibri Light" pitchFamily="34" charset="0"/>
                </a:rPr>
                <a:t> </a:t>
              </a:r>
              <a:endPara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" name="Content Placeholder 11"/>
            <p:cNvGraphicFramePr>
              <a:graphicFrameLocks noChangeAspect="1"/>
            </p:cNvGraphicFramePr>
            <p:nvPr/>
          </p:nvGraphicFramePr>
          <p:xfrm>
            <a:off x="1681843" y="3348265"/>
            <a:ext cx="2544763" cy="1166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Equation" r:id="rId4" imgW="914400" imgH="419040" progId="Equation.DSMT4">
                    <p:embed/>
                  </p:oleObj>
                </mc:Choice>
                <mc:Fallback>
                  <p:oleObj name="Equation" r:id="rId4" imgW="914400" imgH="419040" progId="Equation.DSMT4">
                    <p:embed/>
                    <p:pic>
                      <p:nvPicPr>
                        <p:cNvPr id="0" name="Content Placeholder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1843" y="3348265"/>
                          <a:ext cx="2544763" cy="1166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47528" y="3470183"/>
              <a:ext cx="5509457" cy="2563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>
            <a:hlinkClick r:id="rId7"/>
          </p:cNvPr>
          <p:cNvSpPr txBox="1"/>
          <p:nvPr/>
        </p:nvSpPr>
        <p:spPr>
          <a:xfrm>
            <a:off x="7225809" y="1346200"/>
            <a:ext cx="177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hlinkClick r:id="rId7"/>
              </a:rPr>
              <a:t>demo</a:t>
            </a: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68263" y="404664"/>
            <a:ext cx="603055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lang="lv-LV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2</a:t>
            </a:r>
            <a:r>
              <a:rPr kumimoji="0" lang="lv-LV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)</a:t>
            </a: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The </a:t>
            </a:r>
            <a:r>
              <a:rPr lang="lv-LV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wave equation</a:t>
            </a:r>
            <a:r>
              <a:rPr kumimoji="0" lang="lv-LV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endParaRPr kumimoji="0" lang="hr-H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084887" y="1196752"/>
            <a:ext cx="4183360" cy="1015663"/>
          </a:xfrm>
          <a:prstGeom prst="rect">
            <a:avLst/>
          </a:prstGeom>
          <a:solidFill>
            <a:srgbClr val="FAFA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is a partial differential equation for the function of </a:t>
            </a:r>
            <a:r>
              <a:rPr kumimoji="0" lang="lv-LV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4 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variables </a:t>
            </a:r>
            <a:r>
              <a:rPr kumimoji="0" lang="en-GB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U=U(x</a:t>
            </a:r>
            <a:r>
              <a:rPr kumimoji="0" lang="lv-LV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,y,z</a:t>
            </a:r>
            <a:r>
              <a:rPr kumimoji="0" lang="en-GB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,t).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2" name="AutoShape 6" descr="{\displaystyle {\frac {\partial ^{2}u}{\partial t^{2}}}\;=\;c^{2}\left({\frac {\partial ^{2}u}{\partial x_{1}^{2}}}+{\frac {\partial ^{2}u}{\partial x_{2}^{2}}}+\cdots +{\frac {\partial ^{2}u}{\partial x_{n}^{2}}}\right)}"/>
          <p:cNvSpPr>
            <a:spLocks noChangeAspect="1" noChangeArrowheads="1"/>
          </p:cNvSpPr>
          <p:nvPr/>
        </p:nvSpPr>
        <p:spPr bwMode="auto">
          <a:xfrm>
            <a:off x="155291" y="-144463"/>
            <a:ext cx="30424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34824" name="AutoShape 8" descr="{\displaystyle {\frac {\partial ^{2}u}{\partial t^{2}}}\;=\;c^{2}\left({\frac {\partial ^{2}u}{\partial x_{1}^{2}}}+{\frac {\partial ^{2}u}{\partial x_{2}^{2}}}+\cdots +{\frac {\partial ^{2}u}{\partial x_{n}^{2}}}\right)}"/>
          <p:cNvSpPr>
            <a:spLocks noChangeAspect="1" noChangeArrowheads="1"/>
          </p:cNvSpPr>
          <p:nvPr/>
        </p:nvSpPr>
        <p:spPr bwMode="auto">
          <a:xfrm>
            <a:off x="155291" y="-144463"/>
            <a:ext cx="30424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34826" name="AutoShape 10" descr="{\displaystyle {\frac {\partial ^{2}u}{\partial t^{2}}}\;=\;c^{2}\left({\frac {\partial ^{2}u}{\partial x_{1}^{2}}}+{\frac {\partial ^{2}u}{\partial x_{2}^{2}}}+\cdots +{\frac {\partial ^{2}u}{\partial x_{n}^{2}}}\right)}"/>
          <p:cNvSpPr>
            <a:spLocks noChangeAspect="1" noChangeArrowheads="1"/>
          </p:cNvSpPr>
          <p:nvPr/>
        </p:nvSpPr>
        <p:spPr bwMode="auto">
          <a:xfrm>
            <a:off x="155291" y="-144463"/>
            <a:ext cx="30424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graphicFrame>
        <p:nvGraphicFramePr>
          <p:cNvPr id="3" name="Content Placeholder 11"/>
          <p:cNvGraphicFramePr>
            <a:graphicFrameLocks noChangeAspect="1"/>
          </p:cNvGraphicFramePr>
          <p:nvPr/>
        </p:nvGraphicFramePr>
        <p:xfrm>
          <a:off x="540271" y="1052737"/>
          <a:ext cx="5040560" cy="129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4" imgW="1879560" imgH="482400" progId="Equation.DSMT4">
                  <p:embed/>
                </p:oleObj>
              </mc:Choice>
              <mc:Fallback>
                <p:oleObj name="Equation" r:id="rId4" imgW="1879560" imgH="482400" progId="Equation.DSMT4">
                  <p:embed/>
                  <p:pic>
                    <p:nvPicPr>
                      <p:cNvPr id="0" name="Content Placeholder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71" y="1052737"/>
                        <a:ext cx="5040560" cy="12965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8303" y="5949280"/>
            <a:ext cx="86567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lv-LV" sz="2400" dirty="0">
                <a:latin typeface="Arial" pitchFamily="34" charset="0"/>
                <a:ea typeface="Times New Roman" pitchFamily="18" charset="0"/>
                <a:cs typeface="Calibri Light" pitchFamily="34" charset="0"/>
              </a:rPr>
              <a:t>Describes </a:t>
            </a:r>
            <a:r>
              <a:rPr lang="en-GB" sz="2400" dirty="0">
                <a:latin typeface="Arial" pitchFamily="34" charset="0"/>
                <a:ea typeface="Times New Roman" pitchFamily="18" charset="0"/>
                <a:cs typeface="Calibri Light" pitchFamily="34" charset="0"/>
              </a:rPr>
              <a:t>vibration</a:t>
            </a:r>
            <a:r>
              <a:rPr lang="lv-LV" sz="2400" dirty="0">
                <a:latin typeface="Arial" pitchFamily="34" charset="0"/>
                <a:ea typeface="Times New Roman" pitchFamily="18" charset="0"/>
                <a:cs typeface="Calibri Light" pitchFamily="34" charset="0"/>
              </a:rPr>
              <a:t> of the rectangular </a:t>
            </a:r>
            <a:r>
              <a:rPr kumimoji="0" lang="en-GB" sz="240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kumimoji="0" lang="lv-LV" sz="240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membrane </a:t>
            </a:r>
            <a:endParaRPr kumimoji="0" lang="hr-HR" sz="240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263" y="2636912"/>
            <a:ext cx="11701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</a:t>
            </a:r>
            <a:r>
              <a:rPr lang="lv-LV" sz="3200" dirty="0"/>
              <a:t>e</a:t>
            </a:r>
            <a:r>
              <a:rPr lang="en-US" sz="3200" dirty="0"/>
              <a:t>s</a:t>
            </a:r>
            <a:r>
              <a:rPr lang="lv-LV" sz="3200" dirty="0"/>
              <a:t>e</a:t>
            </a:r>
            <a:r>
              <a:rPr lang="en-US" sz="3200" dirty="0"/>
              <a:t> equation</a:t>
            </a:r>
            <a:r>
              <a:rPr lang="lv-LV" sz="3200" dirty="0"/>
              <a:t>s</a:t>
            </a:r>
            <a:r>
              <a:rPr lang="en-US" sz="3200" dirty="0"/>
              <a:t> </a:t>
            </a:r>
            <a:r>
              <a:rPr lang="lv-LV" sz="3200" dirty="0"/>
              <a:t>describe </a:t>
            </a:r>
            <a:r>
              <a:rPr lang="en-US" sz="3200" dirty="0"/>
              <a:t>the properties of most wave</a:t>
            </a:r>
            <a:r>
              <a:rPr lang="lv-LV" sz="3200" dirty="0"/>
              <a:t> </a:t>
            </a:r>
            <a:r>
              <a:rPr lang="en-US" sz="3200" dirty="0"/>
              <a:t>phenomena</a:t>
            </a:r>
            <a:r>
              <a:rPr lang="lv-LV" sz="3200" dirty="0"/>
              <a:t>: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3212977"/>
            <a:ext cx="8064896" cy="247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{\displaystyle {\frac {\partial ^{2}u}{\partial t^{2}}}\;=\;c^{2}\left({\frac {\partial ^{2}u}{\partial x_{1}^{2}}}+{\frac {\partial ^{2}u}{\partial x_{2}^{2}}}+\cdots +{\frac {\partial ^{2}u}{\partial x_{n}^{2}}}\right)}"/>
          <p:cNvSpPr>
            <a:spLocks noChangeAspect="1" noChangeArrowheads="1"/>
          </p:cNvSpPr>
          <p:nvPr/>
        </p:nvSpPr>
        <p:spPr bwMode="auto">
          <a:xfrm>
            <a:off x="155291" y="-144463"/>
            <a:ext cx="30424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40964" name="AutoShape 4" descr="{\displaystyle {\frac {\partial u}{\partial t}}=\alpha \left({\frac {\partial ^{2}u}{\partial x^{2}}}+{\frac {\partial ^{2}u}{\partial y^{2}}}+{\frac {\partial ^{2}u}{\partial z^{2}}}\right)}"/>
          <p:cNvSpPr>
            <a:spLocks noChangeAspect="1" noChangeArrowheads="1"/>
          </p:cNvSpPr>
          <p:nvPr/>
        </p:nvSpPr>
        <p:spPr bwMode="auto">
          <a:xfrm>
            <a:off x="288399" y="176213"/>
            <a:ext cx="304244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40966" name="AutoShape 6" descr="{\displaystyle {\frac {\partial u}{\partial t}}=\alpha \nabla ^{2}u=\alpha \left({\frac {\partial ^{2}u}{\partial x^{2}}}+{\frac {\partial ^{2}u}{\partial y^{2}}}+{\frac {\partial ^{2}u}{\partial z^{2}}}\right)}"/>
          <p:cNvSpPr>
            <a:spLocks noChangeAspect="1" noChangeArrowheads="1"/>
          </p:cNvSpPr>
          <p:nvPr/>
        </p:nvSpPr>
        <p:spPr bwMode="auto">
          <a:xfrm>
            <a:off x="155291" y="-144463"/>
            <a:ext cx="30424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3379" y="1102130"/>
            <a:ext cx="978112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lang="lv-LV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3</a:t>
            </a:r>
            <a:r>
              <a:rPr kumimoji="0" lang="lv-LV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)</a:t>
            </a: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The</a:t>
            </a:r>
            <a:r>
              <a:rPr kumimoji="0" lang="lv-LV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heat equation (known also as </a:t>
            </a:r>
            <a:r>
              <a:rPr lang="lv-LV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the</a:t>
            </a:r>
            <a:r>
              <a:rPr kumimoji="0" lang="lv-LV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lang="lv-LV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diffusion equation)</a:t>
            </a:r>
            <a:r>
              <a:rPr kumimoji="0" lang="lv-LV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endParaRPr kumimoji="0" lang="hr-H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61" name="Content Placeholder 11"/>
          <p:cNvGraphicFramePr>
            <a:graphicFrameLocks noChangeAspect="1"/>
          </p:cNvGraphicFramePr>
          <p:nvPr/>
        </p:nvGraphicFramePr>
        <p:xfrm>
          <a:off x="938087" y="3621102"/>
          <a:ext cx="486791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3" imgW="1752480" imgH="482400" progId="Equation.DSMT4">
                  <p:embed/>
                </p:oleObj>
              </mc:Choice>
              <mc:Fallback>
                <p:oleObj name="Equation" r:id="rId3" imgW="1752480" imgH="482400" progId="Equation.DSMT4">
                  <p:embed/>
                  <p:pic>
                    <p:nvPicPr>
                      <p:cNvPr id="0" name="Content Placeholder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087" y="3621102"/>
                        <a:ext cx="4867910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Content Placeholder 11"/>
          <p:cNvGraphicFramePr>
            <a:graphicFrameLocks noChangeAspect="1"/>
          </p:cNvGraphicFramePr>
          <p:nvPr/>
        </p:nvGraphicFramePr>
        <p:xfrm>
          <a:off x="958694" y="1949464"/>
          <a:ext cx="2258063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5" imgW="812520" imgH="419040" progId="Equation.DSMT4">
                  <p:embed/>
                </p:oleObj>
              </mc:Choice>
              <mc:Fallback>
                <p:oleObj name="Equation" r:id="rId5" imgW="81252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694" y="1949464"/>
                        <a:ext cx="2258063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76775" y="2276872"/>
            <a:ext cx="5472608" cy="584775"/>
          </a:xfrm>
          <a:prstGeom prst="rect">
            <a:avLst/>
          </a:prstGeom>
          <a:solidFill>
            <a:srgbClr val="FAFA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28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T</a:t>
            </a:r>
            <a:r>
              <a:rPr kumimoji="0" lang="en-GB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=</a:t>
            </a:r>
            <a:r>
              <a:rPr kumimoji="0" lang="lv-LV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T</a:t>
            </a:r>
            <a:r>
              <a:rPr kumimoji="0" lang="en-GB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(</a:t>
            </a:r>
            <a:r>
              <a:rPr kumimoji="0" lang="en-GB" sz="28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x,t</a:t>
            </a:r>
            <a:r>
              <a:rPr kumimoji="0" lang="en-GB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)</a:t>
            </a:r>
            <a:r>
              <a:rPr lang="lv-LV" sz="28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lang="lv-LV" sz="32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?  -temperature</a:t>
            </a:r>
            <a:r>
              <a:rPr kumimoji="0" lang="en-GB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.</a:t>
            </a: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992530" y="43934"/>
            <a:ext cx="184731" cy="369332"/>
          </a:xfrm>
          <a:prstGeom prst="rect">
            <a:avLst/>
          </a:prstGeom>
          <a:solidFill>
            <a:srgbClr val="FAFFF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 txBox="1">
            <a:spLocks/>
          </p:cNvSpPr>
          <p:nvPr/>
        </p:nvSpPr>
        <p:spPr>
          <a:xfrm>
            <a:off x="468263" y="404664"/>
            <a:ext cx="10496431" cy="851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>
              <a:spcBef>
                <a:spcPct val="0"/>
              </a:spcBef>
            </a:pPr>
            <a:r>
              <a:rPr lang="lv-LV" sz="4000" dirty="0"/>
              <a:t>“ </a:t>
            </a:r>
            <a:r>
              <a:rPr lang="lv-LV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Solve differential equation” - what does it means?</a:t>
            </a:r>
            <a:endParaRPr lang="hr-HR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044327" y="4653136"/>
            <a:ext cx="10210800" cy="1077218"/>
          </a:xfrm>
          <a:prstGeom prst="rect">
            <a:avLst/>
          </a:prstGeom>
          <a:solidFill>
            <a:srgbClr val="FAFFF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The </a:t>
            </a:r>
            <a:r>
              <a:rPr kumimoji="0" lang="en-GB" sz="3200" b="1" i="1" u="sng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solution</a:t>
            </a:r>
            <a:r>
              <a:rPr kumimoji="0" lang="en-GB" sz="3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kumimoji="0" lang="en-GB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of a differential equation</a:t>
            </a: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is any function that </a:t>
            </a: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satisfies </a:t>
            </a:r>
            <a:r>
              <a:rPr kumimoji="0" lang="lv-LV" sz="32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the </a:t>
            </a: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given equation identically</a:t>
            </a: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.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2628503" y="1412776"/>
          <a:ext cx="6653761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5" name="Equation" r:id="rId3" imgW="1625400" imgH="228600" progId="Equation.DSMT4">
                  <p:embed/>
                </p:oleObj>
              </mc:Choice>
              <mc:Fallback>
                <p:oleObj name="Equation" r:id="rId3" imgW="16254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503" y="1412776"/>
                        <a:ext cx="6653761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6"/>
          <p:cNvGrpSpPr/>
          <p:nvPr/>
        </p:nvGrpSpPr>
        <p:grpSpPr>
          <a:xfrm>
            <a:off x="4644727" y="2492896"/>
            <a:ext cx="2288172" cy="1751013"/>
            <a:chOff x="4506684" y="2220686"/>
            <a:chExt cx="2292350" cy="1751013"/>
          </a:xfrm>
        </p:grpSpPr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4506684" y="3136674"/>
            <a:ext cx="2292350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096" name="Equation" r:id="rId5" imgW="558720" imgH="203040" progId="Equation.DSMT4">
                    <p:embed/>
                  </p:oleObj>
                </mc:Choice>
                <mc:Fallback>
                  <p:oleObj name="Equation" r:id="rId5" imgW="558720" imgH="20304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6684" y="3136674"/>
                          <a:ext cx="2292350" cy="835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Down Arrow 20"/>
            <p:cNvSpPr/>
            <p:nvPr/>
          </p:nvSpPr>
          <p:spPr>
            <a:xfrm>
              <a:off x="5437414" y="2220686"/>
              <a:ext cx="522514" cy="71845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9454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992530" y="43934"/>
            <a:ext cx="184731" cy="369332"/>
          </a:xfrm>
          <a:prstGeom prst="rect">
            <a:avLst/>
          </a:prstGeom>
          <a:solidFill>
            <a:srgbClr val="FAFFF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37862" y="1102736"/>
            <a:ext cx="10969096" cy="1384995"/>
          </a:xfrm>
          <a:prstGeom prst="rect">
            <a:avLst/>
          </a:prstGeom>
          <a:solidFill>
            <a:srgbClr val="FAFFF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28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Exercise</a:t>
            </a:r>
            <a:r>
              <a:rPr kumimoji="0" lang="lv-LV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:  Let’s check, if the following functions are t</a:t>
            </a: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he </a:t>
            </a:r>
            <a:r>
              <a:rPr kumimoji="0" lang="en-GB" sz="2800" b="1" i="1" u="sng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solution</a:t>
            </a:r>
            <a:r>
              <a:rPr kumimoji="0" lang="lv-LV" sz="2800" b="1" i="1" u="sng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v-LV" sz="2800" b="1" i="1" u="sng" dirty="0">
              <a:solidFill>
                <a:srgbClr val="0033CC"/>
              </a:solidFill>
              <a:latin typeface="Arial" pitchFamily="34" charset="0"/>
              <a:ea typeface="Times New Roman" pitchFamily="18" charset="0"/>
              <a:cs typeface="Calibri Light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kumimoji="0" lang="en-GB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of </a:t>
            </a:r>
            <a:r>
              <a:rPr kumimoji="0" lang="lv-LV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the </a:t>
            </a:r>
            <a:r>
              <a:rPr kumimoji="0" lang="en-GB" sz="2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differential equation</a:t>
            </a: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kumimoji="0" lang="lv-LV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4385" name="Object 1"/>
          <p:cNvGraphicFramePr>
            <a:graphicFrameLocks noChangeAspect="1"/>
          </p:cNvGraphicFramePr>
          <p:nvPr/>
        </p:nvGraphicFramePr>
        <p:xfrm>
          <a:off x="4993097" y="1911350"/>
          <a:ext cx="301550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4" imgW="736560" imgH="203040" progId="Equation.DSMT4">
                  <p:embed/>
                </p:oleObj>
              </mc:Choice>
              <mc:Fallback>
                <p:oleObj name="Equation" r:id="rId4" imgW="7365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3097" y="1911350"/>
                        <a:ext cx="3015505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759029" y="2813064"/>
          <a:ext cx="187300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029" y="2813064"/>
                        <a:ext cx="187300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660788" y="4121164"/>
          <a:ext cx="270492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8" imgW="660240" imgH="228600" progId="Equation.DSMT4">
                  <p:embed/>
                </p:oleObj>
              </mc:Choice>
              <mc:Fallback>
                <p:oleObj name="Equation" r:id="rId8" imgW="66024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88" y="4121164"/>
                        <a:ext cx="270492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4577929" y="2940064"/>
          <a:ext cx="275721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10" imgW="672840" imgH="228600" progId="Equation.DSMT4">
                  <p:embed/>
                </p:oleObj>
              </mc:Choice>
              <mc:Fallback>
                <p:oleObj name="Equation" r:id="rId10" imgW="67284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929" y="2940064"/>
                        <a:ext cx="275721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4650820" y="4108464"/>
          <a:ext cx="301709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12" imgW="736560" imgH="228600" progId="Equation.DSMT4">
                  <p:embed/>
                </p:oleObj>
              </mc:Choice>
              <mc:Fallback>
                <p:oleObj name="Equation" r:id="rId12" imgW="73656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0820" y="4108464"/>
                        <a:ext cx="301709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/>
          <p:nvPr/>
        </p:nvGrpSpPr>
        <p:grpSpPr>
          <a:xfrm>
            <a:off x="709904" y="3810000"/>
            <a:ext cx="5856704" cy="1270000"/>
            <a:chOff x="711200" y="3810000"/>
            <a:chExt cx="5867400" cy="127000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711200" y="3810000"/>
              <a:ext cx="1701800" cy="25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863600" y="4978400"/>
              <a:ext cx="1701800" cy="25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876800" y="5054600"/>
              <a:ext cx="1701800" cy="25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8245127" y="4149080"/>
          <a:ext cx="30670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14" imgW="749160" imgH="228600" progId="Equation.DSMT4">
                  <p:embed/>
                </p:oleObj>
              </mc:Choice>
              <mc:Fallback>
                <p:oleObj name="Equation" r:id="rId14" imgW="74916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5127" y="4149080"/>
                        <a:ext cx="3067050" cy="936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4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2949" y="849900"/>
            <a:ext cx="2544151" cy="1169551"/>
          </a:xfrm>
          <a:prstGeom prst="rect">
            <a:avLst/>
          </a:prstGeom>
          <a:solidFill>
            <a:srgbClr val="FAFFF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Example:</a:t>
            </a:r>
            <a:endParaRPr kumimoji="0" lang="lv-LV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Calibri Light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r-H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parab3 (2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9711" y="2406781"/>
            <a:ext cx="6242442" cy="3879733"/>
          </a:xfrm>
          <a:prstGeom prst="rect">
            <a:avLst/>
          </a:prstGeom>
        </p:spPr>
      </p:pic>
      <p:graphicFrame>
        <p:nvGraphicFramePr>
          <p:cNvPr id="115713" name="Object 1"/>
          <p:cNvGraphicFramePr>
            <a:graphicFrameLocks noChangeAspect="1"/>
          </p:cNvGraphicFramePr>
          <p:nvPr/>
        </p:nvGraphicFramePr>
        <p:xfrm>
          <a:off x="3314700" y="995363"/>
          <a:ext cx="19748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4" imgW="482400" imgH="203040" progId="Equation.DSMT4">
                  <p:embed/>
                </p:oleObj>
              </mc:Choice>
              <mc:Fallback>
                <p:oleObj name="Equation" r:id="rId4" imgW="48240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995363"/>
                        <a:ext cx="197485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/>
          <p:nvPr/>
        </p:nvGrpSpPr>
        <p:grpSpPr>
          <a:xfrm>
            <a:off x="5557900" y="890588"/>
            <a:ext cx="5735574" cy="1147762"/>
            <a:chOff x="5568042" y="890588"/>
            <a:chExt cx="5746049" cy="1147762"/>
          </a:xfrm>
        </p:grpSpPr>
        <p:sp>
          <p:nvSpPr>
            <p:cNvPr id="9" name="Right Arrow 8"/>
            <p:cNvSpPr/>
            <p:nvPr/>
          </p:nvSpPr>
          <p:spPr>
            <a:xfrm>
              <a:off x="5568042" y="1273628"/>
              <a:ext cx="538843" cy="37555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graphicFrame>
          <p:nvGraphicFramePr>
            <p:cNvPr id="115714" name="Object 2"/>
            <p:cNvGraphicFramePr>
              <a:graphicFrameLocks noChangeAspect="1"/>
            </p:cNvGraphicFramePr>
            <p:nvPr/>
          </p:nvGraphicFramePr>
          <p:xfrm>
            <a:off x="6523809" y="890588"/>
            <a:ext cx="4790282" cy="1147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Equation" r:id="rId6" imgW="1168200" imgH="279360" progId="Equation.DSMT4">
                    <p:embed/>
                  </p:oleObj>
                </mc:Choice>
                <mc:Fallback>
                  <p:oleObj name="Equation" r:id="rId6" imgW="1168200" imgH="27936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3809" y="890588"/>
                          <a:ext cx="4790282" cy="11477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1106966" y="3331935"/>
          <a:ext cx="27884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8" imgW="672840" imgH="228600" progId="Equation.DSMT4">
                  <p:embed/>
                </p:oleObj>
              </mc:Choice>
              <mc:Fallback>
                <p:oleObj name="Equation" r:id="rId8" imgW="67284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966" y="3331935"/>
                        <a:ext cx="278845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H="1">
            <a:off x="3634641" y="3004471"/>
            <a:ext cx="244483" cy="489857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4948" y="2481957"/>
            <a:ext cx="420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/>
              <a:t>an arbitrary constant 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526992" y="4196457"/>
            <a:ext cx="4558236" cy="1027329"/>
            <a:chOff x="527954" y="4196443"/>
            <a:chExt cx="4566560" cy="1027329"/>
          </a:xfrm>
        </p:grpSpPr>
        <p:sp>
          <p:nvSpPr>
            <p:cNvPr id="18" name="TextBox 17"/>
            <p:cNvSpPr txBox="1"/>
            <p:nvPr/>
          </p:nvSpPr>
          <p:spPr>
            <a:xfrm>
              <a:off x="527954" y="4577441"/>
              <a:ext cx="4566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600" dirty="0"/>
                <a:t>The </a:t>
              </a:r>
              <a:r>
                <a:rPr lang="lv-LV" sz="3600" b="1" dirty="0">
                  <a:solidFill>
                    <a:srgbClr val="0033CC"/>
                  </a:solidFill>
                </a:rPr>
                <a:t>General</a:t>
              </a:r>
              <a:r>
                <a:rPr lang="lv-LV" sz="3600" dirty="0"/>
                <a:t> </a:t>
              </a:r>
              <a:r>
                <a:rPr lang="lv-LV" sz="3600" b="1" dirty="0">
                  <a:solidFill>
                    <a:srgbClr val="0033CC"/>
                  </a:solidFill>
                </a:rPr>
                <a:t>solution  </a:t>
              </a:r>
            </a:p>
          </p:txBody>
        </p:sp>
        <p:sp>
          <p:nvSpPr>
            <p:cNvPr id="19" name="Up Arrow 18"/>
            <p:cNvSpPr/>
            <p:nvPr/>
          </p:nvSpPr>
          <p:spPr>
            <a:xfrm>
              <a:off x="2465614" y="4196443"/>
              <a:ext cx="277586" cy="4572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47" y="1196752"/>
            <a:ext cx="1152424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b="1" i="1" dirty="0"/>
              <a:t>Prepared:</a:t>
            </a:r>
          </a:p>
          <a:p>
            <a:pPr>
              <a:buNone/>
            </a:pPr>
            <a:endParaRPr lang="lv-LV" sz="800" dirty="0"/>
          </a:p>
          <a:p>
            <a:r>
              <a:rPr lang="lv-LV" sz="2800" dirty="0"/>
              <a:t>Lecture notes (short theory, much examples)</a:t>
            </a:r>
          </a:p>
          <a:p>
            <a:endParaRPr lang="lv-LV" sz="800" dirty="0"/>
          </a:p>
          <a:p>
            <a:r>
              <a:rPr lang="lv-LV" sz="2800" dirty="0"/>
              <a:t>Videos ( examples of solving  of different kind of differential equations)</a:t>
            </a:r>
          </a:p>
          <a:p>
            <a:pPr>
              <a:buNone/>
            </a:pPr>
            <a:r>
              <a:rPr lang="lv-LV" sz="2800" dirty="0"/>
              <a:t>       - separable differential equation,  </a:t>
            </a:r>
          </a:p>
          <a:p>
            <a:pPr>
              <a:buNone/>
            </a:pPr>
            <a:r>
              <a:rPr lang="lv-LV" sz="2800" dirty="0"/>
              <a:t>       - 1st kind linear differential equation </a:t>
            </a:r>
            <a:r>
              <a:rPr lang="lv-LV" sz="1800" dirty="0"/>
              <a:t>(</a:t>
            </a:r>
            <a:r>
              <a:rPr lang="en-GB" sz="1800" dirty="0"/>
              <a:t>Method of Variation of Constants</a:t>
            </a:r>
            <a:r>
              <a:rPr lang="lv-LV" sz="1800" dirty="0"/>
              <a:t>;</a:t>
            </a:r>
            <a:r>
              <a:rPr lang="en-GB" sz="1800" dirty="0"/>
              <a:t>  Bernoulli method</a:t>
            </a:r>
            <a:r>
              <a:rPr lang="lv-LV" sz="1800" dirty="0"/>
              <a:t>)</a:t>
            </a:r>
            <a:r>
              <a:rPr lang="en-GB" sz="1800" dirty="0"/>
              <a:t>.</a:t>
            </a:r>
            <a:endParaRPr lang="lv-LV" sz="1800" dirty="0"/>
          </a:p>
          <a:p>
            <a:pPr>
              <a:buNone/>
            </a:pPr>
            <a:r>
              <a:rPr lang="lv-LV" sz="2800" dirty="0"/>
              <a:t>       -2nd kind </a:t>
            </a:r>
            <a:r>
              <a:rPr lang="en-GB" sz="2800" dirty="0"/>
              <a:t>homogeneous differential equations with constant coefficients</a:t>
            </a:r>
            <a:endParaRPr lang="lv-LV" sz="2800" dirty="0"/>
          </a:p>
          <a:p>
            <a:pPr>
              <a:buNone/>
            </a:pPr>
            <a:endParaRPr lang="lv-LV" sz="800" dirty="0"/>
          </a:p>
          <a:p>
            <a:r>
              <a:rPr lang="lv-LV" sz="2800" dirty="0"/>
              <a:t>   Quizz</a:t>
            </a:r>
          </a:p>
          <a:p>
            <a:pPr>
              <a:buNone/>
            </a:pPr>
            <a:endParaRPr lang="lv-LV" sz="2800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 txBox="1">
            <a:spLocks/>
          </p:cNvSpPr>
          <p:nvPr/>
        </p:nvSpPr>
        <p:spPr>
          <a:xfrm>
            <a:off x="684287" y="332656"/>
            <a:ext cx="10515600" cy="85110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Ordinary Differential equations</a:t>
            </a:r>
            <a:endParaRPr kumimoji="0" lang="hr-HR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16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505263" y="1175670"/>
            <a:ext cx="7330503" cy="832759"/>
            <a:chOff x="506184" y="1175656"/>
            <a:chExt cx="7343891" cy="832759"/>
          </a:xfrm>
        </p:grpSpPr>
        <p:sp>
          <p:nvSpPr>
            <p:cNvPr id="7" name="TextBox 6"/>
            <p:cNvSpPr txBox="1"/>
            <p:nvPr/>
          </p:nvSpPr>
          <p:spPr>
            <a:xfrm>
              <a:off x="506184" y="1355270"/>
              <a:ext cx="4261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/>
                <a:t>Solution of the </a:t>
              </a:r>
              <a:r>
                <a:rPr lang="lv-LV" sz="2400" b="1" dirty="0">
                  <a:solidFill>
                    <a:srgbClr val="0033CC"/>
                  </a:solidFill>
                </a:rPr>
                <a:t>1st</a:t>
              </a:r>
              <a:r>
                <a:rPr lang="lv-LV" sz="2400" dirty="0"/>
                <a:t> order ODE</a:t>
              </a:r>
              <a:r>
                <a:rPr lang="lv-LV" dirty="0"/>
                <a:t>:  </a:t>
              </a:r>
            </a:p>
          </p:txBody>
        </p:sp>
        <p:graphicFrame>
          <p:nvGraphicFramePr>
            <p:cNvPr id="36866" name="Object 2"/>
            <p:cNvGraphicFramePr>
              <a:graphicFrameLocks noChangeAspect="1"/>
            </p:cNvGraphicFramePr>
            <p:nvPr/>
          </p:nvGraphicFramePr>
          <p:xfrm>
            <a:off x="4953680" y="1175656"/>
            <a:ext cx="2896395" cy="832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" name="Equation" r:id="rId4" imgW="723600" imgH="203040" progId="Equation.DSMT4">
                    <p:embed/>
                  </p:oleObj>
                </mc:Choice>
                <mc:Fallback>
                  <p:oleObj name="Equation" r:id="rId4" imgW="723600" imgH="2030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680" y="1175656"/>
                          <a:ext cx="2896395" cy="8327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2"/>
          <p:cNvGrpSpPr/>
          <p:nvPr/>
        </p:nvGrpSpPr>
        <p:grpSpPr>
          <a:xfrm>
            <a:off x="559597" y="2252663"/>
            <a:ext cx="8391370" cy="980394"/>
            <a:chOff x="560612" y="2252663"/>
            <a:chExt cx="8406694" cy="980394"/>
          </a:xfrm>
        </p:grpSpPr>
        <p:sp>
          <p:nvSpPr>
            <p:cNvPr id="10" name="TextBox 9"/>
            <p:cNvSpPr txBox="1"/>
            <p:nvPr/>
          </p:nvSpPr>
          <p:spPr>
            <a:xfrm>
              <a:off x="560612" y="2389412"/>
              <a:ext cx="4261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/>
                <a:t>Solution of the </a:t>
              </a:r>
              <a:r>
                <a:rPr lang="lv-LV" sz="2400" b="1" dirty="0">
                  <a:solidFill>
                    <a:srgbClr val="0033CC"/>
                  </a:solidFill>
                </a:rPr>
                <a:t>2nd</a:t>
              </a:r>
              <a:r>
                <a:rPr lang="lv-LV" sz="2400" dirty="0"/>
                <a:t> order ODE</a:t>
              </a:r>
              <a:r>
                <a:rPr lang="lv-LV" dirty="0"/>
                <a:t>:  </a:t>
              </a:r>
            </a:p>
          </p:txBody>
        </p:sp>
        <p:graphicFrame>
          <p:nvGraphicFramePr>
            <p:cNvPr id="36867" name="Object 3"/>
            <p:cNvGraphicFramePr>
              <a:graphicFrameLocks noChangeAspect="1"/>
            </p:cNvGraphicFramePr>
            <p:nvPr/>
          </p:nvGraphicFramePr>
          <p:xfrm>
            <a:off x="4931228" y="2252663"/>
            <a:ext cx="4036078" cy="980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0" name="Equation" r:id="rId6" imgW="965160" imgH="228600" progId="Equation.DSMT4">
                    <p:embed/>
                  </p:oleObj>
                </mc:Choice>
                <mc:Fallback>
                  <p:oleObj name="Equation" r:id="rId6" imgW="965160" imgH="2286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1228" y="2252663"/>
                          <a:ext cx="4036078" cy="9803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5"/>
          <p:cNvGrpSpPr/>
          <p:nvPr/>
        </p:nvGrpSpPr>
        <p:grpSpPr>
          <a:xfrm>
            <a:off x="662819" y="3510643"/>
            <a:ext cx="8692692" cy="914400"/>
            <a:chOff x="664027" y="3510643"/>
            <a:chExt cx="8708567" cy="914400"/>
          </a:xfrm>
        </p:grpSpPr>
        <p:sp>
          <p:nvSpPr>
            <p:cNvPr id="12" name="TextBox 11"/>
            <p:cNvSpPr txBox="1"/>
            <p:nvPr/>
          </p:nvSpPr>
          <p:spPr>
            <a:xfrm>
              <a:off x="664027" y="3537855"/>
              <a:ext cx="42617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dirty="0"/>
                <a:t>Solution of the </a:t>
              </a:r>
              <a:r>
                <a:rPr lang="lv-LV" sz="2400" b="1" dirty="0">
                  <a:solidFill>
                    <a:srgbClr val="0033CC"/>
                  </a:solidFill>
                </a:rPr>
                <a:t>3rd</a:t>
              </a:r>
              <a:r>
                <a:rPr lang="lv-LV" sz="2400" dirty="0"/>
                <a:t> order ODE</a:t>
              </a:r>
              <a:r>
                <a:rPr lang="lv-LV" dirty="0"/>
                <a:t>:  </a:t>
              </a:r>
            </a:p>
          </p:txBody>
        </p:sp>
        <p:graphicFrame>
          <p:nvGraphicFramePr>
            <p:cNvPr id="36868" name="Object 4"/>
            <p:cNvGraphicFramePr>
              <a:graphicFrameLocks noChangeAspect="1"/>
            </p:cNvGraphicFramePr>
            <p:nvPr/>
          </p:nvGraphicFramePr>
          <p:xfrm>
            <a:off x="4764994" y="3510643"/>
            <a:ext cx="46076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1" name="Equation" r:id="rId8" imgW="1180800" imgH="228600" progId="Equation.DSMT4">
                    <p:embed/>
                  </p:oleObj>
                </mc:Choice>
                <mc:Fallback>
                  <p:oleObj name="Equation" r:id="rId8" imgW="118080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4994" y="3510643"/>
                          <a:ext cx="4607600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6"/>
          <p:cNvGrpSpPr/>
          <p:nvPr/>
        </p:nvGrpSpPr>
        <p:grpSpPr>
          <a:xfrm>
            <a:off x="4634291" y="4408714"/>
            <a:ext cx="4558236" cy="1353900"/>
            <a:chOff x="4642754" y="4408714"/>
            <a:chExt cx="4566560" cy="1353900"/>
          </a:xfrm>
        </p:grpSpPr>
        <p:sp>
          <p:nvSpPr>
            <p:cNvPr id="14" name="TextBox 13"/>
            <p:cNvSpPr txBox="1"/>
            <p:nvPr/>
          </p:nvSpPr>
          <p:spPr>
            <a:xfrm>
              <a:off x="4642754" y="5116283"/>
              <a:ext cx="4566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600" dirty="0"/>
                <a:t> </a:t>
              </a:r>
              <a:r>
                <a:rPr lang="lv-LV" sz="3600" b="1" dirty="0">
                  <a:solidFill>
                    <a:srgbClr val="0033CC"/>
                  </a:solidFill>
                </a:rPr>
                <a:t>General</a:t>
              </a:r>
              <a:r>
                <a:rPr lang="lv-LV" sz="3600" dirty="0"/>
                <a:t> </a:t>
              </a:r>
              <a:r>
                <a:rPr lang="lv-LV" sz="3600" b="1" dirty="0">
                  <a:solidFill>
                    <a:srgbClr val="0033CC"/>
                  </a:solidFill>
                </a:rPr>
                <a:t>solutions  </a:t>
              </a:r>
            </a:p>
          </p:txBody>
        </p:sp>
        <p:sp>
          <p:nvSpPr>
            <p:cNvPr id="15" name="Up Arrow 14"/>
            <p:cNvSpPr/>
            <p:nvPr/>
          </p:nvSpPr>
          <p:spPr>
            <a:xfrm>
              <a:off x="6237514" y="4408714"/>
              <a:ext cx="359228" cy="73478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2949" y="849900"/>
            <a:ext cx="2544151" cy="1169551"/>
          </a:xfrm>
          <a:prstGeom prst="rect">
            <a:avLst/>
          </a:prstGeom>
          <a:solidFill>
            <a:srgbClr val="FAFFF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28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Example:</a:t>
            </a:r>
            <a:endParaRPr kumimoji="0" lang="lv-LV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Calibri Light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hr-H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parab3 (2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6082" y="1035167"/>
            <a:ext cx="6383699" cy="4010362"/>
          </a:xfrm>
          <a:prstGeom prst="rect">
            <a:avLst/>
          </a:prstGeom>
        </p:spPr>
      </p:pic>
      <p:graphicFrame>
        <p:nvGraphicFramePr>
          <p:cNvPr id="115713" name="Object 1"/>
          <p:cNvGraphicFramePr>
            <a:graphicFrameLocks noChangeAspect="1"/>
          </p:cNvGraphicFramePr>
          <p:nvPr/>
        </p:nvGraphicFramePr>
        <p:xfrm>
          <a:off x="3314700" y="995363"/>
          <a:ext cx="19748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4" imgW="482400" imgH="203040" progId="Equation.DSMT4">
                  <p:embed/>
                </p:oleObj>
              </mc:Choice>
              <mc:Fallback>
                <p:oleObj name="Equation" r:id="rId4" imgW="48240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995363"/>
                        <a:ext cx="197485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487612" y="2760434"/>
          <a:ext cx="27884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6" imgW="672840" imgH="228600" progId="Equation.DSMT4">
                  <p:embed/>
                </p:oleObj>
              </mc:Choice>
              <mc:Fallback>
                <p:oleObj name="Equation" r:id="rId6" imgW="6728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12" y="2760434"/>
                        <a:ext cx="278845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0781" y="2013870"/>
            <a:ext cx="455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/>
              <a:t>The </a:t>
            </a:r>
            <a:r>
              <a:rPr lang="lv-LV" sz="3600" b="1" dirty="0">
                <a:solidFill>
                  <a:srgbClr val="0033CC"/>
                </a:solidFill>
              </a:rPr>
              <a:t>General</a:t>
            </a:r>
            <a:r>
              <a:rPr lang="lv-LV" sz="3600" dirty="0"/>
              <a:t> </a:t>
            </a:r>
            <a:r>
              <a:rPr lang="lv-LV" sz="3600" b="1" dirty="0">
                <a:solidFill>
                  <a:srgbClr val="0033CC"/>
                </a:solidFill>
              </a:rPr>
              <a:t>solution  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629767" y="3695712"/>
            <a:ext cx="1991850" cy="1649869"/>
            <a:chOff x="630917" y="3695698"/>
            <a:chExt cx="1995488" cy="1649869"/>
          </a:xfrm>
        </p:grpSpPr>
        <p:graphicFrame>
          <p:nvGraphicFramePr>
            <p:cNvPr id="14" name="Object 3"/>
            <p:cNvGraphicFramePr>
              <a:graphicFrameLocks noChangeAspect="1"/>
            </p:cNvGraphicFramePr>
            <p:nvPr/>
          </p:nvGraphicFramePr>
          <p:xfrm>
            <a:off x="630917" y="4677229"/>
            <a:ext cx="1995488" cy="668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" name="Equation" r:id="rId8" imgW="622080" imgH="203040" progId="Equation.DSMT4">
                    <p:embed/>
                  </p:oleObj>
                </mc:Choice>
                <mc:Fallback>
                  <p:oleObj name="Equation" r:id="rId8" imgW="622080" imgH="20304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917" y="4677229"/>
                          <a:ext cx="1995488" cy="668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1181096" y="3695698"/>
              <a:ext cx="9416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5400" b="1" dirty="0"/>
                <a:t>+  </a:t>
              </a: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3226231" y="4488934"/>
            <a:ext cx="8623004" cy="1289566"/>
            <a:chOff x="3232122" y="4488934"/>
            <a:chExt cx="8638752" cy="1289566"/>
          </a:xfrm>
        </p:grpSpPr>
        <p:grpSp>
          <p:nvGrpSpPr>
            <p:cNvPr id="5" name="Group 18"/>
            <p:cNvGrpSpPr/>
            <p:nvPr/>
          </p:nvGrpSpPr>
          <p:grpSpPr>
            <a:xfrm>
              <a:off x="3232122" y="4488934"/>
              <a:ext cx="3721128" cy="1289566"/>
              <a:chOff x="3232122" y="4488934"/>
              <a:chExt cx="3721128" cy="1289566"/>
            </a:xfrm>
          </p:grpSpPr>
          <p:sp>
            <p:nvSpPr>
              <p:cNvPr id="17" name="Right Arrow 16"/>
              <p:cNvSpPr/>
              <p:nvPr/>
            </p:nvSpPr>
            <p:spPr>
              <a:xfrm rot="1988721">
                <a:off x="3232122" y="4488934"/>
                <a:ext cx="868543" cy="31017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/>
              </a:p>
            </p:txBody>
          </p:sp>
          <p:graphicFrame>
            <p:nvGraphicFramePr>
              <p:cNvPr id="125958" name="Object 6"/>
              <p:cNvGraphicFramePr>
                <a:graphicFrameLocks noChangeAspect="1"/>
              </p:cNvGraphicFramePr>
              <p:nvPr/>
            </p:nvGraphicFramePr>
            <p:xfrm>
              <a:off x="4267200" y="4838700"/>
              <a:ext cx="2686050" cy="939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7" name="Equation" r:id="rId10" imgW="647640" imgH="228600" progId="Equation.DSMT4">
                      <p:embed/>
                    </p:oleObj>
                  </mc:Choice>
                  <mc:Fallback>
                    <p:oleObj name="Equation" r:id="rId10" imgW="647640" imgH="228600" progId="Equation.DSMT4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67200" y="4838700"/>
                            <a:ext cx="2686050" cy="9398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" name="TextBox 19"/>
            <p:cNvSpPr txBox="1"/>
            <p:nvPr/>
          </p:nvSpPr>
          <p:spPr>
            <a:xfrm>
              <a:off x="7304314" y="4991099"/>
              <a:ext cx="4566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3600" dirty="0"/>
                <a:t>The </a:t>
              </a:r>
              <a:r>
                <a:rPr lang="lv-LV" sz="3600" b="1" dirty="0">
                  <a:solidFill>
                    <a:srgbClr val="0033CC"/>
                  </a:solidFill>
                </a:rPr>
                <a:t>Particular solution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5266" y="1355270"/>
            <a:ext cx="306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 </a:t>
            </a:r>
            <a:r>
              <a:rPr lang="lv-LV" sz="2800" b="1" u="sng" dirty="0">
                <a:solidFill>
                  <a:srgbClr val="0033CC"/>
                </a:solidFill>
              </a:rPr>
              <a:t>1st</a:t>
            </a:r>
            <a:r>
              <a:rPr lang="lv-LV" sz="2800" u="sng" dirty="0"/>
              <a:t> order </a:t>
            </a:r>
            <a:r>
              <a:rPr lang="lv-LV" sz="2800" dirty="0"/>
              <a:t>ODE</a:t>
            </a:r>
            <a:r>
              <a:rPr lang="lv-LV" dirty="0"/>
              <a:t>:  </a:t>
            </a: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784044" y="1256846"/>
          <a:ext cx="3461282" cy="800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4" imgW="901440" imgH="203040" progId="Equation.DSMT4">
                  <p:embed/>
                </p:oleObj>
              </mc:Choice>
              <mc:Fallback>
                <p:oleObj name="Equation" r:id="rId4" imgW="90144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044" y="1256846"/>
                        <a:ext cx="3461282" cy="8005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187664" y="3003777"/>
          <a:ext cx="2114333" cy="751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6" imgW="660240" imgH="228600" progId="Equation.DSMT4">
                  <p:embed/>
                </p:oleObj>
              </mc:Choice>
              <mc:Fallback>
                <p:oleObj name="Equation" r:id="rId6" imgW="6602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664" y="3003777"/>
                        <a:ext cx="2114333" cy="751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22406" y="4953011"/>
            <a:ext cx="455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/>
              <a:t>The </a:t>
            </a:r>
            <a:r>
              <a:rPr lang="lv-LV" sz="3600" b="1" dirty="0">
                <a:solidFill>
                  <a:srgbClr val="0033CC"/>
                </a:solidFill>
              </a:rPr>
              <a:t>Particular</a:t>
            </a:r>
            <a:r>
              <a:rPr lang="lv-LV" sz="3600" dirty="0"/>
              <a:t> </a:t>
            </a:r>
            <a:r>
              <a:rPr lang="lv-LV" sz="3600" b="1" dirty="0">
                <a:solidFill>
                  <a:srgbClr val="0033CC"/>
                </a:solidFill>
              </a:rPr>
              <a:t>solution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01699" y="2062840"/>
            <a:ext cx="939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dirty="0"/>
              <a:t>+ 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5036332" y="3967857"/>
            <a:ext cx="521562" cy="816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extBox 16"/>
          <p:cNvSpPr txBox="1"/>
          <p:nvPr/>
        </p:nvSpPr>
        <p:spPr>
          <a:xfrm>
            <a:off x="6856362" y="3031683"/>
            <a:ext cx="318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i="1" dirty="0">
                <a:solidFill>
                  <a:srgbClr val="0033CC"/>
                </a:solidFill>
              </a:rPr>
              <a:t>Initial</a:t>
            </a:r>
            <a:r>
              <a:rPr lang="lv-LV" sz="3600" dirty="0"/>
              <a:t> condition</a:t>
            </a:r>
            <a:r>
              <a:rPr lang="lv-LV" sz="3600" b="1" dirty="0">
                <a:solidFill>
                  <a:srgbClr val="0033CC"/>
                </a:solidFill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781" y="2013870"/>
            <a:ext cx="455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/>
              <a:t>The </a:t>
            </a:r>
            <a:r>
              <a:rPr lang="lv-LV" sz="3600" b="1" dirty="0">
                <a:solidFill>
                  <a:srgbClr val="0033CC"/>
                </a:solidFill>
              </a:rPr>
              <a:t>General</a:t>
            </a:r>
            <a:r>
              <a:rPr lang="lv-LV" sz="3600" dirty="0"/>
              <a:t> </a:t>
            </a:r>
            <a:r>
              <a:rPr lang="lv-LV" sz="3600" b="1" dirty="0">
                <a:solidFill>
                  <a:srgbClr val="0033CC"/>
                </a:solidFill>
              </a:rPr>
              <a:t>solution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8646" y="947070"/>
            <a:ext cx="108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rgbClr val="0033CC"/>
                </a:solidFill>
              </a:rPr>
              <a:t>There are different types of 1st order differential equations</a:t>
            </a:r>
            <a:r>
              <a:rPr lang="lv-LV" sz="3200" dirty="0"/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295" y="1772816"/>
            <a:ext cx="63402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First order separable ODE</a:t>
            </a:r>
          </a:p>
          <a:p>
            <a:endParaRPr lang="lv-LV" sz="2400" dirty="0"/>
          </a:p>
          <a:p>
            <a:r>
              <a:rPr lang="lv-LV" sz="2400" dirty="0"/>
              <a:t>First order homogeneous ODE</a:t>
            </a:r>
          </a:p>
          <a:p>
            <a:endParaRPr lang="lv-LV" sz="2400" dirty="0"/>
          </a:p>
          <a:p>
            <a:r>
              <a:rPr lang="lv-LV" sz="2400" dirty="0"/>
              <a:t>First order linear ODE</a:t>
            </a:r>
          </a:p>
          <a:p>
            <a:endParaRPr lang="lv-LV" sz="2400" dirty="0"/>
          </a:p>
          <a:p>
            <a:r>
              <a:rPr lang="lv-LV" sz="2400" dirty="0"/>
              <a:t>First order Bernoulli ODE</a:t>
            </a:r>
          </a:p>
          <a:p>
            <a:endParaRPr lang="lv-LV" sz="2400" dirty="0"/>
          </a:p>
          <a:p>
            <a:endParaRPr lang="lv-LV" sz="1400" dirty="0"/>
          </a:p>
          <a:p>
            <a:r>
              <a:rPr lang="lv-LV" sz="2400" b="1" dirty="0"/>
              <a:t>and other types ...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5117830" y="1796458"/>
            <a:ext cx="6862513" cy="3198559"/>
            <a:chOff x="5127172" y="1796446"/>
            <a:chExt cx="6875045" cy="3198559"/>
          </a:xfrm>
        </p:grpSpPr>
        <p:sp>
          <p:nvSpPr>
            <p:cNvPr id="6" name="Right Arrow 5"/>
            <p:cNvSpPr/>
            <p:nvPr/>
          </p:nvSpPr>
          <p:spPr>
            <a:xfrm>
              <a:off x="5127172" y="2726871"/>
              <a:ext cx="1110343" cy="6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grpSp>
          <p:nvGrpSpPr>
            <p:cNvPr id="3" name="Group 14"/>
            <p:cNvGrpSpPr/>
            <p:nvPr/>
          </p:nvGrpSpPr>
          <p:grpSpPr>
            <a:xfrm>
              <a:off x="7021286" y="1796446"/>
              <a:ext cx="4980931" cy="3198559"/>
              <a:chOff x="7021286" y="1796446"/>
              <a:chExt cx="4980931" cy="319855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021286" y="1796446"/>
                <a:ext cx="4914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lv-LV" sz="2000" b="1" dirty="0">
                    <a:solidFill>
                      <a:prstClr val="black"/>
                    </a:solidFill>
                  </a:rPr>
                  <a:t>CORRESPONDING method of  solving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59387" y="2504017"/>
                <a:ext cx="4914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lv-LV" sz="2000" b="1" dirty="0">
                    <a:solidFill>
                      <a:prstClr val="black"/>
                    </a:solidFill>
                  </a:rPr>
                  <a:t>CORRESPONDING method of  solving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64829" y="3276902"/>
                <a:ext cx="4914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lv-LV" sz="2000" b="1" dirty="0">
                    <a:solidFill>
                      <a:prstClr val="black"/>
                    </a:solidFill>
                  </a:rPr>
                  <a:t>CORRESPONDING method of  solving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048499" y="4022574"/>
                <a:ext cx="4914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lv-LV" sz="2000" b="1" dirty="0">
                    <a:solidFill>
                      <a:prstClr val="black"/>
                    </a:solidFill>
                  </a:rPr>
                  <a:t>CORRESPONDING method of  solving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87317" y="4594895"/>
                <a:ext cx="4914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lv-LV" sz="2000" b="1" dirty="0">
                    <a:solidFill>
                      <a:prstClr val="black"/>
                    </a:solidFill>
                  </a:rPr>
                  <a:t>CORRESPONDING method of  solving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84" y="2302639"/>
            <a:ext cx="10496431" cy="1532775"/>
          </a:xfrm>
        </p:spPr>
        <p:txBody>
          <a:bodyPr/>
          <a:lstStyle/>
          <a:p>
            <a:r>
              <a:rPr lang="lv-LV" i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Some </a:t>
            </a:r>
            <a:r>
              <a:rPr lang="lv-LV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 </a:t>
            </a:r>
            <a:r>
              <a:rPr lang="lv-LV" i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</a:t>
            </a:r>
            <a:r>
              <a:rPr lang="lv-LV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life applications</a:t>
            </a:r>
            <a:endParaRPr lang="hr-HR" i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992530" y="43934"/>
            <a:ext cx="184731" cy="369332"/>
          </a:xfrm>
          <a:prstGeom prst="rect">
            <a:avLst/>
          </a:prstGeom>
          <a:solidFill>
            <a:srgbClr val="FAFFF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16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55" y="476672"/>
            <a:ext cx="269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u="sng" dirty="0">
                <a:solidFill>
                  <a:srgbClr val="0033CC"/>
                </a:solidFill>
              </a:rPr>
              <a:t>Example </a:t>
            </a:r>
            <a:r>
              <a:rPr lang="lv-LV" sz="3600" b="1" i="1" u="sng" dirty="0">
                <a:solidFill>
                  <a:srgbClr val="0033CC"/>
                </a:solidFill>
              </a:rPr>
              <a:t>1</a:t>
            </a:r>
            <a:r>
              <a:rPr lang="en-GB" b="1" i="1" dirty="0">
                <a:solidFill>
                  <a:srgbClr val="0033CC"/>
                </a:solidFill>
              </a:rPr>
              <a:t>:</a:t>
            </a:r>
            <a:endParaRPr lang="lv-LV" b="1" i="1" dirty="0">
              <a:solidFill>
                <a:srgbClr val="0033CC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0" y="2420888"/>
            <a:ext cx="5220791" cy="4032448"/>
            <a:chOff x="6159260" y="1328468"/>
            <a:chExt cx="5607170" cy="441317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9260" y="1328468"/>
              <a:ext cx="5607170" cy="4413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8402128" y="1345721"/>
              <a:ext cx="759124" cy="567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i="1" dirty="0"/>
                <a:t>2R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36279" y="3275163"/>
              <a:ext cx="759124" cy="567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i="1" dirty="0"/>
                <a:t>   H</a:t>
              </a: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644727" y="3901698"/>
            <a:ext cx="698614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2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Assuming, that in the initial time moment t=0  the liquid level was H,  </a:t>
            </a:r>
            <a:r>
              <a:rPr lang="lv-LV" sz="24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find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v-LV" sz="24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2400" i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a) h(t)=?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v-LV" sz="800" i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lphaLcParenR" startAt="2"/>
            </a:pPr>
            <a:r>
              <a:rPr lang="lv-LV" sz="2400" i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Find the time T </a:t>
            </a:r>
            <a:r>
              <a:rPr lang="en-US" sz="2400" i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during which the liquid will completely drain out of the container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2916535" y="260648"/>
            <a:ext cx="89289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v-LV" sz="8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Liquid leakage problem:</a:t>
            </a:r>
            <a:r>
              <a:rPr kumimoji="0" lang="lv-LV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liquid flow</a:t>
            </a:r>
            <a:r>
              <a:rPr kumimoji="0" lang="lv-LV" sz="24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out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cylindrical </a:t>
            </a:r>
            <a:r>
              <a:rPr kumimoji="0" lang="lv-LV" sz="24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tank 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of 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radius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through a small hole of radius </a:t>
            </a:r>
            <a:r>
              <a:rPr kumimoji="0" lang="en-GB" sz="24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at the bottom of the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container. 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5303838" y="1773238"/>
          <a:ext cx="566737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Equation" r:id="rId4" imgW="1625400" imgH="253800" progId="Equation.DSMT4">
                  <p:embed/>
                </p:oleObj>
              </mc:Choice>
              <mc:Fallback>
                <p:oleObj name="Equation" r:id="rId4" imgW="1625400" imgH="253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8" y="1773238"/>
                        <a:ext cx="5667375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751" y="2852936"/>
            <a:ext cx="697005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40271" y="162880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 </a:t>
            </a:r>
            <a:r>
              <a:rPr lang="lv-LV" b="1" dirty="0"/>
              <a:t>Separable variable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96255" y="1844824"/>
            <a:ext cx="11314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Taking into account,  that in the initial time moment t=0  the liquid level was H</a:t>
            </a:r>
            <a:endParaRPr lang="lv-LV" sz="2400" dirty="0"/>
          </a:p>
        </p:txBody>
      </p:sp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2556495" y="332656"/>
          <a:ext cx="5112568" cy="1445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3" imgW="1676160" imgH="507960" progId="Equation.DSMT4">
                  <p:embed/>
                </p:oleObj>
              </mc:Choice>
              <mc:Fallback>
                <p:oleObj name="Equation" r:id="rId3" imgW="1676160" imgH="507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495" y="332656"/>
                        <a:ext cx="5112568" cy="14450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2124447" y="2276872"/>
          <a:ext cx="5616624" cy="1456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5" imgW="1828800" imgH="507960" progId="Equation.DSMT4">
                  <p:embed/>
                </p:oleObj>
              </mc:Choice>
              <mc:Fallback>
                <p:oleObj name="Equation" r:id="rId5" imgW="1828800" imgH="507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447" y="2276872"/>
                        <a:ext cx="5616624" cy="14562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66712" y="3717032"/>
            <a:ext cx="11503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lv-LV" sz="800" i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lphaLcParenR" startAt="2"/>
            </a:pPr>
            <a:r>
              <a:rPr lang="lv-LV" sz="2400" b="1" i="1" u="sng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i="1" u="sng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the time </a:t>
            </a:r>
            <a:r>
              <a:rPr lang="lv-LV" sz="2400" b="1" i="1" u="sng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T </a:t>
            </a:r>
            <a:r>
              <a:rPr lang="en-US" sz="2400" b="1" i="1" u="sng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during which the liquid will completely drain out of the </a:t>
            </a:r>
            <a:r>
              <a:rPr lang="lv-LV" sz="2400" b="1" i="1" u="sng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tank </a:t>
            </a:r>
            <a:r>
              <a:rPr kumimoji="0" lang="en-GB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sz="2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404367" y="4509120"/>
            <a:ext cx="52069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lv-LV" sz="2400" i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The level of liquid  h=0   at    </a:t>
            </a:r>
            <a:r>
              <a:rPr lang="lv-LV" sz="2800" i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t=T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828303" y="5317671"/>
          <a:ext cx="5569744" cy="1540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7" imgW="1714320" imgH="507960" progId="Equation.DSMT4">
                  <p:embed/>
                </p:oleObj>
              </mc:Choice>
              <mc:Fallback>
                <p:oleObj name="Equation" r:id="rId7" imgW="1714320" imgH="507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303" y="5317671"/>
                        <a:ext cx="5569744" cy="15403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9"/>
          <p:cNvGrpSpPr/>
          <p:nvPr/>
        </p:nvGrpSpPr>
        <p:grpSpPr>
          <a:xfrm>
            <a:off x="6910701" y="5344432"/>
            <a:ext cx="4179965" cy="1425575"/>
            <a:chOff x="6923314" y="4001860"/>
            <a:chExt cx="4187599" cy="1425575"/>
          </a:xfrm>
        </p:grpSpPr>
        <p:sp>
          <p:nvSpPr>
            <p:cNvPr id="28" name="Right Arrow 27"/>
            <p:cNvSpPr/>
            <p:nvPr/>
          </p:nvSpPr>
          <p:spPr>
            <a:xfrm>
              <a:off x="6923314" y="4601028"/>
              <a:ext cx="914400" cy="2757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graphicFrame>
          <p:nvGraphicFramePr>
            <p:cNvPr id="29" name="Object 5"/>
            <p:cNvGraphicFramePr>
              <a:graphicFrameLocks noChangeAspect="1"/>
            </p:cNvGraphicFramePr>
            <p:nvPr/>
          </p:nvGraphicFramePr>
          <p:xfrm>
            <a:off x="8301038" y="4001860"/>
            <a:ext cx="2809875" cy="1425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5" name="Equation" r:id="rId9" imgW="863280" imgH="469800" progId="Equation.DSMT4">
                    <p:embed/>
                  </p:oleObj>
                </mc:Choice>
                <mc:Fallback>
                  <p:oleObj name="Equation" r:id="rId9" imgW="863280" imgH="4698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1038" y="4001860"/>
                          <a:ext cx="2809875" cy="1425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</p:nvPr>
        </p:nvGraphicFramePr>
        <p:xfrm>
          <a:off x="4475163" y="7178675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7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Content Placeholder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7178675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55" y="404664"/>
            <a:ext cx="269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u="sng" dirty="0">
                <a:solidFill>
                  <a:srgbClr val="0033CC"/>
                </a:solidFill>
              </a:rPr>
              <a:t>Example </a:t>
            </a:r>
            <a:r>
              <a:rPr lang="lv-LV" sz="3600" b="1" i="1" u="sng" dirty="0">
                <a:solidFill>
                  <a:srgbClr val="0033CC"/>
                </a:solidFill>
              </a:rPr>
              <a:t>2</a:t>
            </a:r>
            <a:r>
              <a:rPr lang="en-GB" b="1" i="1" dirty="0">
                <a:solidFill>
                  <a:srgbClr val="0033CC"/>
                </a:solidFill>
              </a:rPr>
              <a:t>:</a:t>
            </a:r>
            <a:endParaRPr lang="lv-LV" b="1" i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725" y="1731864"/>
            <a:ext cx="113661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lv-LV" sz="2800" dirty="0"/>
          </a:p>
          <a:p>
            <a:pPr algn="just">
              <a:buFont typeface="Arial" pitchFamily="34" charset="0"/>
              <a:buChar char="•"/>
            </a:pPr>
            <a:endParaRPr lang="lv-LV" sz="2800" dirty="0"/>
          </a:p>
          <a:p>
            <a:pPr algn="just"/>
            <a:endParaRPr lang="lv-LV" sz="2800" dirty="0"/>
          </a:p>
          <a:p>
            <a:endParaRPr lang="lv-LV" dirty="0"/>
          </a:p>
        </p:txBody>
      </p:sp>
      <p:sp>
        <p:nvSpPr>
          <p:cNvPr id="7" name="Content Placeholder 1"/>
          <p:cNvSpPr>
            <a:spLocks noGrp="1"/>
          </p:cNvSpPr>
          <p:nvPr>
            <p:ph idx="4294967295"/>
          </p:nvPr>
        </p:nvSpPr>
        <p:spPr>
          <a:xfrm>
            <a:off x="756295" y="1124744"/>
            <a:ext cx="11017224" cy="194421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lv-LV" dirty="0"/>
              <a:t> </a:t>
            </a:r>
            <a:r>
              <a:rPr lang="lv-LV" b="1" dirty="0"/>
              <a:t>C</a:t>
            </a:r>
            <a:r>
              <a:rPr lang="en-GB" b="1" dirty="0" err="1"/>
              <a:t>ooling</a:t>
            </a:r>
            <a:r>
              <a:rPr lang="lv-LV" b="1" dirty="0"/>
              <a:t> (heating) </a:t>
            </a:r>
            <a:r>
              <a:rPr lang="en-GB" b="1" dirty="0"/>
              <a:t> problems</a:t>
            </a:r>
            <a:r>
              <a:rPr lang="lv-LV" dirty="0"/>
              <a:t>:</a:t>
            </a:r>
          </a:p>
          <a:p>
            <a:pPr>
              <a:buNone/>
            </a:pPr>
            <a:r>
              <a:rPr lang="lv-LV" dirty="0"/>
              <a:t>H</a:t>
            </a:r>
            <a:r>
              <a:rPr lang="en-GB" dirty="0" err="1"/>
              <a:t>eated</a:t>
            </a:r>
            <a:r>
              <a:rPr lang="en-GB" dirty="0"/>
              <a:t> body placed in an environment.</a:t>
            </a:r>
            <a:r>
              <a:rPr lang="lv-LV" dirty="0"/>
              <a:t> </a:t>
            </a:r>
          </a:p>
          <a:p>
            <a:pPr>
              <a:buNone/>
            </a:pPr>
            <a:r>
              <a:rPr lang="lv-LV" dirty="0"/>
              <a:t>The </a:t>
            </a:r>
            <a:r>
              <a:rPr lang="en-GB" dirty="0"/>
              <a:t>cooling of the body is described by the differential equation</a:t>
            </a:r>
            <a:r>
              <a:rPr lang="lv-LV" dirty="0"/>
              <a:t>:</a:t>
            </a:r>
          </a:p>
          <a:p>
            <a:endParaRPr lang="lv-LV" dirty="0"/>
          </a:p>
        </p:txBody>
      </p:sp>
      <p:sp>
        <p:nvSpPr>
          <p:cNvPr id="8" name="Rectangle 7"/>
          <p:cNvSpPr/>
          <p:nvPr/>
        </p:nvSpPr>
        <p:spPr>
          <a:xfrm>
            <a:off x="828303" y="544522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where </a:t>
            </a:r>
            <a:r>
              <a:rPr lang="en-GB" i="1" dirty="0"/>
              <a:t>k</a:t>
            </a:r>
            <a:r>
              <a:rPr lang="en-GB" dirty="0"/>
              <a:t> is a physical constant depending on the materials and sizes of the bodies</a:t>
            </a:r>
            <a:endParaRPr lang="lv-LV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583" y="3068960"/>
            <a:ext cx="37444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56295" y="458112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lv-LV" sz="2400" dirty="0"/>
              <a:t>T(t)  is the </a:t>
            </a:r>
            <a:r>
              <a:rPr lang="en-GB" sz="2400" dirty="0"/>
              <a:t>temperature of the body </a:t>
            </a:r>
            <a:r>
              <a:rPr lang="lv-LV" sz="2400" dirty="0"/>
              <a:t> (</a:t>
            </a:r>
            <a:r>
              <a:rPr lang="en-GB" sz="2400" dirty="0"/>
              <a:t> function of time</a:t>
            </a:r>
            <a:r>
              <a:rPr lang="lv-LV" sz="2400" dirty="0"/>
              <a:t>)</a:t>
            </a:r>
          </a:p>
          <a:p>
            <a:pPr>
              <a:buNone/>
            </a:pPr>
            <a:r>
              <a:rPr lang="en-GB" sz="2400" dirty="0"/>
              <a:t>E(t)</a:t>
            </a:r>
            <a:r>
              <a:rPr lang="lv-LV" sz="2400" dirty="0"/>
              <a:t>  is  t</a:t>
            </a:r>
            <a:r>
              <a:rPr lang="en-GB" sz="2400" dirty="0"/>
              <a:t>he temperature of the environment</a:t>
            </a:r>
            <a:endParaRPr lang="lv-LV" sz="2400" dirty="0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</p:nvPr>
        </p:nvGraphicFramePr>
        <p:xfrm>
          <a:off x="4475163" y="7178675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Content Placeholder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7178675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725" y="1731864"/>
            <a:ext cx="113661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lv-LV" sz="2800" dirty="0"/>
          </a:p>
          <a:p>
            <a:pPr algn="just">
              <a:buFont typeface="Arial" pitchFamily="34" charset="0"/>
              <a:buChar char="•"/>
            </a:pPr>
            <a:endParaRPr lang="lv-LV" sz="2800" dirty="0"/>
          </a:p>
          <a:p>
            <a:pPr algn="just"/>
            <a:endParaRPr lang="lv-LV" sz="2800" dirty="0"/>
          </a:p>
          <a:p>
            <a:endParaRPr lang="lv-LV" dirty="0"/>
          </a:p>
        </p:txBody>
      </p:sp>
      <p:sp>
        <p:nvSpPr>
          <p:cNvPr id="7" name="Content Placeholder 1"/>
          <p:cNvSpPr>
            <a:spLocks noGrp="1"/>
          </p:cNvSpPr>
          <p:nvPr>
            <p:ph idx="4294967295"/>
          </p:nvPr>
        </p:nvSpPr>
        <p:spPr>
          <a:xfrm>
            <a:off x="612279" y="548680"/>
            <a:ext cx="11017224" cy="19442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lv-LV" dirty="0"/>
              <a:t> </a:t>
            </a:r>
            <a:r>
              <a:rPr lang="en-GB" dirty="0"/>
              <a:t>If the object</a:t>
            </a:r>
            <a:r>
              <a:rPr lang="lv-LV" dirty="0"/>
              <a:t>,</a:t>
            </a:r>
            <a:r>
              <a:rPr lang="en-GB" dirty="0"/>
              <a:t> whose temperature is being modelled contains a source of heat, then the cooling of the body is described by the differential equation </a:t>
            </a:r>
            <a:endParaRPr lang="lv-LV" dirty="0"/>
          </a:p>
          <a:p>
            <a:endParaRPr lang="lv-LV" dirty="0"/>
          </a:p>
        </p:txBody>
      </p:sp>
      <p:sp>
        <p:nvSpPr>
          <p:cNvPr id="10" name="Rectangle 9"/>
          <p:cNvSpPr/>
          <p:nvPr/>
        </p:nvSpPr>
        <p:spPr>
          <a:xfrm>
            <a:off x="1044327" y="38610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/>
              <a:t>where </a:t>
            </a:r>
            <a:r>
              <a:rPr lang="en-GB" sz="2400" i="1" dirty="0"/>
              <a:t>m</a:t>
            </a:r>
            <a:r>
              <a:rPr lang="en-GB" sz="2400" dirty="0"/>
              <a:t> is a positive constant, inversely proportional to the heat capacity of the object and</a:t>
            </a:r>
            <a:endParaRPr lang="lv-LV" sz="2400" dirty="0"/>
          </a:p>
          <a:p>
            <a:pPr>
              <a:buNone/>
            </a:pPr>
            <a:r>
              <a:rPr lang="en-GB" sz="2400" dirty="0"/>
              <a:t> H(t) denotes the rate </a:t>
            </a:r>
            <a:r>
              <a:rPr lang="lv-LV" sz="2400" dirty="0"/>
              <a:t>of</a:t>
            </a:r>
            <a:r>
              <a:rPr lang="en-GB" sz="2400" dirty="0"/>
              <a:t> heat </a:t>
            </a:r>
            <a:r>
              <a:rPr lang="lv-LV" sz="2400" dirty="0"/>
              <a:t> </a:t>
            </a:r>
            <a:r>
              <a:rPr lang="en-GB" sz="2400" dirty="0"/>
              <a:t>generated </a:t>
            </a:r>
            <a:r>
              <a:rPr lang="lv-LV" sz="2400" dirty="0"/>
              <a:t>inside </a:t>
            </a:r>
            <a:r>
              <a:rPr lang="en-GB" sz="2400" dirty="0"/>
              <a:t>the object. </a:t>
            </a:r>
            <a:endParaRPr lang="lv-LV" sz="2400" dirty="0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0" y="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6495" y="2492896"/>
            <a:ext cx="65269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</p:nvPr>
        </p:nvGraphicFramePr>
        <p:xfrm>
          <a:off x="4475163" y="7178675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Content Placeholder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7178675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55" y="404664"/>
            <a:ext cx="269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i="1" dirty="0">
                <a:solidFill>
                  <a:srgbClr val="0033CC"/>
                </a:solidFill>
              </a:rPr>
              <a:t>Example: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725" y="1731864"/>
            <a:ext cx="113661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lv-LV" sz="2800" dirty="0"/>
          </a:p>
          <a:p>
            <a:pPr algn="just">
              <a:buFont typeface="Arial" pitchFamily="34" charset="0"/>
              <a:buChar char="•"/>
            </a:pPr>
            <a:endParaRPr lang="lv-LV" sz="2800" dirty="0"/>
          </a:p>
          <a:p>
            <a:pPr algn="just"/>
            <a:endParaRPr lang="lv-LV" sz="2800" dirty="0"/>
          </a:p>
          <a:p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2340471" y="404664"/>
            <a:ext cx="9361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 cup with boiling water stands in a room where the temperature is 20◦C. If T(t) is the temperature of the water at time t in minutes, th</a:t>
            </a:r>
            <a:r>
              <a:rPr lang="lv-LV" sz="2800" dirty="0"/>
              <a:t>e</a:t>
            </a:r>
            <a:r>
              <a:rPr lang="hr-HR" sz="2800" dirty="0"/>
              <a:t>n the cooling of the water is described by differential equation . </a:t>
            </a:r>
            <a:endParaRPr lang="lv-LV" sz="2800" dirty="0"/>
          </a:p>
          <a:p>
            <a:r>
              <a:rPr lang="hr-HR" sz="2800" dirty="0"/>
              <a:t>                    </a:t>
            </a:r>
            <a:endParaRPr lang="lv-LV" sz="2800" dirty="0"/>
          </a:p>
        </p:txBody>
      </p:sp>
      <p:sp>
        <p:nvSpPr>
          <p:cNvPr id="13" name="Rectangle 12"/>
          <p:cNvSpPr/>
          <p:nvPr/>
        </p:nvSpPr>
        <p:spPr>
          <a:xfrm>
            <a:off x="900311" y="3717032"/>
            <a:ext cx="10729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What is the sign of k? </a:t>
            </a:r>
            <a:endParaRPr lang="lv-LV" sz="2800" dirty="0"/>
          </a:p>
          <a:p>
            <a:r>
              <a:rPr lang="hr-HR" sz="2800" dirty="0"/>
              <a:t>Solve this differential equation. If the </a:t>
            </a:r>
            <a:r>
              <a:rPr lang="lv-LV" sz="2800" dirty="0"/>
              <a:t>water </a:t>
            </a:r>
            <a:r>
              <a:rPr lang="hr-HR" sz="2800" dirty="0"/>
              <a:t>cools</a:t>
            </a:r>
            <a:r>
              <a:rPr lang="lv-LV" sz="2800" dirty="0"/>
              <a:t> down</a:t>
            </a:r>
            <a:r>
              <a:rPr lang="hr-HR" sz="2800" dirty="0"/>
              <a:t> to 80◦C in 4 minutes, how long </a:t>
            </a:r>
            <a:r>
              <a:rPr lang="lv-LV" sz="2800" dirty="0"/>
              <a:t> it </a:t>
            </a:r>
            <a:r>
              <a:rPr lang="hr-HR" sz="2800" dirty="0"/>
              <a:t>will  take to cool</a:t>
            </a:r>
            <a:r>
              <a:rPr lang="lv-LV" sz="2800" dirty="0"/>
              <a:t> down </a:t>
            </a:r>
            <a:r>
              <a:rPr lang="hr-HR" sz="2800" dirty="0"/>
              <a:t> to 50◦C?</a:t>
            </a:r>
            <a:endParaRPr lang="lv-LV" sz="2800" dirty="0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0" y="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647" y="2492896"/>
            <a:ext cx="3617333" cy="981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55" y="260648"/>
            <a:ext cx="18453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2421" y="0"/>
            <a:ext cx="6297359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247" y="5949290"/>
            <a:ext cx="229711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5" y="1913711"/>
            <a:ext cx="10937488" cy="394534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lv-LV" b="1" i="1" dirty="0"/>
              <a:t>C</a:t>
            </a:r>
            <a:r>
              <a:rPr lang="en-GB" b="1" i="1" dirty="0" err="1"/>
              <a:t>onsider</a:t>
            </a:r>
            <a:r>
              <a:rPr lang="lv-LV" b="1" i="1" dirty="0"/>
              <a:t>ed:</a:t>
            </a:r>
          </a:p>
          <a:p>
            <a:pPr>
              <a:buNone/>
            </a:pPr>
            <a:endParaRPr lang="lv-LV" sz="800" dirty="0"/>
          </a:p>
          <a:p>
            <a:r>
              <a:rPr lang="lv-LV" dirty="0"/>
              <a:t>F</a:t>
            </a:r>
            <a:r>
              <a:rPr lang="en-GB" dirty="0" err="1"/>
              <a:t>irst</a:t>
            </a:r>
            <a:r>
              <a:rPr lang="en-GB" dirty="0"/>
              <a:t> order separable equations</a:t>
            </a:r>
            <a:r>
              <a:rPr lang="lv-LV" dirty="0"/>
              <a:t> and </a:t>
            </a:r>
            <a:r>
              <a:rPr lang="en-GB" dirty="0"/>
              <a:t> </a:t>
            </a:r>
            <a:r>
              <a:rPr lang="lv-LV" dirty="0"/>
              <a:t>L</a:t>
            </a:r>
            <a:r>
              <a:rPr lang="en-GB" dirty="0" err="1"/>
              <a:t>inear</a:t>
            </a:r>
            <a:r>
              <a:rPr lang="lv-LV" dirty="0"/>
              <a:t> </a:t>
            </a:r>
            <a:r>
              <a:rPr lang="en-GB" dirty="0"/>
              <a:t> equations</a:t>
            </a:r>
            <a:r>
              <a:rPr lang="lv-LV" dirty="0"/>
              <a:t>;</a:t>
            </a:r>
            <a:r>
              <a:rPr lang="en-GB" dirty="0"/>
              <a:t> </a:t>
            </a:r>
            <a:endParaRPr lang="lv-LV" dirty="0"/>
          </a:p>
          <a:p>
            <a:r>
              <a:rPr lang="lv-LV" dirty="0"/>
              <a:t>S</a:t>
            </a:r>
            <a:r>
              <a:rPr lang="en-GB" dirty="0" err="1"/>
              <a:t>econd</a:t>
            </a:r>
            <a:r>
              <a:rPr lang="en-GB" dirty="0"/>
              <a:t> order linear </a:t>
            </a:r>
            <a:r>
              <a:rPr lang="lv-LV" dirty="0"/>
              <a:t>differential  </a:t>
            </a:r>
            <a:r>
              <a:rPr lang="en-GB" dirty="0"/>
              <a:t>equations</a:t>
            </a:r>
            <a:r>
              <a:rPr lang="lv-LV" dirty="0"/>
              <a:t> with constant coefficients;</a:t>
            </a:r>
          </a:p>
          <a:p>
            <a:r>
              <a:rPr lang="lv-LV" dirty="0"/>
              <a:t>Main concept of </a:t>
            </a:r>
            <a:r>
              <a:rPr lang="en-GB" dirty="0"/>
              <a:t>Laplace transform and its application</a:t>
            </a:r>
            <a:r>
              <a:rPr lang="lv-LV" dirty="0"/>
              <a:t>s</a:t>
            </a:r>
            <a:r>
              <a:rPr lang="en-GB" dirty="0"/>
              <a:t> for solving </a:t>
            </a:r>
            <a:r>
              <a:rPr lang="lv-LV" dirty="0"/>
              <a:t>of </a:t>
            </a:r>
            <a:r>
              <a:rPr lang="en-GB" dirty="0"/>
              <a:t>differential</a:t>
            </a:r>
            <a:r>
              <a:rPr lang="lv-LV" dirty="0"/>
              <a:t> equations</a:t>
            </a:r>
          </a:p>
        </p:txBody>
      </p:sp>
      <p:sp>
        <p:nvSpPr>
          <p:cNvPr id="9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 txBox="1">
            <a:spLocks/>
          </p:cNvSpPr>
          <p:nvPr/>
        </p:nvSpPr>
        <p:spPr>
          <a:xfrm>
            <a:off x="828303" y="980738"/>
            <a:ext cx="10515600" cy="85110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Ordinary Differential equations</a:t>
            </a:r>
            <a:endParaRPr kumimoji="0" lang="hr-HR" sz="3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53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s://ic.pics.livejournal.com/denispozhitnev/85681105/684/684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563" y="1945560"/>
            <a:ext cx="4229086" cy="3177607"/>
          </a:xfrm>
          <a:prstGeom prst="rect">
            <a:avLst/>
          </a:prstGeom>
          <a:noFill/>
        </p:spPr>
      </p:pic>
      <p:pic>
        <p:nvPicPr>
          <p:cNvPr id="6" name="Picture 4" descr="Applied Sciences | Free Full-Text | Optimal Robust Control of Path  Following and Rudder Roll Reduction for a Container Ship in Heavy Waves |  HT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643" y="1777042"/>
            <a:ext cx="6286502" cy="35790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6369" y="1094027"/>
            <a:ext cx="269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rgbClr val="0033CC"/>
                </a:solidFill>
              </a:rPr>
              <a:t>Example </a:t>
            </a:r>
            <a:r>
              <a:rPr lang="lv-LV" sz="3600" b="1" i="1" dirty="0">
                <a:solidFill>
                  <a:srgbClr val="0033CC"/>
                </a:solidFill>
              </a:rPr>
              <a:t>3</a:t>
            </a:r>
            <a:r>
              <a:rPr lang="en-GB" b="1" i="1" dirty="0">
                <a:solidFill>
                  <a:srgbClr val="0033CC"/>
                </a:solidFill>
              </a:rPr>
              <a:t>:</a:t>
            </a:r>
            <a:endParaRPr lang="lv-LV" b="1" i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0785" y="1247850"/>
            <a:ext cx="258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hlinkClick r:id="rId4"/>
              </a:rPr>
              <a:t>video</a:t>
            </a:r>
            <a:endParaRPr lang="lv-LV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8248" y="1044113"/>
            <a:ext cx="97300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33CC"/>
                </a:solidFill>
              </a:rPr>
              <a:t>Rolling</a:t>
            </a:r>
            <a:r>
              <a:rPr lang="en-GB" sz="2800" b="1" dirty="0"/>
              <a:t> of a </a:t>
            </a:r>
            <a:r>
              <a:rPr lang="lv-LV" sz="2800" b="1" dirty="0"/>
              <a:t>ship</a:t>
            </a:r>
            <a:r>
              <a:rPr lang="en-GB" sz="2800" b="1" dirty="0"/>
              <a:t>, occurring in calm wate</a:t>
            </a:r>
            <a:r>
              <a:rPr lang="en-GB" sz="2800" dirty="0"/>
              <a:t>r</a:t>
            </a:r>
            <a:r>
              <a:rPr lang="lv-LV" sz="2800" dirty="0"/>
              <a:t> </a:t>
            </a:r>
            <a:r>
              <a:rPr lang="en-GB" sz="2800" b="1" dirty="0">
                <a:solidFill>
                  <a:srgbClr val="0033CC"/>
                </a:solidFill>
              </a:rPr>
              <a:t>without resistance</a:t>
            </a:r>
            <a:endParaRPr lang="lv-LV" sz="2800" b="1" dirty="0">
              <a:solidFill>
                <a:srgbClr val="0033CC"/>
              </a:solidFill>
            </a:endParaRPr>
          </a:p>
          <a:p>
            <a:endParaRPr lang="lv-LV" sz="800" b="1" dirty="0">
              <a:solidFill>
                <a:srgbClr val="0033CC"/>
              </a:solidFill>
            </a:endParaRPr>
          </a:p>
          <a:p>
            <a:r>
              <a:rPr lang="en-GB" sz="2800" dirty="0"/>
              <a:t> is described by the following differential equation:</a:t>
            </a:r>
            <a:endParaRPr lang="lv-LV" sz="2800" dirty="0"/>
          </a:p>
          <a:p>
            <a:endParaRPr lang="lv-LV" dirty="0"/>
          </a:p>
        </p:txBody>
      </p:sp>
      <p:grpSp>
        <p:nvGrpSpPr>
          <p:cNvPr id="2" name="Group 10"/>
          <p:cNvGrpSpPr/>
          <p:nvPr/>
        </p:nvGrpSpPr>
        <p:grpSpPr>
          <a:xfrm>
            <a:off x="1692399" y="2420888"/>
            <a:ext cx="9339215" cy="3857495"/>
            <a:chOff x="1695482" y="2498279"/>
            <a:chExt cx="9356271" cy="3857495"/>
          </a:xfrm>
        </p:grpSpPr>
        <p:grpSp>
          <p:nvGrpSpPr>
            <p:cNvPr id="3" name="Group 8"/>
            <p:cNvGrpSpPr/>
            <p:nvPr/>
          </p:nvGrpSpPr>
          <p:grpSpPr>
            <a:xfrm>
              <a:off x="1695482" y="2498279"/>
              <a:ext cx="9356271" cy="3857495"/>
              <a:chOff x="1695482" y="2498279"/>
              <a:chExt cx="9356271" cy="385749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695482" y="4509115"/>
                <a:ext cx="9356271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2400" dirty="0"/>
                  <a:t>w</a:t>
                </a:r>
                <a:r>
                  <a:rPr lang="en-GB" sz="2400" dirty="0"/>
                  <a:t>here</a:t>
                </a:r>
                <a:r>
                  <a:rPr lang="lv-LV" sz="2400" dirty="0"/>
                  <a:t>                                </a:t>
                </a:r>
                <a:r>
                  <a:rPr lang="en-GB" sz="2400" dirty="0"/>
                  <a:t> is </a:t>
                </a:r>
                <a:r>
                  <a:rPr lang="en-GB" sz="2400" b="1" dirty="0">
                    <a:solidFill>
                      <a:srgbClr val="0033CC"/>
                    </a:solidFill>
                  </a:rPr>
                  <a:t>the rolling amplitude</a:t>
                </a:r>
                <a:r>
                  <a:rPr lang="lv-LV" sz="2400" b="1" dirty="0">
                    <a:solidFill>
                      <a:srgbClr val="0033CC"/>
                    </a:solidFill>
                  </a:rPr>
                  <a:t> </a:t>
                </a:r>
                <a:r>
                  <a:rPr lang="lv-LV" sz="2400" dirty="0"/>
                  <a:t>at the time moment </a:t>
                </a:r>
                <a:r>
                  <a:rPr lang="lv-LV" sz="2400" i="1" dirty="0"/>
                  <a:t>t</a:t>
                </a:r>
                <a:r>
                  <a:rPr lang="en-GB" sz="2400" dirty="0"/>
                  <a:t>,</a:t>
                </a:r>
                <a:endParaRPr lang="lv-LV" sz="2400" dirty="0"/>
              </a:p>
              <a:p>
                <a:r>
                  <a:rPr lang="lv-LV" sz="2400" dirty="0"/>
                  <a:t>                        </a:t>
                </a:r>
              </a:p>
              <a:p>
                <a:r>
                  <a:rPr lang="lv-LV" sz="2400" dirty="0"/>
                  <a:t>                       </a:t>
                </a:r>
                <a:r>
                  <a:rPr lang="en-GB" sz="2400" dirty="0"/>
                  <a:t>is the circular frequency of free (natural) </a:t>
                </a:r>
                <a:endParaRPr lang="lv-LV" sz="2400" dirty="0"/>
              </a:p>
              <a:p>
                <a:r>
                  <a:rPr lang="lv-LV" sz="2400" dirty="0"/>
                  <a:t>                       </a:t>
                </a:r>
                <a:r>
                  <a:rPr lang="en-GB" sz="2400" dirty="0"/>
                  <a:t>vibrations during the rolling without resistance.</a:t>
                </a:r>
                <a:endParaRPr lang="lv-LV" sz="2400" dirty="0"/>
              </a:p>
              <a:p>
                <a:endParaRPr lang="lv-LV" dirty="0"/>
              </a:p>
            </p:txBody>
          </p:sp>
          <p:graphicFrame>
            <p:nvGraphicFramePr>
              <p:cNvPr id="89089" name="Object 1"/>
              <p:cNvGraphicFramePr>
                <a:graphicFrameLocks noChangeAspect="1"/>
              </p:cNvGraphicFramePr>
              <p:nvPr/>
            </p:nvGraphicFramePr>
            <p:xfrm>
              <a:off x="2416877" y="2498279"/>
              <a:ext cx="3124200" cy="949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53" name="Equation" r:id="rId3" imgW="812520" imgH="241200" progId="Equation.DSMT4">
                      <p:embed/>
                    </p:oleObj>
                  </mc:Choice>
                  <mc:Fallback>
                    <p:oleObj name="Equation" r:id="rId3" imgW="812520" imgH="241200" progId="Equation.DSMT4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6877" y="2498279"/>
                            <a:ext cx="3124200" cy="9493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9090" name="Object 2"/>
            <p:cNvGraphicFramePr>
              <a:graphicFrameLocks noChangeAspect="1"/>
            </p:cNvGraphicFramePr>
            <p:nvPr/>
          </p:nvGraphicFramePr>
          <p:xfrm>
            <a:off x="2849714" y="4509115"/>
            <a:ext cx="1783152" cy="6498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4" name="Equation" r:id="rId5" imgW="520560" imgH="203040" progId="Equation.DSMT4">
                    <p:embed/>
                  </p:oleObj>
                </mc:Choice>
                <mc:Fallback>
                  <p:oleObj name="Equation" r:id="rId5" imgW="520560" imgH="20304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9714" y="4509115"/>
                          <a:ext cx="1783152" cy="6498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091" name="Object 3"/>
            <p:cNvGraphicFramePr>
              <a:graphicFrameLocks noChangeAspect="1"/>
            </p:cNvGraphicFramePr>
            <p:nvPr/>
          </p:nvGraphicFramePr>
          <p:xfrm>
            <a:off x="2200459" y="5229195"/>
            <a:ext cx="611187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5" name="Equation" r:id="rId7" imgW="177480" imgH="228600" progId="Equation.DSMT4">
                    <p:embed/>
                  </p:oleObj>
                </mc:Choice>
                <mc:Fallback>
                  <p:oleObj name="Equation" r:id="rId7" imgW="17748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459" y="5229195"/>
                          <a:ext cx="611187" cy="730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6588943" y="2276872"/>
            <a:ext cx="46669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2nd order </a:t>
            </a:r>
            <a:r>
              <a:rPr lang="lv-LV" sz="2800" b="1" dirty="0">
                <a:solidFill>
                  <a:srgbClr val="0033CC"/>
                </a:solidFill>
              </a:rPr>
              <a:t>homogeneous</a:t>
            </a:r>
          </a:p>
          <a:p>
            <a:r>
              <a:rPr lang="lv-LV" sz="2800" b="1" dirty="0"/>
              <a:t> </a:t>
            </a:r>
            <a:r>
              <a:rPr lang="lv-LV" sz="2800" b="1" dirty="0">
                <a:solidFill>
                  <a:srgbClr val="0033CC"/>
                </a:solidFill>
              </a:rPr>
              <a:t>linear differential equation </a:t>
            </a:r>
          </a:p>
          <a:p>
            <a:r>
              <a:rPr lang="lv-LV" sz="2800" b="1" dirty="0">
                <a:solidFill>
                  <a:srgbClr val="0033CC"/>
                </a:solidFill>
              </a:rPr>
              <a:t>  with constant coefficients</a:t>
            </a:r>
            <a:endParaRPr lang="lv-LV" sz="2800" dirty="0"/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5518" y="1078611"/>
            <a:ext cx="101606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33CC"/>
                </a:solidFill>
              </a:rPr>
              <a:t>Taking into account the resistance </a:t>
            </a:r>
            <a:r>
              <a:rPr lang="en-GB" sz="2800" b="1" dirty="0"/>
              <a:t>during the rolling in calm </a:t>
            </a:r>
            <a:r>
              <a:rPr lang="en-GB" sz="2800" dirty="0"/>
              <a:t>water, the equation of motion takes the form</a:t>
            </a:r>
            <a:endParaRPr lang="lv-LV" sz="2800" dirty="0"/>
          </a:p>
          <a:p>
            <a:endParaRPr lang="lv-LV" dirty="0"/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2977481" y="2354277"/>
          <a:ext cx="4970909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3" imgW="1295280" imgH="241200" progId="Equation.DSMT4">
                  <p:embed/>
                </p:oleObj>
              </mc:Choice>
              <mc:Fallback>
                <p:oleObj name="Equation" r:id="rId3" imgW="1295280" imgH="241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7481" y="2354277"/>
                        <a:ext cx="4970909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98980" y="3508388"/>
            <a:ext cx="9339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w</a:t>
            </a:r>
            <a:r>
              <a:rPr lang="en-GB" sz="2400" dirty="0"/>
              <a:t>here</a:t>
            </a:r>
            <a:r>
              <a:rPr lang="lv-LV" sz="2400" dirty="0"/>
              <a:t>               is the relative  coefficient of resistance     </a:t>
            </a:r>
          </a:p>
          <a:p>
            <a:r>
              <a:rPr lang="lv-LV" sz="2400" dirty="0"/>
              <a:t>                       </a:t>
            </a:r>
            <a:endParaRPr lang="lv-LV" dirty="0"/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2839616" y="3351213"/>
          <a:ext cx="65285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616" y="3351213"/>
                        <a:ext cx="652858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84287" y="4932236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dirty="0"/>
              <a:t>The </a:t>
            </a:r>
            <a:r>
              <a:rPr lang="lv-LV" sz="2800" b="1" dirty="0">
                <a:solidFill>
                  <a:srgbClr val="0033CC"/>
                </a:solidFill>
              </a:rPr>
              <a:t>solution</a:t>
            </a:r>
            <a:r>
              <a:rPr lang="lv-LV" sz="2400" dirty="0"/>
              <a:t> 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167608" y="4797425"/>
          <a:ext cx="8029199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7" imgW="2349360" imgH="241200" progId="Equation.DSMT4">
                  <p:embed/>
                </p:oleObj>
              </mc:Choice>
              <mc:Fallback>
                <p:oleObj name="Equation" r:id="rId7" imgW="234936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608" y="4797425"/>
                        <a:ext cx="8029199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</p:nvPr>
        </p:nvGraphicFramePr>
        <p:xfrm>
          <a:off x="4475163" y="7178675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Content Placeholder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7178675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6369" y="1007763"/>
            <a:ext cx="269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u="sng" dirty="0">
                <a:solidFill>
                  <a:srgbClr val="0033CC"/>
                </a:solidFill>
              </a:rPr>
              <a:t>Example </a:t>
            </a:r>
            <a:r>
              <a:rPr lang="lv-LV" sz="3600" b="1" i="1" u="sng" dirty="0">
                <a:solidFill>
                  <a:srgbClr val="0033CC"/>
                </a:solidFill>
              </a:rPr>
              <a:t>3</a:t>
            </a:r>
            <a:r>
              <a:rPr lang="en-GB" b="1" i="1" dirty="0">
                <a:solidFill>
                  <a:srgbClr val="0033CC"/>
                </a:solidFill>
              </a:rPr>
              <a:t>:</a:t>
            </a:r>
            <a:endParaRPr lang="lv-LV" b="1" i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725" y="1731864"/>
            <a:ext cx="113661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rgbClr val="0033CC"/>
                </a:solidFill>
              </a:rPr>
              <a:t>Any modern vessel</a:t>
            </a:r>
            <a:r>
              <a:rPr lang="lv-LV" sz="2800" b="1" dirty="0">
                <a:solidFill>
                  <a:srgbClr val="0033CC"/>
                </a:solidFill>
              </a:rPr>
              <a:t> has</a:t>
            </a:r>
            <a:r>
              <a:rPr lang="en-GB" sz="2800" b="1" dirty="0">
                <a:solidFill>
                  <a:srgbClr val="0033CC"/>
                </a:solidFill>
              </a:rPr>
              <a:t> </a:t>
            </a:r>
            <a:r>
              <a:rPr lang="lv-LV" sz="2800" b="1" dirty="0">
                <a:solidFill>
                  <a:srgbClr val="0033CC"/>
                </a:solidFill>
              </a:rPr>
              <a:t>el</a:t>
            </a:r>
            <a:r>
              <a:rPr lang="en-GB" sz="2800" b="1" dirty="0" err="1">
                <a:solidFill>
                  <a:srgbClr val="0033CC"/>
                </a:solidFill>
              </a:rPr>
              <a:t>ectrical</a:t>
            </a:r>
            <a:r>
              <a:rPr lang="en-GB" sz="2800" b="1" dirty="0">
                <a:solidFill>
                  <a:srgbClr val="0033CC"/>
                </a:solidFill>
              </a:rPr>
              <a:t> and electro-mechanical systems.</a:t>
            </a:r>
            <a:endParaRPr lang="lv-LV" sz="2800" b="1" dirty="0">
              <a:solidFill>
                <a:srgbClr val="0033CC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lv-LV" sz="2800" b="1" dirty="0">
              <a:solidFill>
                <a:srgbClr val="0033CC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lv-LV" sz="2800" dirty="0"/>
              <a:t>  </a:t>
            </a:r>
            <a:r>
              <a:rPr lang="en-GB" sz="2800" dirty="0"/>
              <a:t>An alternating-current electrical circuit is a component of any such system. </a:t>
            </a:r>
            <a:r>
              <a:rPr lang="lv-LV" sz="2800" dirty="0"/>
              <a:t> </a:t>
            </a:r>
          </a:p>
          <a:p>
            <a:pPr algn="just">
              <a:buFont typeface="Arial" pitchFamily="34" charset="0"/>
              <a:buChar char="•"/>
            </a:pPr>
            <a:endParaRPr lang="lv-LV" sz="2800" dirty="0"/>
          </a:p>
          <a:p>
            <a:pPr algn="just">
              <a:buFont typeface="Arial" pitchFamily="34" charset="0"/>
              <a:buChar char="•"/>
            </a:pPr>
            <a:r>
              <a:rPr lang="lv-LV" sz="2800" dirty="0"/>
              <a:t>  </a:t>
            </a:r>
            <a:r>
              <a:rPr lang="lv-LV" sz="2800" dirty="0">
                <a:solidFill>
                  <a:srgbClr val="0033CC"/>
                </a:solidFill>
              </a:rPr>
              <a:t>CURRENT</a:t>
            </a:r>
            <a:r>
              <a:rPr lang="lv-LV" sz="2800" dirty="0"/>
              <a:t> admitted through a circuit is a function of t </a:t>
            </a:r>
            <a:r>
              <a:rPr lang="lv-LV" sz="2800" i="1" dirty="0"/>
              <a:t>:   </a:t>
            </a:r>
            <a:r>
              <a:rPr lang="lv-LV" sz="2800" b="1" i="1" dirty="0"/>
              <a:t>I=I(t)</a:t>
            </a:r>
          </a:p>
          <a:p>
            <a:pPr algn="just">
              <a:buFont typeface="Arial" pitchFamily="34" charset="0"/>
              <a:buChar char="•"/>
            </a:pPr>
            <a:endParaRPr lang="lv-LV" sz="2800" dirty="0"/>
          </a:p>
          <a:p>
            <a:pPr algn="just">
              <a:buFont typeface="Arial" pitchFamily="34" charset="0"/>
              <a:buChar char="•"/>
            </a:pPr>
            <a:endParaRPr lang="lv-LV" sz="2800" dirty="0"/>
          </a:p>
          <a:p>
            <a:pPr algn="just"/>
            <a:endParaRPr lang="lv-LV" sz="2800" dirty="0"/>
          </a:p>
          <a:p>
            <a:endParaRPr lang="lv-LV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43405" y="3519601"/>
            <a:ext cx="2052518" cy="30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0917" y="4034306"/>
            <a:ext cx="1702320" cy="231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429" y="845402"/>
            <a:ext cx="11383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800" dirty="0"/>
              <a:t>T</a:t>
            </a:r>
            <a:r>
              <a:rPr lang="en-GB" sz="2800" dirty="0"/>
              <a:t>he easiest electrical circuit: </a:t>
            </a:r>
            <a:r>
              <a:rPr lang="en-GB" sz="2800" b="1" dirty="0">
                <a:solidFill>
                  <a:srgbClr val="0033CC"/>
                </a:solidFill>
              </a:rPr>
              <a:t>a resistor-inductor-capacitor circuit (RLC)</a:t>
            </a:r>
            <a:r>
              <a:rPr lang="lv-LV" sz="2800" b="1" dirty="0">
                <a:solidFill>
                  <a:srgbClr val="0033CC"/>
                </a:solidFill>
              </a:rPr>
              <a:t>              </a:t>
            </a:r>
          </a:p>
          <a:p>
            <a:pPr algn="just"/>
            <a:r>
              <a:rPr lang="lv-LV" sz="2800" b="1" dirty="0"/>
              <a:t>                                           </a:t>
            </a:r>
            <a:r>
              <a:rPr lang="en-GB" sz="2800" b="1" dirty="0"/>
              <a:t> </a:t>
            </a:r>
            <a:r>
              <a:rPr lang="lv-LV" sz="2800" b="1" dirty="0"/>
              <a:t>       </a:t>
            </a:r>
            <a:r>
              <a:rPr lang="lv-LV" sz="2800" i="1" dirty="0"/>
              <a:t> </a:t>
            </a:r>
            <a:endParaRPr lang="lv-LV" i="1" dirty="0"/>
          </a:p>
        </p:txBody>
      </p:sp>
      <p:pic>
        <p:nvPicPr>
          <p:cNvPr id="107521" name="Picture 4" descr="LRCE-конту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085" y="1897810"/>
            <a:ext cx="2841529" cy="284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4410075" y="3949700"/>
          <a:ext cx="51990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5" imgW="1384200" imgH="393480" progId="Equation.DSMT4">
                  <p:embed/>
                </p:oleObj>
              </mc:Choice>
              <mc:Fallback>
                <p:oleObj name="Equation" r:id="rId5" imgW="138420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3949700"/>
                        <a:ext cx="5199063" cy="151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4233863" y="2001838"/>
          <a:ext cx="5943600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Equation" r:id="rId7" imgW="1587240" imgH="419040" progId="Equation.DSMT4">
                  <p:embed/>
                </p:oleObj>
              </mc:Choice>
              <mc:Fallback>
                <p:oleObj name="Equation" r:id="rId7" imgW="158724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2001838"/>
                        <a:ext cx="5943600" cy="160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9464375" y="5319324"/>
          <a:ext cx="189994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Equation" r:id="rId9" imgW="495000" imgH="203040" progId="Equation.DSMT4">
                  <p:embed/>
                </p:oleObj>
              </mc:Choice>
              <mc:Fallback>
                <p:oleObj name="Equation" r:id="rId9" imgW="49500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4375" y="5319324"/>
                        <a:ext cx="1899942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3344" y="2379522"/>
            <a:ext cx="8566682" cy="148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RCE-конт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56" y="2018594"/>
            <a:ext cx="2169895" cy="217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24447" y="764704"/>
            <a:ext cx="9577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lv-LV" sz="2400" i="1" dirty="0"/>
              <a:t>For the case of </a:t>
            </a:r>
            <a:r>
              <a:rPr lang="lv-LV" sz="2400" b="1" i="1" dirty="0"/>
              <a:t>changing</a:t>
            </a:r>
            <a:r>
              <a:rPr lang="lv-LV" sz="2400" i="1" dirty="0"/>
              <a:t> </a:t>
            </a:r>
            <a:r>
              <a:rPr lang="en-GB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voltage source powering the circuit</a:t>
            </a:r>
            <a:r>
              <a:rPr lang="lv-LV" i="1" dirty="0"/>
              <a:t>:</a:t>
            </a:r>
            <a:endParaRPr lang="lv-LV" dirty="0"/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844527" y="4365104"/>
            <a:ext cx="7128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where V</a:t>
            </a: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(t)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is the voltage source powering the circuit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60351" y="5589240"/>
            <a:ext cx="7128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Can be solved by</a:t>
            </a:r>
            <a:r>
              <a:rPr kumimoji="0" lang="lv-LV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using Laplace transform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501" y="1313424"/>
            <a:ext cx="102392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Population dynamics describes the </a:t>
            </a:r>
            <a:r>
              <a:rPr lang="en-US" sz="3200" b="1" dirty="0"/>
              <a:t>ways in which a given population grows and </a:t>
            </a:r>
            <a:r>
              <a:rPr lang="lv-LV" sz="3200" b="1" dirty="0"/>
              <a:t>decreas over the </a:t>
            </a:r>
            <a:r>
              <a:rPr lang="en-US" sz="3200" b="1" dirty="0"/>
              <a:t>time</a:t>
            </a:r>
            <a:r>
              <a:rPr lang="en-US" sz="3200" dirty="0"/>
              <a:t>, as controlled by birth, death, and migration. </a:t>
            </a:r>
            <a:endParaRPr lang="lv-LV" sz="3200" dirty="0"/>
          </a:p>
          <a:p>
            <a:endParaRPr lang="lv-LV" sz="3200" dirty="0"/>
          </a:p>
          <a:p>
            <a:endParaRPr lang="lv-LV" sz="3200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446" y="3007735"/>
            <a:ext cx="5395148" cy="304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1050" y="714604"/>
            <a:ext cx="269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rgbClr val="0033CC"/>
                </a:solidFill>
              </a:rPr>
              <a:t>Example </a:t>
            </a:r>
            <a:r>
              <a:rPr lang="lv-LV" sz="3600" b="1" i="1" dirty="0">
                <a:solidFill>
                  <a:srgbClr val="0033CC"/>
                </a:solidFill>
              </a:rPr>
              <a:t>5</a:t>
            </a:r>
            <a:r>
              <a:rPr lang="en-GB" b="1" i="1" dirty="0">
                <a:solidFill>
                  <a:srgbClr val="0033CC"/>
                </a:solidFill>
              </a:rPr>
              <a:t>:</a:t>
            </a:r>
            <a:endParaRPr lang="lv-LV" b="1" i="1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0180" y="800393"/>
            <a:ext cx="6085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lv-LV" sz="2800" b="1" i="1" dirty="0">
                <a:solidFill>
                  <a:srgbClr val="0033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Dynamics of </a:t>
            </a:r>
            <a:r>
              <a:rPr lang="en-GB" sz="2800" b="1" i="1" dirty="0">
                <a:solidFill>
                  <a:srgbClr val="0033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Fish population in the </a:t>
            </a:r>
            <a:r>
              <a:rPr lang="lv-LV" sz="2800" b="1" i="1" dirty="0">
                <a:solidFill>
                  <a:srgbClr val="0033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sea</a:t>
            </a:r>
            <a:endParaRPr lang="lv-LV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1202620" y="898095"/>
            <a:ext cx="891182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32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Dynamics</a:t>
            </a:r>
            <a:r>
              <a:rPr kumimoji="0" lang="lv-LV" sz="3200" b="1" i="1" u="none" strike="noStrike" cap="none" normalizeH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lv-LV" sz="32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GB" sz="3200" b="1" i="1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ish</a:t>
            </a:r>
            <a:r>
              <a:rPr kumimoji="0" lang="en-GB" sz="32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population P(t) in the </a:t>
            </a:r>
            <a:r>
              <a:rPr kumimoji="0" lang="lv-LV" sz="32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sea</a:t>
            </a:r>
            <a:endParaRPr kumimoji="0" lang="lv-LV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9196" y="3490686"/>
            <a:ext cx="11510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Where</a:t>
            </a:r>
            <a:endParaRPr lang="lv-LV" sz="2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GB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en-GB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is the growth parameter </a:t>
            </a:r>
            <a:endParaRPr lang="lv-LV" sz="2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GB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 is the carrying capacity, representing the largest population</a:t>
            </a:r>
            <a:endParaRPr lang="lv-LV" sz="2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GB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lv-LV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GB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that the environment</a:t>
            </a:r>
            <a:r>
              <a:rPr lang="lv-LV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can support</a:t>
            </a:r>
            <a:endParaRPr lang="lv-LV" sz="2400" dirty="0"/>
          </a:p>
        </p:txBody>
      </p:sp>
      <p:graphicFrame>
        <p:nvGraphicFramePr>
          <p:cNvPr id="111617" name="Object 1"/>
          <p:cNvGraphicFramePr>
            <a:graphicFrameLocks noChangeAspect="1"/>
          </p:cNvGraphicFramePr>
          <p:nvPr/>
        </p:nvGraphicFramePr>
        <p:xfrm>
          <a:off x="2844527" y="1772816"/>
          <a:ext cx="4087813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" name="Equation" r:id="rId3" imgW="1091880" imgH="431640" progId="Equation.DSMT4">
                  <p:embed/>
                </p:oleObj>
              </mc:Choice>
              <mc:Fallback>
                <p:oleObj name="Equation" r:id="rId3" imgW="1091880" imgH="431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527" y="1772816"/>
                        <a:ext cx="4087813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53039" y="2276872"/>
            <a:ext cx="4284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/>
              <a:t>-Bernoulli equation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888714" y="1515982"/>
            <a:ext cx="10368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Thank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you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 for </a:t>
            </a:r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your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attention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!</a:t>
            </a:r>
            <a:endParaRPr lang="en-US" sz="5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1519" y="3314280"/>
            <a:ext cx="9882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kern="0" dirty="0">
                <a:solidFill>
                  <a:srgbClr val="032759"/>
                </a:solidFill>
                <a:ea typeface=""/>
                <a:cs typeface="Arial" panose="020B0604020202020204" pitchFamily="34" charset="0"/>
              </a:rPr>
              <a:t>"This project has been funded with support from the European Commission. This publication [communication] reflects the views only of the author, and the Commission cannot be held responsible for any use which may be made of the information contained therein".</a:t>
            </a:r>
          </a:p>
        </p:txBody>
      </p:sp>
    </p:spTree>
    <p:extLst>
      <p:ext uri="{BB962C8B-B14F-4D97-AF65-F5344CB8AC3E}">
        <p14:creationId xmlns:p14="http://schemas.microsoft.com/office/powerpoint/2010/main" val="348593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303" y="2060848"/>
            <a:ext cx="10496431" cy="2026343"/>
          </a:xfrm>
        </p:spPr>
        <p:txBody>
          <a:bodyPr/>
          <a:lstStyle/>
          <a:p>
            <a:pPr>
              <a:buNone/>
            </a:pPr>
            <a:endParaRPr lang="lv-LV" sz="900" dirty="0"/>
          </a:p>
          <a:p>
            <a:r>
              <a:rPr lang="lv-LV" dirty="0"/>
              <a:t> How to introduce?</a:t>
            </a:r>
          </a:p>
          <a:p>
            <a:pPr>
              <a:buNone/>
            </a:pPr>
            <a:endParaRPr lang="lv-LV" dirty="0"/>
          </a:p>
          <a:p>
            <a:r>
              <a:rPr lang="lv-LV" dirty="0"/>
              <a:t> Examples from applications</a:t>
            </a:r>
          </a:p>
          <a:p>
            <a:pPr>
              <a:buNone/>
            </a:pPr>
            <a:endParaRPr lang="lv-LV" dirty="0"/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03" y="476675"/>
            <a:ext cx="10496431" cy="851103"/>
          </a:xfrm>
        </p:spPr>
        <p:txBody>
          <a:bodyPr>
            <a:normAutofit/>
          </a:bodyPr>
          <a:lstStyle/>
          <a:p>
            <a:r>
              <a:rPr lang="lv-LV" sz="4800" dirty="0"/>
              <a:t>Ordinary differential equations</a:t>
            </a:r>
          </a:p>
        </p:txBody>
      </p:sp>
    </p:spTree>
    <p:extLst>
      <p:ext uri="{BB962C8B-B14F-4D97-AF65-F5344CB8AC3E}">
        <p14:creationId xmlns:p14="http://schemas.microsoft.com/office/powerpoint/2010/main" val="194541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2" y="1690701"/>
            <a:ext cx="3027232" cy="1311593"/>
          </a:xfrm>
        </p:spPr>
        <p:txBody>
          <a:bodyPr/>
          <a:lstStyle/>
          <a:p>
            <a:endParaRPr lang="lv-LV" dirty="0"/>
          </a:p>
          <a:p>
            <a:pPr>
              <a:buNone/>
            </a:pPr>
            <a:endParaRPr lang="lv-LV" dirty="0"/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63" y="404664"/>
            <a:ext cx="10496431" cy="851103"/>
          </a:xfrm>
        </p:spPr>
        <p:txBody>
          <a:bodyPr/>
          <a:lstStyle/>
          <a:p>
            <a:pPr algn="l"/>
            <a:r>
              <a:rPr lang="en-GB" sz="4000" i="1" dirty="0"/>
              <a:t>Prior Knowledge</a:t>
            </a:r>
            <a:r>
              <a:rPr lang="lv-LV" sz="4000" i="1" dirty="0"/>
              <a:t>:</a:t>
            </a:r>
            <a:endParaRPr lang="hr-HR" sz="4000" i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540271" y="2606831"/>
            <a:ext cx="11362306" cy="4251169"/>
            <a:chOff x="471488" y="2057400"/>
            <a:chExt cx="11383056" cy="425116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471488" y="2057400"/>
            <a:ext cx="9759950" cy="185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3" imgW="2476440" imgH="469800" progId="Equation.DSMT4">
                    <p:embed/>
                  </p:oleObj>
                </mc:Choice>
                <mc:Fallback>
                  <p:oleObj name="Equation" r:id="rId3" imgW="2476440" imgH="4698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488" y="2057400"/>
                          <a:ext cx="9759950" cy="185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64186" y="3677500"/>
              <a:ext cx="4490358" cy="2631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 txBox="1">
            <a:spLocks/>
          </p:cNvSpPr>
          <p:nvPr/>
        </p:nvSpPr>
        <p:spPr>
          <a:xfrm>
            <a:off x="540271" y="1484785"/>
            <a:ext cx="10297143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Important</a:t>
            </a:r>
            <a:r>
              <a:rPr kumimoji="0" lang="lv-LV" sz="3200" b="1" i="1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lv-LV" sz="3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</a:t>
            </a:r>
            <a:r>
              <a:rPr lang="lv-LV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recall the meaning of derivative</a:t>
            </a:r>
            <a:endParaRPr kumimoji="0" lang="hr-HR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346" y="1249680"/>
            <a:ext cx="1855891" cy="731520"/>
          </a:xfrm>
        </p:spPr>
        <p:txBody>
          <a:bodyPr/>
          <a:lstStyle/>
          <a:p>
            <a:endParaRPr lang="lv-LV" dirty="0"/>
          </a:p>
          <a:p>
            <a:pPr>
              <a:buNone/>
            </a:pPr>
            <a:endParaRPr lang="lv-LV" dirty="0"/>
          </a:p>
          <a:p>
            <a:endParaRPr lang="hr-HR" dirty="0"/>
          </a:p>
        </p:txBody>
      </p:sp>
      <p:grpSp>
        <p:nvGrpSpPr>
          <p:cNvPr id="2" name="Group 17"/>
          <p:cNvGrpSpPr/>
          <p:nvPr/>
        </p:nvGrpSpPr>
        <p:grpSpPr>
          <a:xfrm>
            <a:off x="517215" y="1200849"/>
            <a:ext cx="11120132" cy="2363103"/>
            <a:chOff x="518160" y="1200835"/>
            <a:chExt cx="11140440" cy="2363103"/>
          </a:xfrm>
        </p:grpSpPr>
        <p:sp>
          <p:nvSpPr>
            <p:cNvPr id="10" name="Rectangle 9"/>
            <p:cNvSpPr/>
            <p:nvPr/>
          </p:nvSpPr>
          <p:spPr>
            <a:xfrm>
              <a:off x="518160" y="1200835"/>
              <a:ext cx="1114044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4000" dirty="0"/>
                <a:t>    If   </a:t>
              </a:r>
              <a:r>
                <a:rPr lang="lv-LV" sz="4000" b="1" i="1" dirty="0"/>
                <a:t>y(t)</a:t>
              </a:r>
              <a:r>
                <a:rPr lang="lv-LV" sz="4000" dirty="0"/>
                <a:t> </a:t>
              </a:r>
              <a:r>
                <a:rPr lang="en-US" sz="4000" dirty="0"/>
                <a:t>describes a </a:t>
              </a:r>
              <a:r>
                <a:rPr lang="en-US" sz="4000" b="1" dirty="0">
                  <a:solidFill>
                    <a:srgbClr val="0033CC"/>
                  </a:solidFill>
                </a:rPr>
                <a:t>time-dependent process</a:t>
              </a:r>
              <a:r>
                <a:rPr lang="en-US" sz="4000" dirty="0"/>
                <a:t>,</a:t>
              </a:r>
              <a:endParaRPr lang="lv-LV" sz="4000" dirty="0"/>
            </a:p>
            <a:p>
              <a:endParaRPr lang="lv-LV" sz="4000" dirty="0"/>
            </a:p>
            <a:p>
              <a:r>
                <a:rPr lang="en-US" sz="4000" dirty="0"/>
                <a:t> then</a:t>
              </a:r>
              <a:r>
                <a:rPr lang="lv-LV" sz="4000" dirty="0"/>
                <a:t>         </a:t>
              </a:r>
              <a:r>
                <a:rPr lang="en-US" sz="4000" dirty="0"/>
                <a:t> describes </a:t>
              </a:r>
              <a:r>
                <a:rPr lang="en-US" sz="4000" b="1" dirty="0">
                  <a:solidFill>
                    <a:srgbClr val="0033CC"/>
                  </a:solidFill>
                </a:rPr>
                <a:t>the</a:t>
              </a:r>
              <a:r>
                <a:rPr lang="lv-LV" sz="4000" b="1" dirty="0">
                  <a:solidFill>
                    <a:srgbClr val="0033CC"/>
                  </a:solidFill>
                </a:rPr>
                <a:t> rate of the</a:t>
              </a:r>
              <a:r>
                <a:rPr lang="en-US" sz="4000" b="1" dirty="0">
                  <a:solidFill>
                    <a:srgbClr val="0033CC"/>
                  </a:solidFill>
                </a:rPr>
                <a:t> </a:t>
              </a:r>
              <a:r>
                <a:rPr lang="lv-LV" sz="4000" b="1" dirty="0">
                  <a:solidFill>
                    <a:srgbClr val="0033CC"/>
                  </a:solidFill>
                </a:rPr>
                <a:t>process </a:t>
              </a:r>
              <a:r>
                <a:rPr lang="lv-LV" sz="4000" dirty="0"/>
                <a:t>(speed).</a:t>
              </a:r>
              <a:r>
                <a:rPr lang="en-US" sz="4000" dirty="0"/>
                <a:t> </a:t>
              </a:r>
              <a:endParaRPr lang="lv-LV" sz="4000" dirty="0"/>
            </a:p>
          </p:txBody>
        </p:sp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1836738" y="2079625"/>
            <a:ext cx="860425" cy="148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3" imgW="228600" imgH="393480" progId="Equation.DSMT4">
                    <p:embed/>
                  </p:oleObj>
                </mc:Choice>
                <mc:Fallback>
                  <p:oleObj name="Equation" r:id="rId3" imgW="228600" imgH="3934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6738" y="2079625"/>
                          <a:ext cx="860425" cy="1484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Oval 14"/>
            <p:cNvSpPr/>
            <p:nvPr/>
          </p:nvSpPr>
          <p:spPr>
            <a:xfrm>
              <a:off x="746760" y="1508760"/>
              <a:ext cx="167640" cy="1676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578064" y="3616008"/>
            <a:ext cx="11028859" cy="1771650"/>
            <a:chOff x="579120" y="3616008"/>
            <a:chExt cx="11049000" cy="1771650"/>
          </a:xfrm>
        </p:grpSpPr>
        <p:sp>
          <p:nvSpPr>
            <p:cNvPr id="11" name="Rectangle 10"/>
            <p:cNvSpPr/>
            <p:nvPr/>
          </p:nvSpPr>
          <p:spPr>
            <a:xfrm>
              <a:off x="579120" y="4035475"/>
              <a:ext cx="11049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v-LV" sz="4000" dirty="0"/>
                <a:t>              -  the rate of the process at the time </a:t>
              </a:r>
            </a:p>
          </p:txBody>
        </p:sp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1018858" y="3616008"/>
            <a:ext cx="1528762" cy="177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5" imgW="406080" imgH="469800" progId="Equation.DSMT4">
                    <p:embed/>
                  </p:oleObj>
                </mc:Choice>
                <mc:Fallback>
                  <p:oleObj name="Equation" r:id="rId5" imgW="406080" imgH="4698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8858" y="3616008"/>
                          <a:ext cx="1528762" cy="1771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9922921" y="4013200"/>
            <a:ext cx="703580" cy="825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Equation" r:id="rId7" imgW="126720" imgH="228600" progId="Equation.DSMT4">
                    <p:embed/>
                  </p:oleObj>
                </mc:Choice>
                <mc:Fallback>
                  <p:oleObj name="Equation" r:id="rId7" imgW="12672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22921" y="4013200"/>
                          <a:ext cx="703580" cy="8256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Oval 16"/>
            <p:cNvSpPr/>
            <p:nvPr/>
          </p:nvSpPr>
          <p:spPr>
            <a:xfrm>
              <a:off x="685800" y="4404360"/>
              <a:ext cx="167640" cy="1676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19454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992530" y="43934"/>
            <a:ext cx="184731" cy="369332"/>
          </a:xfrm>
          <a:prstGeom prst="rect">
            <a:avLst/>
          </a:prstGeom>
          <a:solidFill>
            <a:srgbClr val="FAFFF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 txBox="1">
            <a:spLocks/>
          </p:cNvSpPr>
          <p:nvPr/>
        </p:nvSpPr>
        <p:spPr>
          <a:xfrm>
            <a:off x="468263" y="404664"/>
            <a:ext cx="10496431" cy="851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lv-LV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 “differential equation” means?</a:t>
            </a:r>
            <a:endParaRPr lang="hr-HR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1" y="1628800"/>
            <a:ext cx="10983222" cy="1677353"/>
          </a:xfrm>
          <a:noFill/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endParaRPr lang="lv-LV" sz="9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Calibri Light" pitchFamily="34" charset="0"/>
            </a:endParaRPr>
          </a:p>
          <a:p>
            <a:pPr lvl="0">
              <a:buNone/>
            </a:pPr>
            <a:r>
              <a:rPr lang="en-GB" sz="3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A</a:t>
            </a:r>
            <a:r>
              <a:rPr lang="en-GB" sz="3000" dirty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lang="en-GB" sz="3600" b="1" dirty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differential equation</a:t>
            </a:r>
            <a:r>
              <a:rPr lang="en-GB" sz="3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 is an equation that</a:t>
            </a:r>
            <a:r>
              <a:rPr lang="lv-LV" sz="3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lang="en-GB" sz="3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involves </a:t>
            </a:r>
            <a:r>
              <a:rPr lang="en-GB" sz="3000" b="1" dirty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both</a:t>
            </a:r>
            <a:r>
              <a:rPr lang="en-GB" sz="3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endParaRPr lang="lv-LV" sz="3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Calibri Light" pitchFamily="34" charset="0"/>
            </a:endParaRPr>
          </a:p>
          <a:p>
            <a:pPr lvl="0">
              <a:buNone/>
            </a:pPr>
            <a:endParaRPr lang="lv-LV" sz="1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Calibri Light" pitchFamily="34" charset="0"/>
            </a:endParaRPr>
          </a:p>
          <a:p>
            <a:pPr lvl="0">
              <a:buNone/>
            </a:pPr>
            <a:r>
              <a:rPr lang="en-GB" sz="3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an </a:t>
            </a:r>
            <a:r>
              <a:rPr lang="en-GB" sz="3000" b="1" dirty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unknown function </a:t>
            </a:r>
            <a:r>
              <a:rPr lang="lv-LV" sz="3000" b="1" dirty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lang="en-GB" sz="3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and</a:t>
            </a:r>
            <a:r>
              <a:rPr lang="en-GB" sz="3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lang="lv-LV" sz="3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 </a:t>
            </a:r>
            <a:r>
              <a:rPr lang="en-GB" sz="3000" b="1" dirty="0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its derivatives</a:t>
            </a:r>
            <a:r>
              <a:rPr lang="en-GB" sz="3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Calibri Light" pitchFamily="34" charset="0"/>
              </a:rPr>
              <a:t> or differentials. </a:t>
            </a:r>
            <a:endParaRPr lang="en-GB" sz="3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lv-LV" dirty="0"/>
          </a:p>
          <a:p>
            <a:pPr>
              <a:buNone/>
            </a:pPr>
            <a:endParaRPr lang="hr-HR" dirty="0"/>
          </a:p>
        </p:txBody>
      </p:sp>
      <p:grpSp>
        <p:nvGrpSpPr>
          <p:cNvPr id="7" name="Group 8"/>
          <p:cNvGrpSpPr/>
          <p:nvPr/>
        </p:nvGrpSpPr>
        <p:grpSpPr>
          <a:xfrm>
            <a:off x="411530" y="3510226"/>
            <a:ext cx="3112878" cy="1882293"/>
            <a:chOff x="480623" y="2815618"/>
            <a:chExt cx="3118562" cy="1882293"/>
          </a:xfrm>
        </p:grpSpPr>
        <p:sp>
          <p:nvSpPr>
            <p:cNvPr id="8" name="Rezervirano mjesto sadržaja 3">
              <a:extLst>
                <a:ext uri="{FF2B5EF4-FFF2-40B4-BE49-F238E27FC236}">
                  <a16:creationId xmlns:a16="http://schemas.microsoft.com/office/drawing/2014/main" id="{6BE46F1C-258F-4F95-9C01-9ED7835E23CC}"/>
                </a:ext>
              </a:extLst>
            </p:cNvPr>
            <p:cNvSpPr txBox="1">
              <a:spLocks/>
            </p:cNvSpPr>
            <p:nvPr/>
          </p:nvSpPr>
          <p:spPr>
            <a:xfrm>
              <a:off x="684535" y="2815618"/>
              <a:ext cx="2914650" cy="9420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lv-LV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Calibri Light" pitchFamily="34" charset="0"/>
                </a:rPr>
                <a:t>Example:</a:t>
              </a:r>
              <a:r>
                <a:rPr kumimoji="0" lang="en-GB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Times New Roman" pitchFamily="18" charset="0"/>
                  <a:cs typeface="Calibri Light" pitchFamily="34" charset="0"/>
                </a:rPr>
                <a:t> </a:t>
              </a:r>
              <a:endPara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lv-LV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9" name="Content Placeholder 11"/>
            <p:cNvGraphicFramePr>
              <a:graphicFrameLocks noChangeAspect="1"/>
            </p:cNvGraphicFramePr>
            <p:nvPr/>
          </p:nvGraphicFramePr>
          <p:xfrm>
            <a:off x="480623" y="3340730"/>
            <a:ext cx="2842126" cy="1357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36" name="Equation" r:id="rId3" imgW="825480" imgH="393480" progId="Equation.DSMT4">
                    <p:embed/>
                  </p:oleObj>
                </mc:Choice>
                <mc:Fallback>
                  <p:oleObj name="Equation" r:id="rId3" imgW="825480" imgH="393480" progId="Equation.DSMT4">
                    <p:embed/>
                    <p:pic>
                      <p:nvPicPr>
                        <p:cNvPr id="0" name="Content Placeholder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623" y="3340730"/>
                          <a:ext cx="2842126" cy="13571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3410317" y="3989291"/>
            <a:ext cx="3729806" cy="1267460"/>
            <a:chOff x="3484885" y="3294683"/>
            <a:chExt cx="3736617" cy="1267460"/>
          </a:xfrm>
        </p:grpSpPr>
        <p:graphicFrame>
          <p:nvGraphicFramePr>
            <p:cNvPr id="11" name="Content Placeholder 11"/>
            <p:cNvGraphicFramePr>
              <a:graphicFrameLocks noChangeAspect="1"/>
            </p:cNvGraphicFramePr>
            <p:nvPr/>
          </p:nvGraphicFramePr>
          <p:xfrm>
            <a:off x="4362317" y="3294683"/>
            <a:ext cx="2859185" cy="1267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637" name="Equation" r:id="rId5" imgW="888840" imgH="393480" progId="Equation.DSMT4">
                    <p:embed/>
                  </p:oleObj>
                </mc:Choice>
                <mc:Fallback>
                  <p:oleObj name="Equation" r:id="rId5" imgW="888840" imgH="3934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2317" y="3294683"/>
                          <a:ext cx="2859185" cy="12674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Left-Right Arrow 11"/>
            <p:cNvSpPr/>
            <p:nvPr/>
          </p:nvSpPr>
          <p:spPr>
            <a:xfrm>
              <a:off x="3484885" y="3840603"/>
              <a:ext cx="563880" cy="23622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  <p:graphicFrame>
        <p:nvGraphicFramePr>
          <p:cNvPr id="13" name="Content Placeholder 11"/>
          <p:cNvGraphicFramePr>
            <a:graphicFrameLocks noChangeAspect="1"/>
          </p:cNvGraphicFramePr>
          <p:nvPr/>
        </p:nvGraphicFramePr>
        <p:xfrm>
          <a:off x="8907171" y="4150470"/>
          <a:ext cx="1849236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7171" y="4150470"/>
                        <a:ext cx="1849236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4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025" y="1107625"/>
            <a:ext cx="1099247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An </a:t>
            </a:r>
            <a:r>
              <a:rPr lang="en-GB" sz="3600" b="1" dirty="0">
                <a:solidFill>
                  <a:srgbClr val="0033CC"/>
                </a:solidFill>
              </a:rPr>
              <a:t>order</a:t>
            </a:r>
            <a:r>
              <a:rPr lang="en-GB" sz="3200" b="1" i="1" dirty="0">
                <a:solidFill>
                  <a:srgbClr val="0033CC"/>
                </a:solidFill>
              </a:rPr>
              <a:t> </a:t>
            </a:r>
            <a:r>
              <a:rPr lang="en-GB" sz="3200" i="1" dirty="0">
                <a:solidFill>
                  <a:srgbClr val="0033CC"/>
                </a:solidFill>
              </a:rPr>
              <a:t>of a differential equation</a:t>
            </a:r>
            <a:r>
              <a:rPr lang="lv-LV" sz="3200" i="1" dirty="0"/>
              <a:t> </a:t>
            </a:r>
          </a:p>
          <a:p>
            <a:r>
              <a:rPr lang="en-GB" sz="3200" dirty="0"/>
              <a:t> is the order of the highest derivative </a:t>
            </a:r>
            <a:r>
              <a:rPr lang="lv-LV" sz="3200" dirty="0"/>
              <a:t>that the equation</a:t>
            </a:r>
            <a:r>
              <a:rPr lang="en-GB" sz="3200" dirty="0"/>
              <a:t> contains</a:t>
            </a:r>
            <a:r>
              <a:rPr lang="en-GB" dirty="0"/>
              <a:t>.</a:t>
            </a:r>
            <a:endParaRPr lang="lv-LV" dirty="0"/>
          </a:p>
          <a:p>
            <a:endParaRPr lang="lv-LV" dirty="0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1335372" y="2689693"/>
          <a:ext cx="6653761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1625400" imgH="228600" progId="Equation.DSMT4">
                  <p:embed/>
                </p:oleObj>
              </mc:Choice>
              <mc:Fallback>
                <p:oleObj name="Equation" r:id="rId3" imgW="16254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372" y="2689693"/>
                        <a:ext cx="6653761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/>
          <p:nvPr/>
        </p:nvGrpSpPr>
        <p:grpSpPr>
          <a:xfrm>
            <a:off x="4221392" y="3191774"/>
            <a:ext cx="6894396" cy="2475908"/>
            <a:chOff x="4229100" y="3191774"/>
            <a:chExt cx="6906986" cy="2475908"/>
          </a:xfrm>
        </p:grpSpPr>
        <p:sp>
          <p:nvSpPr>
            <p:cNvPr id="7" name="TextBox 6"/>
            <p:cNvSpPr txBox="1"/>
            <p:nvPr/>
          </p:nvSpPr>
          <p:spPr>
            <a:xfrm>
              <a:off x="4229100" y="4313465"/>
              <a:ext cx="690698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A</a:t>
              </a:r>
              <a:r>
                <a:rPr lang="en-GB" sz="3200" i="1" dirty="0">
                  <a:solidFill>
                    <a:srgbClr val="0033CC"/>
                  </a:solidFill>
                </a:rPr>
                <a:t> differential equation</a:t>
              </a:r>
              <a:r>
                <a:rPr lang="lv-LV" sz="3200" i="1" dirty="0">
                  <a:solidFill>
                    <a:srgbClr val="0033CC"/>
                  </a:solidFill>
                </a:rPr>
                <a:t> of the </a:t>
              </a:r>
              <a:r>
                <a:rPr lang="lv-LV" sz="3200" b="1" i="1" dirty="0">
                  <a:solidFill>
                    <a:srgbClr val="0033CC"/>
                  </a:solidFill>
                </a:rPr>
                <a:t>order </a:t>
              </a:r>
              <a:r>
                <a:rPr lang="lv-LV" sz="3200" b="1" i="1" dirty="0">
                  <a:solidFill>
                    <a:srgbClr val="C00000"/>
                  </a:solidFill>
                </a:rPr>
                <a:t>n</a:t>
              </a:r>
              <a:r>
                <a:rPr lang="lv-LV" sz="3200" i="1" dirty="0"/>
                <a:t> </a:t>
              </a:r>
            </a:p>
            <a:p>
              <a:r>
                <a:rPr lang="en-GB" sz="3200" dirty="0"/>
                <a:t> </a:t>
              </a:r>
              <a:endParaRPr lang="lv-LV" dirty="0"/>
            </a:p>
            <a:p>
              <a:endParaRPr lang="lv-LV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607834" y="3191774"/>
              <a:ext cx="3678858" cy="1251446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3636615" y="260648"/>
            <a:ext cx="4862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/>
              <a:t>Differential   equations</a:t>
            </a:r>
            <a:r>
              <a:rPr lang="lv-LV" b="1" dirty="0"/>
              <a:t> </a:t>
            </a:r>
            <a:r>
              <a:rPr lang="en-GB" b="1" dirty="0"/>
              <a:t> </a:t>
            </a:r>
            <a:endParaRPr lang="lv-LV" b="1" dirty="0"/>
          </a:p>
        </p:txBody>
      </p:sp>
      <p:grpSp>
        <p:nvGrpSpPr>
          <p:cNvPr id="2" name="Group 5"/>
          <p:cNvGrpSpPr/>
          <p:nvPr/>
        </p:nvGrpSpPr>
        <p:grpSpPr>
          <a:xfrm>
            <a:off x="1404367" y="908720"/>
            <a:ext cx="4240727" cy="2762195"/>
            <a:chOff x="251520" y="4384282"/>
            <a:chExt cx="4248472" cy="1557184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2992821" y="4384282"/>
              <a:ext cx="321880" cy="24356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7"/>
            <p:cNvGrpSpPr/>
            <p:nvPr/>
          </p:nvGrpSpPr>
          <p:grpSpPr>
            <a:xfrm>
              <a:off x="251520" y="4668443"/>
              <a:ext cx="4248472" cy="1273023"/>
              <a:chOff x="251520" y="4668443"/>
              <a:chExt cx="4248472" cy="1273023"/>
            </a:xfrm>
          </p:grpSpPr>
          <p:sp>
            <p:nvSpPr>
              <p:cNvPr id="9" name="TextBox 8"/>
              <p:cNvSpPr txBox="1"/>
              <p:nvPr/>
            </p:nvSpPr>
            <p:spPr>
              <a:xfrm flipH="1">
                <a:off x="395799" y="4668443"/>
                <a:ext cx="3676651" cy="537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lv-LV" sz="2800" b="1" i="1" dirty="0">
                    <a:solidFill>
                      <a:srgbClr val="0033CC"/>
                    </a:solidFill>
                  </a:rPr>
                  <a:t>Ordinary </a:t>
                </a:r>
              </a:p>
              <a:p>
                <a:pPr algn="ctr"/>
                <a:r>
                  <a:rPr lang="lv-LV" sz="2800" b="1" i="1" dirty="0"/>
                  <a:t> differential equations </a:t>
                </a:r>
                <a:endParaRPr lang="lv-LV" sz="2800" dirty="0"/>
              </a:p>
            </p:txBody>
          </p:sp>
          <p:graphicFrame>
            <p:nvGraphicFramePr>
              <p:cNvPr id="11" name="Object 11"/>
              <p:cNvGraphicFramePr>
                <a:graphicFrameLocks noChangeAspect="1"/>
              </p:cNvGraphicFramePr>
              <p:nvPr/>
            </p:nvGraphicFramePr>
            <p:xfrm>
              <a:off x="972915" y="5317954"/>
              <a:ext cx="2063750" cy="37498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4" name="Equation" r:id="rId4" imgW="558720" imgH="203040" progId="Equation.DSMT4">
                      <p:embed/>
                    </p:oleObj>
                  </mc:Choice>
                  <mc:Fallback>
                    <p:oleObj name="Equation" r:id="rId4" imgW="558720" imgH="203040" progId="Equation.DSMT4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2915" y="5317954"/>
                            <a:ext cx="2063750" cy="37498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251520" y="5733256"/>
                <a:ext cx="4248472" cy="208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 </a:t>
                </a:r>
                <a:endParaRPr lang="lv-LV" dirty="0"/>
              </a:p>
            </p:txBody>
          </p:sp>
        </p:grpSp>
      </p:grpSp>
      <p:grpSp>
        <p:nvGrpSpPr>
          <p:cNvPr id="4" name="Group 18"/>
          <p:cNvGrpSpPr/>
          <p:nvPr/>
        </p:nvGrpSpPr>
        <p:grpSpPr>
          <a:xfrm>
            <a:off x="6300911" y="980728"/>
            <a:ext cx="4026485" cy="2033315"/>
            <a:chOff x="6076950" y="1519741"/>
            <a:chExt cx="4033838" cy="203331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6446626" y="1519741"/>
              <a:ext cx="423859" cy="36004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flipH="1">
              <a:off x="6076950" y="1879781"/>
              <a:ext cx="3676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800" b="1" i="1" dirty="0">
                  <a:solidFill>
                    <a:srgbClr val="0033CC"/>
                  </a:solidFill>
                </a:rPr>
                <a:t>Partial</a:t>
              </a:r>
            </a:p>
            <a:p>
              <a:pPr algn="ctr"/>
              <a:r>
                <a:rPr lang="lv-LV" sz="2800" b="1" i="1" dirty="0"/>
                <a:t> differential equations </a:t>
              </a:r>
              <a:endParaRPr lang="lv-LV" sz="2800" dirty="0"/>
            </a:p>
          </p:txBody>
        </p:sp>
        <p:graphicFrame>
          <p:nvGraphicFramePr>
            <p:cNvPr id="17" name="Object 11"/>
            <p:cNvGraphicFramePr>
              <a:graphicFrameLocks noChangeAspect="1"/>
            </p:cNvGraphicFramePr>
            <p:nvPr/>
          </p:nvGraphicFramePr>
          <p:xfrm>
            <a:off x="6076950" y="2887893"/>
            <a:ext cx="4033838" cy="665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6" imgW="1091880" imgH="203040" progId="Equation.DSMT4">
                    <p:embed/>
                  </p:oleObj>
                </mc:Choice>
                <mc:Fallback>
                  <p:oleObj name="Equation" r:id="rId6" imgW="1091880" imgH="20304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6950" y="2887893"/>
                          <a:ext cx="4033838" cy="665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9"/>
          <p:cNvGrpSpPr/>
          <p:nvPr/>
        </p:nvGrpSpPr>
        <p:grpSpPr>
          <a:xfrm>
            <a:off x="5940871" y="3212976"/>
            <a:ext cx="5494339" cy="1624384"/>
            <a:chOff x="5951713" y="3717032"/>
            <a:chExt cx="5504373" cy="1624384"/>
          </a:xfrm>
        </p:grpSpPr>
        <p:sp>
          <p:nvSpPr>
            <p:cNvPr id="13" name="TextBox 12"/>
            <p:cNvSpPr txBox="1"/>
            <p:nvPr/>
          </p:nvSpPr>
          <p:spPr>
            <a:xfrm flipH="1">
              <a:off x="5951713" y="3717032"/>
              <a:ext cx="46454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800" b="1" i="1" dirty="0"/>
                <a:t>Contains  </a:t>
              </a:r>
              <a:r>
                <a:rPr lang="lv-LV" sz="2800" b="1" i="1" dirty="0">
                  <a:solidFill>
                    <a:srgbClr val="0033CC"/>
                  </a:solidFill>
                </a:rPr>
                <a:t>Partial derivatives</a:t>
              </a:r>
            </a:p>
          </p:txBody>
        </p:sp>
        <p:graphicFrame>
          <p:nvGraphicFramePr>
            <p:cNvPr id="17412" name="Object 4"/>
            <p:cNvGraphicFramePr>
              <a:graphicFrameLocks noChangeAspect="1"/>
            </p:cNvGraphicFramePr>
            <p:nvPr/>
          </p:nvGraphicFramePr>
          <p:xfrm>
            <a:off x="6023853" y="4365104"/>
            <a:ext cx="1537379" cy="918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Equation" r:id="rId8" imgW="583920" imgH="393480" progId="Equation.DSMT4">
                    <p:embed/>
                  </p:oleObj>
                </mc:Choice>
                <mc:Fallback>
                  <p:oleObj name="Equation" r:id="rId8" imgW="583920" imgH="3934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3853" y="4365104"/>
                          <a:ext cx="1537379" cy="918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3" name="Object 5"/>
            <p:cNvGraphicFramePr>
              <a:graphicFrameLocks noChangeAspect="1"/>
            </p:cNvGraphicFramePr>
            <p:nvPr/>
          </p:nvGraphicFramePr>
          <p:xfrm>
            <a:off x="8043759" y="4365104"/>
            <a:ext cx="153670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Equation" r:id="rId10" imgW="583920" imgH="419040" progId="Equation.DSMT4">
                    <p:embed/>
                  </p:oleObj>
                </mc:Choice>
                <mc:Fallback>
                  <p:oleObj name="Equation" r:id="rId10" imgW="583920" imgH="41904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3759" y="4365104"/>
                          <a:ext cx="1536700" cy="976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4" name="Object 6"/>
            <p:cNvGraphicFramePr>
              <a:graphicFrameLocks noChangeAspect="1"/>
            </p:cNvGraphicFramePr>
            <p:nvPr/>
          </p:nvGraphicFramePr>
          <p:xfrm>
            <a:off x="9919386" y="4365104"/>
            <a:ext cx="1536700" cy="91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Equation" r:id="rId12" imgW="583920" imgH="393480" progId="Equation.DSMT4">
                    <p:embed/>
                  </p:oleObj>
                </mc:Choice>
                <mc:Fallback>
                  <p:oleObj name="Equation" r:id="rId12" imgW="583920" imgH="3934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19386" y="4365104"/>
                          <a:ext cx="1536700" cy="917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Box 17"/>
          <p:cNvSpPr txBox="1"/>
          <p:nvPr/>
        </p:nvSpPr>
        <p:spPr>
          <a:xfrm flipH="1">
            <a:off x="684287" y="3501008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i="1" dirty="0"/>
              <a:t>Contains </a:t>
            </a:r>
            <a:r>
              <a:rPr lang="lv-LV" sz="2800" b="1" i="1" dirty="0">
                <a:solidFill>
                  <a:srgbClr val="0033CC"/>
                </a:solidFill>
              </a:rPr>
              <a:t>derivatives</a:t>
            </a:r>
          </a:p>
          <a:p>
            <a:endParaRPr lang="lv-LV" sz="2800" b="1" i="1" dirty="0">
              <a:solidFill>
                <a:srgbClr val="0033CC"/>
              </a:solidFill>
            </a:endParaRPr>
          </a:p>
          <a:p>
            <a:r>
              <a:rPr lang="lv-LV" sz="2800" b="1" i="1" dirty="0">
                <a:solidFill>
                  <a:srgbClr val="0033CC"/>
                </a:solidFill>
              </a:rPr>
              <a:t> 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1908423" y="4077072"/>
          <a:ext cx="13350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14" imgW="507960" imgH="393480" progId="Equation.DSMT4">
                  <p:embed/>
                </p:oleObj>
              </mc:Choice>
              <mc:Fallback>
                <p:oleObj name="Equation" r:id="rId14" imgW="50796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423" y="4077072"/>
                        <a:ext cx="1335087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24247" y="5229200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Describe </a:t>
            </a:r>
            <a:r>
              <a:rPr lang="lv-LV" sz="2400" b="1" dirty="0"/>
              <a:t>proceses</a:t>
            </a:r>
            <a:r>
              <a:rPr lang="lv-LV" sz="2400" dirty="0"/>
              <a:t> that depends </a:t>
            </a:r>
          </a:p>
          <a:p>
            <a:r>
              <a:rPr lang="lv-LV" sz="2400" b="1" dirty="0">
                <a:solidFill>
                  <a:srgbClr val="0070C0"/>
                </a:solidFill>
              </a:rPr>
              <a:t>on ONLY ONE parameter </a:t>
            </a:r>
            <a:r>
              <a:rPr lang="lv-LV" sz="2400" dirty="0"/>
              <a:t>(usually </a:t>
            </a:r>
            <a:r>
              <a:rPr lang="lv-LV" sz="2400" i="1" dirty="0"/>
              <a:t> t</a:t>
            </a:r>
            <a:r>
              <a:rPr lang="lv-LV" sz="2400" dirty="0"/>
              <a:t>)</a:t>
            </a:r>
          </a:p>
          <a:p>
            <a:endParaRPr lang="lv-LV" dirty="0"/>
          </a:p>
        </p:txBody>
      </p:sp>
      <p:sp>
        <p:nvSpPr>
          <p:cNvPr id="24" name="TextBox 23"/>
          <p:cNvSpPr txBox="1"/>
          <p:nvPr/>
        </p:nvSpPr>
        <p:spPr>
          <a:xfrm>
            <a:off x="5796855" y="5229200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Describes </a:t>
            </a:r>
            <a:r>
              <a:rPr lang="lv-LV" sz="2400" b="1" dirty="0"/>
              <a:t>proceses</a:t>
            </a:r>
            <a:r>
              <a:rPr lang="lv-LV" sz="2400" dirty="0"/>
              <a:t> that depends </a:t>
            </a:r>
          </a:p>
          <a:p>
            <a:r>
              <a:rPr lang="lv-LV" sz="2400" b="1" dirty="0">
                <a:solidFill>
                  <a:srgbClr val="0070C0"/>
                </a:solidFill>
              </a:rPr>
              <a:t>on SEVERAL parameters </a:t>
            </a:r>
            <a:r>
              <a:rPr lang="lv-LV" sz="2400" dirty="0"/>
              <a:t>(usually  </a:t>
            </a:r>
            <a:r>
              <a:rPr lang="lv-LV" sz="2400" i="1" dirty="0"/>
              <a:t>t,x,y,z</a:t>
            </a:r>
            <a:r>
              <a:rPr lang="lv-LV" sz="2400" dirty="0"/>
              <a:t>)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1455</Words>
  <Application>Microsoft Office PowerPoint</Application>
  <PresentationFormat>Custom</PresentationFormat>
  <Paragraphs>231</Paragraphs>
  <Slides>38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Ordinary differential equations</vt:lpstr>
      <vt:lpstr>Prior Knowledge: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2) Some ODE from real life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Jelena</dc:creator>
  <cp:lastModifiedBy>Anri Parčina-Rešić</cp:lastModifiedBy>
  <cp:revision>66</cp:revision>
  <dcterms:created xsi:type="dcterms:W3CDTF">2022-04-26T04:15:05Z</dcterms:created>
  <dcterms:modified xsi:type="dcterms:W3CDTF">2022-08-30T10:53:04Z</dcterms:modified>
</cp:coreProperties>
</file>