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1" r:id="rId6"/>
    <p:sldId id="260" r:id="rId7"/>
    <p:sldId id="262" r:id="rId8"/>
    <p:sldId id="263" r:id="rId9"/>
    <p:sldId id="265" r:id="rId10"/>
    <p:sldId id="264"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dirty="0"/>
              <a:t>6/12/2022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dirty="0"/>
              <a:t>6/12/2022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dirty="0"/>
              <a:t>6/12/2022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dirty="0"/>
              <a:t>6/12/2022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0EBB0C4-6273-4C6E-B9BD-2EDC30F1CD52}" type="datetimeFigureOut">
              <a:rPr lang="en-US" dirty="0"/>
              <a:t>6/12/2022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dirty="0"/>
              <a:t>6/12/2022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dirty="0"/>
              <a:t>6/12/2022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dirty="0"/>
              <a:t>6/12/2022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dirty="0"/>
              <a:t>6/12/2022</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2ABBEA6-7C60-4B02-AE87-00D78D8422AF}" type="datetimeFigureOut">
              <a:rPr lang="en-US" dirty="0"/>
              <a:t>6/12/2022</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CAD897-D46E-4AD2-BD9B-49DD3E640873}" type="datetimeFigureOut">
              <a:rPr lang="en-US" dirty="0"/>
              <a:t>6/12/2022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8624D31-43A5-475A-80CF-332C9F6DCF35}" type="datetimeFigureOut">
              <a:rPr lang="en-US" dirty="0"/>
              <a:t>6/12/2022</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 Id="rId5" Type="http://schemas.openxmlformats.org/officeDocument/2006/relationships/image" Target="../media/image39.png"/><Relationship Id="rId4" Type="http://schemas.openxmlformats.org/officeDocument/2006/relationships/image" Target="../media/image38.png"/></Relationships>
</file>

<file path=ppt/slides/_rels/slide1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 Id="rId5" Type="http://schemas.openxmlformats.org/officeDocument/2006/relationships/image" Target="../media/image43.png"/><Relationship Id="rId4" Type="http://schemas.openxmlformats.org/officeDocument/2006/relationships/image" Target="../media/image42.png"/></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44.png"/><Relationship Id="rId1" Type="http://schemas.openxmlformats.org/officeDocument/2006/relationships/slideLayout" Target="../slideLayouts/slideLayout7.xml"/><Relationship Id="rId5" Type="http://schemas.openxmlformats.org/officeDocument/2006/relationships/image" Target="../media/image46.png"/><Relationship Id="rId4" Type="http://schemas.openxmlformats.org/officeDocument/2006/relationships/image" Target="../media/image45.png"/></Relationships>
</file>

<file path=ppt/slides/_rels/slide1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55.png"/><Relationship Id="rId5" Type="http://schemas.openxmlformats.org/officeDocument/2006/relationships/image" Target="../media/image54.png"/><Relationship Id="rId10" Type="http://schemas.openxmlformats.org/officeDocument/2006/relationships/image" Target="../media/image59.png"/><Relationship Id="rId4" Type="http://schemas.openxmlformats.org/officeDocument/2006/relationships/image" Target="../media/image53.png"/><Relationship Id="rId9" Type="http://schemas.openxmlformats.org/officeDocument/2006/relationships/image" Target="../media/image58.png"/></Relationships>
</file>

<file path=ppt/slides/_rels/slide2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7.xml"/><Relationship Id="rId4" Type="http://schemas.openxmlformats.org/officeDocument/2006/relationships/image" Target="../media/image62.png"/></Relationships>
</file>

<file path=ppt/slides/_rels/slide22.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31.png"/><Relationship Id="rId1" Type="http://schemas.openxmlformats.org/officeDocument/2006/relationships/slideLayout" Target="../slideLayouts/slideLayout7.xml"/><Relationship Id="rId5" Type="http://schemas.openxmlformats.org/officeDocument/2006/relationships/image" Target="../media/image69.png"/><Relationship Id="rId4" Type="http://schemas.openxmlformats.org/officeDocument/2006/relationships/image" Target="../media/image68.png"/></Relationships>
</file>

<file path=ppt/slides/_rels/slide25.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7.xml"/><Relationship Id="rId6" Type="http://schemas.openxmlformats.org/officeDocument/2006/relationships/image" Target="../media/image74.png"/><Relationship Id="rId5" Type="http://schemas.openxmlformats.org/officeDocument/2006/relationships/image" Target="../media/image73.png"/><Relationship Id="rId4" Type="http://schemas.openxmlformats.org/officeDocument/2006/relationships/image" Target="../media/image72.png"/></Relationships>
</file>

<file path=ppt/slides/_rels/slide2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47.png"/><Relationship Id="rId1" Type="http://schemas.openxmlformats.org/officeDocument/2006/relationships/slideLayout" Target="../slideLayouts/slideLayout7.xml"/><Relationship Id="rId5" Type="http://schemas.openxmlformats.org/officeDocument/2006/relationships/image" Target="../media/image78.png"/><Relationship Id="rId4" Type="http://schemas.openxmlformats.org/officeDocument/2006/relationships/image" Target="../media/image77.png"/></Relationships>
</file>

<file path=ppt/slides/_rels/slide28.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10.png"/><Relationship Id="rId2" Type="http://schemas.openxmlformats.org/officeDocument/2006/relationships/image" Target="../media/image210.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8" Type="http://schemas.openxmlformats.org/officeDocument/2006/relationships/image" Target="../media/image89.png"/><Relationship Id="rId3" Type="http://schemas.openxmlformats.org/officeDocument/2006/relationships/image" Target="../media/image84.png"/><Relationship Id="rId7" Type="http://schemas.openxmlformats.org/officeDocument/2006/relationships/image" Target="../media/image88.png"/><Relationship Id="rId2" Type="http://schemas.openxmlformats.org/officeDocument/2006/relationships/image" Target="../media/image83.png"/><Relationship Id="rId1" Type="http://schemas.openxmlformats.org/officeDocument/2006/relationships/slideLayout" Target="../slideLayouts/slideLayout7.xml"/><Relationship Id="rId6" Type="http://schemas.openxmlformats.org/officeDocument/2006/relationships/image" Target="../media/image87.png"/><Relationship Id="rId5" Type="http://schemas.openxmlformats.org/officeDocument/2006/relationships/image" Target="../media/image86.png"/><Relationship Id="rId4" Type="http://schemas.openxmlformats.org/officeDocument/2006/relationships/image" Target="../media/image85.png"/></Relationships>
</file>

<file path=ppt/slides/_rels/slide31.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0.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49.png"/><Relationship Id="rId1" Type="http://schemas.openxmlformats.org/officeDocument/2006/relationships/slideLayout" Target="../slideLayouts/slideLayout7.xml"/><Relationship Id="rId5" Type="http://schemas.openxmlformats.org/officeDocument/2006/relationships/image" Target="../media/image95.png"/><Relationship Id="rId4" Type="http://schemas.openxmlformats.org/officeDocument/2006/relationships/image" Target="../media/image94.png"/></Relationships>
</file>

<file path=ppt/slides/_rels/slide33.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96.png"/><Relationship Id="rId1" Type="http://schemas.openxmlformats.org/officeDocument/2006/relationships/slideLayout" Target="../slideLayouts/slideLayout7.xml"/><Relationship Id="rId5" Type="http://schemas.openxmlformats.org/officeDocument/2006/relationships/image" Target="../media/image99.png"/><Relationship Id="rId4" Type="http://schemas.openxmlformats.org/officeDocument/2006/relationships/image" Target="../media/image98.png"/></Relationships>
</file>

<file path=ppt/slides/_rels/slide34.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image" Target="../media/image100.png"/><Relationship Id="rId1" Type="http://schemas.openxmlformats.org/officeDocument/2006/relationships/slideLayout" Target="../slideLayouts/slideLayout7.xml"/><Relationship Id="rId4" Type="http://schemas.openxmlformats.org/officeDocument/2006/relationships/image" Target="../media/image102.png"/></Relationships>
</file>

<file path=ppt/slides/_rels/slide35.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image" Target="../media/image49.png"/><Relationship Id="rId1" Type="http://schemas.openxmlformats.org/officeDocument/2006/relationships/slideLayout" Target="../slideLayouts/slideLayout7.xml"/><Relationship Id="rId6" Type="http://schemas.openxmlformats.org/officeDocument/2006/relationships/image" Target="../media/image106.png"/><Relationship Id="rId5" Type="http://schemas.openxmlformats.org/officeDocument/2006/relationships/image" Target="../media/image105.png"/><Relationship Id="rId4" Type="http://schemas.openxmlformats.org/officeDocument/2006/relationships/image" Target="../media/image10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Practical problems</a:t>
            </a:r>
            <a:endParaRPr lang="en-GB" dirty="0"/>
          </a:p>
        </p:txBody>
      </p:sp>
      <p:sp>
        <p:nvSpPr>
          <p:cNvPr id="3" name="Subtitle 2"/>
          <p:cNvSpPr>
            <a:spLocks noGrp="1"/>
          </p:cNvSpPr>
          <p:nvPr>
            <p:ph type="subTitle" idx="1"/>
          </p:nvPr>
        </p:nvSpPr>
        <p:spPr>
          <a:xfrm>
            <a:off x="1100051" y="4455620"/>
            <a:ext cx="10058400" cy="1593488"/>
          </a:xfrm>
        </p:spPr>
        <p:txBody>
          <a:bodyPr>
            <a:normAutofit fontScale="92500"/>
          </a:bodyPr>
          <a:lstStyle/>
          <a:p>
            <a:r>
              <a:rPr lang="en-GB" sz="2800" dirty="0" smtClean="0"/>
              <a:t>Elementary mathematics and applications of calculus</a:t>
            </a:r>
          </a:p>
          <a:p>
            <a:endParaRPr lang="en-GB" dirty="0" smtClean="0"/>
          </a:p>
          <a:p>
            <a:r>
              <a:rPr lang="en-GB" dirty="0" smtClean="0"/>
              <a:t>Ingrida Veilande           Latvian Maritime Academy              </a:t>
            </a:r>
          </a:p>
          <a:p>
            <a:endParaRPr lang="en-GB" dirty="0"/>
          </a:p>
        </p:txBody>
      </p:sp>
      <p:sp>
        <p:nvSpPr>
          <p:cNvPr id="4" name="Rectangle 3"/>
          <p:cNvSpPr>
            <a:spLocks noChangeArrowheads="1"/>
          </p:cNvSpPr>
          <p:nvPr/>
        </p:nvSpPr>
        <p:spPr bwMode="auto">
          <a:xfrm>
            <a:off x="0" y="156894"/>
            <a:ext cx="1160386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hr-HR" altLang="lv-LV" b="0" i="0" u="none" strike="noStrike" cap="none" normalizeH="0" baseline="0" dirty="0" smtClean="0">
                <a:ln>
                  <a:noFill/>
                </a:ln>
                <a:solidFill>
                  <a:srgbClr val="1C476E"/>
                </a:solidFill>
                <a:effectLst/>
                <a:latin typeface="Calibri" panose="020F0502020204030204" pitchFamily="34" charset="0"/>
                <a:ea typeface="Calibri" panose="020F0502020204030204" pitchFamily="34" charset="0"/>
                <a:cs typeface="Times New Roman" panose="02020603050405020304" pitchFamily="18" charset="0"/>
              </a:rPr>
              <a:t>Innovative Approach in Mathematical Education for Maritime Students</a:t>
            </a:r>
            <a:endParaRPr kumimoji="0" lang="lv-LV" altLang="lv-LV" b="0" i="0" u="none" strike="noStrike" cap="none" normalizeH="0" baseline="0" dirty="0" smtClean="0">
              <a:ln>
                <a:noFill/>
              </a:ln>
              <a:solidFill>
                <a:schemeClr val="tx1"/>
              </a:solidFill>
              <a:effectLst/>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hr-HR" altLang="lv-LV" b="0" i="0" u="none" strike="noStrike" cap="none" normalizeH="0" baseline="0" dirty="0" smtClean="0">
                <a:ln>
                  <a:noFill/>
                </a:ln>
                <a:solidFill>
                  <a:srgbClr val="1C476E"/>
                </a:solidFill>
                <a:effectLst/>
                <a:latin typeface="Calibri" panose="020F0502020204030204" pitchFamily="34" charset="0"/>
                <a:ea typeface="Calibri" panose="020F0502020204030204" pitchFamily="34" charset="0"/>
                <a:cs typeface="Times New Roman" panose="02020603050405020304" pitchFamily="18" charset="0"/>
              </a:rPr>
              <a:t>2019-1-HR01-KA203-061000</a:t>
            </a:r>
            <a:endParaRPr kumimoji="0" lang="hr-HR" altLang="lv-LV" b="0" i="0" u="none" strike="noStrike" cap="none" normalizeH="0" baseline="0" dirty="0" smtClean="0">
              <a:ln>
                <a:noFill/>
              </a:ln>
              <a:solidFill>
                <a:schemeClr val="tx1"/>
              </a:solidFill>
              <a:effectLst/>
              <a:latin typeface="Arial" panose="020B0604020202020204" pitchFamily="34" charset="0"/>
            </a:endParaRPr>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1401184" y="290051"/>
            <a:ext cx="1749979" cy="497740"/>
          </a:xfrm>
          <a:prstGeom prst="rect">
            <a:avLst/>
          </a:prstGeom>
          <a:noFill/>
          <a:ln>
            <a:noFill/>
          </a:ln>
        </p:spPr>
      </p:pic>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9181275" y="5536123"/>
            <a:ext cx="2752725" cy="600075"/>
          </a:xfrm>
          <a:prstGeom prst="rect">
            <a:avLst/>
          </a:prstGeom>
          <a:noFill/>
          <a:ln>
            <a:noFill/>
          </a:ln>
        </p:spPr>
      </p:pic>
    </p:spTree>
    <p:extLst>
      <p:ext uri="{BB962C8B-B14F-4D97-AF65-F5344CB8AC3E}">
        <p14:creationId xmlns:p14="http://schemas.microsoft.com/office/powerpoint/2010/main" val="10821295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919967" y="1016551"/>
            <a:ext cx="2509523" cy="2325492"/>
          </a:xfrm>
          <a:prstGeom prst="rect">
            <a:avLst/>
          </a:prstGeom>
        </p:spPr>
      </p:pic>
      <p:sp>
        <p:nvSpPr>
          <p:cNvPr id="4" name="TextBox 3"/>
          <p:cNvSpPr txBox="1"/>
          <p:nvPr/>
        </p:nvSpPr>
        <p:spPr>
          <a:xfrm>
            <a:off x="10429490" y="1067077"/>
            <a:ext cx="436099" cy="584775"/>
          </a:xfrm>
          <a:prstGeom prst="rect">
            <a:avLst/>
          </a:prstGeom>
          <a:noFill/>
        </p:spPr>
        <p:txBody>
          <a:bodyPr wrap="square" rtlCol="0">
            <a:spAutoFit/>
          </a:bodyPr>
          <a:lstStyle/>
          <a:p>
            <a:r>
              <a:rPr lang="en-GB" sz="3200" dirty="0" smtClean="0"/>
              <a:t>x</a:t>
            </a:r>
            <a:endParaRPr lang="en-GB" sz="3200" dirty="0"/>
          </a:p>
        </p:txBody>
      </p:sp>
      <p:sp>
        <p:nvSpPr>
          <p:cNvPr id="5" name="TextBox 4"/>
          <p:cNvSpPr txBox="1"/>
          <p:nvPr/>
        </p:nvSpPr>
        <p:spPr>
          <a:xfrm>
            <a:off x="901505" y="1516605"/>
            <a:ext cx="5358617" cy="523220"/>
          </a:xfrm>
          <a:prstGeom prst="rect">
            <a:avLst/>
          </a:prstGeom>
          <a:noFill/>
        </p:spPr>
        <p:txBody>
          <a:bodyPr wrap="square" rtlCol="0">
            <a:spAutoFit/>
          </a:bodyPr>
          <a:lstStyle/>
          <a:p>
            <a:r>
              <a:rPr lang="en-GB" sz="2800" dirty="0" smtClean="0"/>
              <a:t>Side of the corner’s square    x</a:t>
            </a:r>
            <a:endParaRPr lang="en-GB" sz="2800" dirty="0"/>
          </a:p>
        </p:txBody>
      </p:sp>
      <p:sp>
        <p:nvSpPr>
          <p:cNvPr id="6" name="TextBox 5"/>
          <p:cNvSpPr txBox="1"/>
          <p:nvPr/>
        </p:nvSpPr>
        <p:spPr>
          <a:xfrm>
            <a:off x="901504" y="2379386"/>
            <a:ext cx="5752513" cy="523220"/>
          </a:xfrm>
          <a:prstGeom prst="rect">
            <a:avLst/>
          </a:prstGeom>
          <a:noFill/>
        </p:spPr>
        <p:txBody>
          <a:bodyPr wrap="square" rtlCol="0">
            <a:spAutoFit/>
          </a:bodyPr>
          <a:lstStyle/>
          <a:p>
            <a:r>
              <a:rPr lang="en-GB" sz="2800" dirty="0" smtClean="0"/>
              <a:t>Side of the bottom square  2 - 2x </a:t>
            </a:r>
            <a:endParaRPr lang="en-GB" sz="2800" dirty="0"/>
          </a:p>
        </p:txBody>
      </p:sp>
      <p:sp>
        <p:nvSpPr>
          <p:cNvPr id="7" name="TextBox 6"/>
          <p:cNvSpPr txBox="1"/>
          <p:nvPr/>
        </p:nvSpPr>
        <p:spPr>
          <a:xfrm>
            <a:off x="901504" y="3352476"/>
            <a:ext cx="5358618" cy="523220"/>
          </a:xfrm>
          <a:prstGeom prst="rect">
            <a:avLst/>
          </a:prstGeom>
          <a:noFill/>
        </p:spPr>
        <p:txBody>
          <a:bodyPr wrap="square" rtlCol="0">
            <a:spAutoFit/>
          </a:bodyPr>
          <a:lstStyle/>
          <a:p>
            <a:r>
              <a:rPr lang="en-GB" sz="2800" dirty="0" smtClean="0"/>
              <a:t>Volume of the container </a:t>
            </a:r>
            <a:endParaRPr lang="en-GB" sz="2800" dirty="0"/>
          </a:p>
        </p:txBody>
      </p:sp>
      <mc:AlternateContent xmlns:mc="http://schemas.openxmlformats.org/markup-compatibility/2006" xmlns:a14="http://schemas.microsoft.com/office/drawing/2010/main">
        <mc:Choice Requires="a14">
          <p:sp>
            <p:nvSpPr>
              <p:cNvPr id="8" name="Rectangle 7"/>
              <p:cNvSpPr/>
              <p:nvPr/>
            </p:nvSpPr>
            <p:spPr>
              <a:xfrm>
                <a:off x="4600276" y="4325566"/>
                <a:ext cx="3319691"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GB" sz="2800" i="1">
                          <a:latin typeface="Cambria Math" panose="02040503050406030204" pitchFamily="18" charset="0"/>
                        </a:rPr>
                        <m:t>𝑉</m:t>
                      </m:r>
                      <m:r>
                        <a:rPr lang="en-GB" sz="2800" i="0">
                          <a:latin typeface="Cambria Math" panose="02040503050406030204" pitchFamily="18" charset="0"/>
                        </a:rPr>
                        <m:t>(</m:t>
                      </m:r>
                      <m:r>
                        <a:rPr lang="en-GB" sz="2800" i="1">
                          <a:latin typeface="Cambria Math" panose="02040503050406030204" pitchFamily="18" charset="0"/>
                        </a:rPr>
                        <m:t>𝑥</m:t>
                      </m:r>
                      <m:r>
                        <a:rPr lang="en-GB" sz="2800" i="0">
                          <a:latin typeface="Cambria Math" panose="02040503050406030204" pitchFamily="18" charset="0"/>
                        </a:rPr>
                        <m:t>) = </m:t>
                      </m:r>
                      <m:sSup>
                        <m:sSupPr>
                          <m:ctrlPr>
                            <a:rPr lang="en-GB" sz="2800" i="1">
                              <a:latin typeface="Cambria Math" panose="02040503050406030204" pitchFamily="18" charset="0"/>
                            </a:rPr>
                          </m:ctrlPr>
                        </m:sSupPr>
                        <m:e>
                          <m:d>
                            <m:dPr>
                              <m:ctrlPr>
                                <a:rPr lang="en-GB" sz="2800" i="1">
                                  <a:latin typeface="Cambria Math" panose="02040503050406030204" pitchFamily="18" charset="0"/>
                                </a:rPr>
                              </m:ctrlPr>
                            </m:dPr>
                            <m:e>
                              <m:r>
                                <a:rPr lang="en-GB" sz="2800" i="0">
                                  <a:latin typeface="Cambria Math" panose="02040503050406030204" pitchFamily="18" charset="0"/>
                                </a:rPr>
                                <m:t>2−2</m:t>
                              </m:r>
                              <m:r>
                                <a:rPr lang="en-GB" sz="2800" i="1">
                                  <a:latin typeface="Cambria Math" panose="02040503050406030204" pitchFamily="18" charset="0"/>
                                </a:rPr>
                                <m:t>𝑥</m:t>
                              </m:r>
                            </m:e>
                          </m:d>
                        </m:e>
                        <m:sup>
                          <m:r>
                            <a:rPr lang="en-GB" sz="2800" i="0">
                              <a:latin typeface="Cambria Math" panose="02040503050406030204" pitchFamily="18" charset="0"/>
                            </a:rPr>
                            <m:t>2</m:t>
                          </m:r>
                        </m:sup>
                      </m:sSup>
                      <m:r>
                        <a:rPr lang="en-GB" sz="2800" i="1">
                          <a:latin typeface="Cambria Math" panose="02040503050406030204" pitchFamily="18" charset="0"/>
                        </a:rPr>
                        <m:t>𝑥</m:t>
                      </m:r>
                    </m:oMath>
                  </m:oMathPara>
                </a14:m>
                <a:endParaRPr lang="en-GB" sz="2800" dirty="0"/>
              </a:p>
            </p:txBody>
          </p:sp>
        </mc:Choice>
        <mc:Fallback xmlns="">
          <p:sp>
            <p:nvSpPr>
              <p:cNvPr id="8" name="Rectangle 7"/>
              <p:cNvSpPr>
                <a:spLocks noRot="1" noChangeAspect="1" noMove="1" noResize="1" noEditPoints="1" noAdjustHandles="1" noChangeArrowheads="1" noChangeShapeType="1" noTextEdit="1"/>
              </p:cNvSpPr>
              <p:nvPr/>
            </p:nvSpPr>
            <p:spPr>
              <a:xfrm>
                <a:off x="4600276" y="4325566"/>
                <a:ext cx="3319691" cy="523220"/>
              </a:xfrm>
              <a:prstGeom prst="rect">
                <a:avLst/>
              </a:prstGeom>
              <a:blipFill rotWithShape="0">
                <a:blip r:embed="rId3"/>
                <a:stretch>
                  <a:fillRect/>
                </a:stretch>
              </a:blipFill>
            </p:spPr>
            <p:txBody>
              <a:bodyPr/>
              <a:lstStyle/>
              <a:p>
                <a:r>
                  <a:rPr lang="en-GB">
                    <a:noFill/>
                  </a:rPr>
                  <a:t> </a:t>
                </a:r>
              </a:p>
            </p:txBody>
          </p:sp>
        </mc:Fallback>
      </mc:AlternateContent>
      <p:sp>
        <p:nvSpPr>
          <p:cNvPr id="9" name="TextBox 8"/>
          <p:cNvSpPr txBox="1"/>
          <p:nvPr/>
        </p:nvSpPr>
        <p:spPr>
          <a:xfrm>
            <a:off x="901504" y="602834"/>
            <a:ext cx="6471139" cy="523220"/>
          </a:xfrm>
          <a:prstGeom prst="rect">
            <a:avLst/>
          </a:prstGeom>
          <a:noFill/>
        </p:spPr>
        <p:txBody>
          <a:bodyPr wrap="square" rtlCol="0">
            <a:spAutoFit/>
          </a:bodyPr>
          <a:lstStyle/>
          <a:p>
            <a:r>
              <a:rPr lang="en-GB" sz="2800" b="1" dirty="0" smtClean="0">
                <a:solidFill>
                  <a:srgbClr val="002060"/>
                </a:solidFill>
              </a:rPr>
              <a:t>Solution of problem 3</a:t>
            </a:r>
            <a:endParaRPr lang="en-GB" sz="2800" b="1" dirty="0">
              <a:solidFill>
                <a:srgbClr val="002060"/>
              </a:solidFill>
            </a:endParaRPr>
          </a:p>
        </p:txBody>
      </p:sp>
    </p:spTree>
    <p:extLst>
      <p:ext uri="{BB962C8B-B14F-4D97-AF65-F5344CB8AC3E}">
        <p14:creationId xmlns:p14="http://schemas.microsoft.com/office/powerpoint/2010/main" val="42743570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274082" y="0"/>
            <a:ext cx="7345832" cy="6707589"/>
          </a:xfrm>
          <a:prstGeom prst="rect">
            <a:avLst/>
          </a:prstGeom>
        </p:spPr>
      </p:pic>
      <p:sp>
        <p:nvSpPr>
          <p:cNvPr id="4" name="TextBox 3"/>
          <p:cNvSpPr txBox="1"/>
          <p:nvPr/>
        </p:nvSpPr>
        <p:spPr>
          <a:xfrm>
            <a:off x="192257" y="539638"/>
            <a:ext cx="2438401" cy="954107"/>
          </a:xfrm>
          <a:prstGeom prst="rect">
            <a:avLst/>
          </a:prstGeom>
          <a:noFill/>
        </p:spPr>
        <p:txBody>
          <a:bodyPr wrap="square" rtlCol="0">
            <a:spAutoFit/>
          </a:bodyPr>
          <a:lstStyle/>
          <a:p>
            <a:r>
              <a:rPr lang="en-GB" sz="2800" dirty="0" smtClean="0"/>
              <a:t>Graph of the </a:t>
            </a:r>
          </a:p>
          <a:p>
            <a:r>
              <a:rPr lang="en-GB" sz="2800" dirty="0" smtClean="0"/>
              <a:t>function V(x)</a:t>
            </a:r>
            <a:endParaRPr lang="en-GB" sz="2800" dirty="0"/>
          </a:p>
        </p:txBody>
      </p:sp>
      <mc:AlternateContent xmlns:mc="http://schemas.openxmlformats.org/markup-compatibility/2006" xmlns:a14="http://schemas.microsoft.com/office/drawing/2010/main">
        <mc:Choice Requires="a14">
          <p:sp>
            <p:nvSpPr>
              <p:cNvPr id="6" name="Rectangle 5"/>
              <p:cNvSpPr/>
              <p:nvPr/>
            </p:nvSpPr>
            <p:spPr>
              <a:xfrm>
                <a:off x="192257" y="2090784"/>
                <a:ext cx="3661452" cy="95410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GB" sz="2800" i="1" smtClean="0">
                          <a:latin typeface="Cambria Math" panose="02040503050406030204" pitchFamily="18" charset="0"/>
                        </a:rPr>
                        <m:t>𝑉</m:t>
                      </m:r>
                      <m:d>
                        <m:dPr>
                          <m:ctrlPr>
                            <a:rPr lang="en-GB" sz="2800" i="1">
                              <a:latin typeface="Cambria Math" panose="02040503050406030204" pitchFamily="18" charset="0"/>
                            </a:rPr>
                          </m:ctrlPr>
                        </m:dPr>
                        <m:e>
                          <m:r>
                            <a:rPr lang="en-GB" sz="2800" i="1">
                              <a:latin typeface="Cambria Math" panose="02040503050406030204" pitchFamily="18" charset="0"/>
                            </a:rPr>
                            <m:t>𝑥</m:t>
                          </m:r>
                        </m:e>
                      </m:d>
                      <m:r>
                        <a:rPr lang="en-GB" sz="2800" i="0">
                          <a:latin typeface="Cambria Math" panose="02040503050406030204" pitchFamily="18" charset="0"/>
                        </a:rPr>
                        <m:t>= </m:t>
                      </m:r>
                      <m:sSup>
                        <m:sSupPr>
                          <m:ctrlPr>
                            <a:rPr lang="en-GB" sz="2800" i="1">
                              <a:latin typeface="Cambria Math" panose="02040503050406030204" pitchFamily="18" charset="0"/>
                            </a:rPr>
                          </m:ctrlPr>
                        </m:sSupPr>
                        <m:e>
                          <m:d>
                            <m:dPr>
                              <m:ctrlPr>
                                <a:rPr lang="en-GB" sz="2800" i="1">
                                  <a:latin typeface="Cambria Math" panose="02040503050406030204" pitchFamily="18" charset="0"/>
                                </a:rPr>
                              </m:ctrlPr>
                            </m:dPr>
                            <m:e>
                              <m:r>
                                <a:rPr lang="en-GB" sz="2800" i="0">
                                  <a:latin typeface="Cambria Math" panose="02040503050406030204" pitchFamily="18" charset="0"/>
                                </a:rPr>
                                <m:t>2−2</m:t>
                              </m:r>
                              <m:r>
                                <a:rPr lang="en-GB" sz="2800" i="1">
                                  <a:latin typeface="Cambria Math" panose="02040503050406030204" pitchFamily="18" charset="0"/>
                                </a:rPr>
                                <m:t>𝑥</m:t>
                              </m:r>
                            </m:e>
                          </m:d>
                        </m:e>
                        <m:sup>
                          <m:r>
                            <a:rPr lang="en-GB" sz="2800" i="0">
                              <a:latin typeface="Cambria Math" panose="02040503050406030204" pitchFamily="18" charset="0"/>
                            </a:rPr>
                            <m:t>2</m:t>
                          </m:r>
                        </m:sup>
                      </m:sSup>
                      <m:r>
                        <a:rPr lang="en-GB" sz="2800" i="1">
                          <a:latin typeface="Cambria Math" panose="02040503050406030204" pitchFamily="18" charset="0"/>
                        </a:rPr>
                        <m:t>𝑥</m:t>
                      </m:r>
                      <m:r>
                        <a:rPr lang="en-GB" sz="2800" i="0">
                          <a:latin typeface="Cambria Math" panose="02040503050406030204" pitchFamily="18" charset="0"/>
                        </a:rPr>
                        <m:t>=</m:t>
                      </m:r>
                    </m:oMath>
                  </m:oMathPara>
                </a14:m>
                <a:endParaRPr lang="lv-LV" sz="2800" i="0" dirty="0" smtClean="0">
                  <a:latin typeface="Cambria Math" panose="02040503050406030204" pitchFamily="18" charset="0"/>
                </a:endParaRPr>
              </a:p>
              <a:p>
                <a:r>
                  <a:rPr lang="lv-LV" sz="2800" dirty="0" smtClean="0"/>
                  <a:t>= </a:t>
                </a:r>
                <a14:m>
                  <m:oMath xmlns:m="http://schemas.openxmlformats.org/officeDocument/2006/math">
                    <m:r>
                      <a:rPr lang="en-GB" sz="2800" i="0">
                        <a:latin typeface="Cambria Math" panose="02040503050406030204" pitchFamily="18" charset="0"/>
                      </a:rPr>
                      <m:t>4</m:t>
                    </m:r>
                    <m:sSup>
                      <m:sSupPr>
                        <m:ctrlPr>
                          <a:rPr lang="en-GB" sz="2800" i="1">
                            <a:latin typeface="Cambria Math" panose="02040503050406030204" pitchFamily="18" charset="0"/>
                          </a:rPr>
                        </m:ctrlPr>
                      </m:sSupPr>
                      <m:e>
                        <m:r>
                          <a:rPr lang="en-GB" sz="2800" i="1">
                            <a:latin typeface="Cambria Math" panose="02040503050406030204" pitchFamily="18" charset="0"/>
                          </a:rPr>
                          <m:t>𝑥</m:t>
                        </m:r>
                      </m:e>
                      <m:sup>
                        <m:r>
                          <a:rPr lang="en-GB" sz="2800" i="0">
                            <a:latin typeface="Cambria Math" panose="02040503050406030204" pitchFamily="18" charset="0"/>
                          </a:rPr>
                          <m:t>3</m:t>
                        </m:r>
                      </m:sup>
                    </m:sSup>
                    <m:r>
                      <a:rPr lang="en-GB" sz="2800" i="0">
                        <a:latin typeface="Cambria Math" panose="02040503050406030204" pitchFamily="18" charset="0"/>
                      </a:rPr>
                      <m:t>−8</m:t>
                    </m:r>
                    <m:sSup>
                      <m:sSupPr>
                        <m:ctrlPr>
                          <a:rPr lang="en-GB" sz="2800" i="1">
                            <a:latin typeface="Cambria Math" panose="02040503050406030204" pitchFamily="18" charset="0"/>
                          </a:rPr>
                        </m:ctrlPr>
                      </m:sSupPr>
                      <m:e>
                        <m:r>
                          <a:rPr lang="en-GB" sz="2800" i="1">
                            <a:latin typeface="Cambria Math" panose="02040503050406030204" pitchFamily="18" charset="0"/>
                          </a:rPr>
                          <m:t>𝑥</m:t>
                        </m:r>
                      </m:e>
                      <m:sup>
                        <m:r>
                          <a:rPr lang="en-GB" sz="2800" i="0">
                            <a:latin typeface="Cambria Math" panose="02040503050406030204" pitchFamily="18" charset="0"/>
                          </a:rPr>
                          <m:t>2</m:t>
                        </m:r>
                      </m:sup>
                    </m:sSup>
                    <m:r>
                      <a:rPr lang="en-GB" sz="2800" i="0">
                        <a:latin typeface="Cambria Math" panose="02040503050406030204" pitchFamily="18" charset="0"/>
                      </a:rPr>
                      <m:t>+4</m:t>
                    </m:r>
                    <m:r>
                      <a:rPr lang="en-GB" sz="2800" i="1">
                        <a:latin typeface="Cambria Math" panose="02040503050406030204" pitchFamily="18" charset="0"/>
                      </a:rPr>
                      <m:t>𝑥</m:t>
                    </m:r>
                  </m:oMath>
                </a14:m>
                <a:endParaRPr lang="en-GB" sz="2800" dirty="0"/>
              </a:p>
            </p:txBody>
          </p:sp>
        </mc:Choice>
        <mc:Fallback xmlns="">
          <p:sp>
            <p:nvSpPr>
              <p:cNvPr id="6" name="Rectangle 5"/>
              <p:cNvSpPr>
                <a:spLocks noRot="1" noChangeAspect="1" noMove="1" noResize="1" noEditPoints="1" noAdjustHandles="1" noChangeArrowheads="1" noChangeShapeType="1" noTextEdit="1"/>
              </p:cNvSpPr>
              <p:nvPr/>
            </p:nvSpPr>
            <p:spPr>
              <a:xfrm>
                <a:off x="192257" y="2090784"/>
                <a:ext cx="3661452" cy="954107"/>
              </a:xfrm>
              <a:prstGeom prst="rect">
                <a:avLst/>
              </a:prstGeom>
              <a:blipFill rotWithShape="0">
                <a:blip r:embed="rId3"/>
                <a:stretch>
                  <a:fillRect l="-3500" b="-17949"/>
                </a:stretch>
              </a:blipFill>
            </p:spPr>
            <p:txBody>
              <a:bodyPr/>
              <a:lstStyle/>
              <a:p>
                <a:r>
                  <a:rPr lang="en-GB">
                    <a:noFill/>
                  </a:rPr>
                  <a:t> </a:t>
                </a:r>
              </a:p>
            </p:txBody>
          </p:sp>
        </mc:Fallback>
      </mc:AlternateContent>
      <p:pic>
        <p:nvPicPr>
          <p:cNvPr id="9" name="Picture 8"/>
          <p:cNvPicPr>
            <a:picLocks noChangeAspect="1"/>
          </p:cNvPicPr>
          <p:nvPr/>
        </p:nvPicPr>
        <p:blipFill>
          <a:blip r:embed="rId4"/>
          <a:stretch>
            <a:fillRect/>
          </a:stretch>
        </p:blipFill>
        <p:spPr>
          <a:xfrm>
            <a:off x="717308" y="3450262"/>
            <a:ext cx="2509523" cy="2325492"/>
          </a:xfrm>
          <a:prstGeom prst="rect">
            <a:avLst/>
          </a:prstGeom>
        </p:spPr>
      </p:pic>
      <p:sp>
        <p:nvSpPr>
          <p:cNvPr id="10" name="TextBox 9"/>
          <p:cNvSpPr txBox="1"/>
          <p:nvPr/>
        </p:nvSpPr>
        <p:spPr>
          <a:xfrm>
            <a:off x="3226831" y="3500788"/>
            <a:ext cx="436099" cy="584775"/>
          </a:xfrm>
          <a:prstGeom prst="rect">
            <a:avLst/>
          </a:prstGeom>
          <a:noFill/>
        </p:spPr>
        <p:txBody>
          <a:bodyPr wrap="square" rtlCol="0">
            <a:spAutoFit/>
          </a:bodyPr>
          <a:lstStyle/>
          <a:p>
            <a:r>
              <a:rPr lang="en-GB" sz="3200" dirty="0" smtClean="0"/>
              <a:t>x</a:t>
            </a:r>
            <a:endParaRPr lang="en-GB" sz="3200" dirty="0"/>
          </a:p>
        </p:txBody>
      </p:sp>
    </p:spTree>
    <p:extLst>
      <p:ext uri="{BB962C8B-B14F-4D97-AF65-F5344CB8AC3E}">
        <p14:creationId xmlns:p14="http://schemas.microsoft.com/office/powerpoint/2010/main" val="910824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842864" y="904327"/>
                <a:ext cx="3319691"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GB" sz="2800" i="1">
                          <a:latin typeface="Cambria Math" panose="02040503050406030204" pitchFamily="18" charset="0"/>
                        </a:rPr>
                        <m:t>𝑉</m:t>
                      </m:r>
                      <m:r>
                        <a:rPr lang="en-GB" sz="2800" i="0">
                          <a:latin typeface="Cambria Math" panose="02040503050406030204" pitchFamily="18" charset="0"/>
                        </a:rPr>
                        <m:t>(</m:t>
                      </m:r>
                      <m:r>
                        <a:rPr lang="en-GB" sz="2800" i="1">
                          <a:latin typeface="Cambria Math" panose="02040503050406030204" pitchFamily="18" charset="0"/>
                        </a:rPr>
                        <m:t>𝑥</m:t>
                      </m:r>
                      <m:r>
                        <a:rPr lang="en-GB" sz="2800" i="0">
                          <a:latin typeface="Cambria Math" panose="02040503050406030204" pitchFamily="18" charset="0"/>
                        </a:rPr>
                        <m:t>) = </m:t>
                      </m:r>
                      <m:sSup>
                        <m:sSupPr>
                          <m:ctrlPr>
                            <a:rPr lang="en-GB" sz="2800" i="1">
                              <a:latin typeface="Cambria Math" panose="02040503050406030204" pitchFamily="18" charset="0"/>
                            </a:rPr>
                          </m:ctrlPr>
                        </m:sSupPr>
                        <m:e>
                          <m:d>
                            <m:dPr>
                              <m:ctrlPr>
                                <a:rPr lang="en-GB" sz="2800" i="1">
                                  <a:latin typeface="Cambria Math" panose="02040503050406030204" pitchFamily="18" charset="0"/>
                                </a:rPr>
                              </m:ctrlPr>
                            </m:dPr>
                            <m:e>
                              <m:r>
                                <a:rPr lang="en-GB" sz="2800" i="0">
                                  <a:latin typeface="Cambria Math" panose="02040503050406030204" pitchFamily="18" charset="0"/>
                                </a:rPr>
                                <m:t>2−2</m:t>
                              </m:r>
                              <m:r>
                                <a:rPr lang="en-GB" sz="2800" i="1">
                                  <a:latin typeface="Cambria Math" panose="02040503050406030204" pitchFamily="18" charset="0"/>
                                </a:rPr>
                                <m:t>𝑥</m:t>
                              </m:r>
                            </m:e>
                          </m:d>
                        </m:e>
                        <m:sup>
                          <m:r>
                            <a:rPr lang="en-GB" sz="2800" i="0">
                              <a:latin typeface="Cambria Math" panose="02040503050406030204" pitchFamily="18" charset="0"/>
                            </a:rPr>
                            <m:t>2</m:t>
                          </m:r>
                        </m:sup>
                      </m:sSup>
                      <m:r>
                        <a:rPr lang="en-GB" sz="2800" i="1">
                          <a:latin typeface="Cambria Math" panose="02040503050406030204" pitchFamily="18" charset="0"/>
                        </a:rPr>
                        <m:t>𝑥</m:t>
                      </m:r>
                    </m:oMath>
                  </m:oMathPara>
                </a14:m>
                <a:endParaRPr lang="en-GB" sz="2800" dirty="0"/>
              </a:p>
            </p:txBody>
          </p:sp>
        </mc:Choice>
        <mc:Fallback xmlns="">
          <p:sp>
            <p:nvSpPr>
              <p:cNvPr id="2" name="Rectangle 1"/>
              <p:cNvSpPr>
                <a:spLocks noRot="1" noChangeAspect="1" noMove="1" noResize="1" noEditPoints="1" noAdjustHandles="1" noChangeArrowheads="1" noChangeShapeType="1" noTextEdit="1"/>
              </p:cNvSpPr>
              <p:nvPr/>
            </p:nvSpPr>
            <p:spPr>
              <a:xfrm>
                <a:off x="1842864" y="904327"/>
                <a:ext cx="3319691" cy="523220"/>
              </a:xfrm>
              <a:prstGeom prst="rect">
                <a:avLst/>
              </a:prstGeom>
              <a:blipFill rotWithShape="0">
                <a:blip r:embed="rId2"/>
                <a:stretch>
                  <a:fillRect/>
                </a:stretch>
              </a:blipFill>
            </p:spPr>
            <p:txBody>
              <a:bodyPr/>
              <a:lstStyle/>
              <a:p>
                <a:r>
                  <a:rPr lang="en-GB">
                    <a:noFill/>
                  </a:rPr>
                  <a:t> </a:t>
                </a:r>
              </a:p>
            </p:txBody>
          </p:sp>
        </mc:Fallback>
      </mc:AlternateContent>
      <p:sp>
        <p:nvSpPr>
          <p:cNvPr id="3" name="TextBox 2"/>
          <p:cNvSpPr txBox="1"/>
          <p:nvPr/>
        </p:nvSpPr>
        <p:spPr>
          <a:xfrm>
            <a:off x="1736858" y="1526023"/>
            <a:ext cx="8918917" cy="584775"/>
          </a:xfrm>
          <a:prstGeom prst="rect">
            <a:avLst/>
          </a:prstGeom>
          <a:noFill/>
        </p:spPr>
        <p:txBody>
          <a:bodyPr wrap="square" rtlCol="0">
            <a:spAutoFit/>
          </a:bodyPr>
          <a:lstStyle/>
          <a:p>
            <a:r>
              <a:rPr lang="en-GB" sz="3200" dirty="0" smtClean="0"/>
              <a:t>Maximal value of the function is at the point x = c</a:t>
            </a:r>
            <a:endParaRPr lang="en-GB" sz="3200" dirty="0"/>
          </a:p>
        </p:txBody>
      </p:sp>
      <mc:AlternateContent xmlns:mc="http://schemas.openxmlformats.org/markup-compatibility/2006" xmlns:a14="http://schemas.microsoft.com/office/drawing/2010/main">
        <mc:Choice Requires="a14">
          <p:sp>
            <p:nvSpPr>
              <p:cNvPr id="4" name="Rectangle 3"/>
              <p:cNvSpPr/>
              <p:nvPr/>
            </p:nvSpPr>
            <p:spPr>
              <a:xfrm>
                <a:off x="6041572" y="2481490"/>
                <a:ext cx="3559179"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GB" sz="2800" i="1">
                          <a:latin typeface="Cambria Math" panose="02040503050406030204" pitchFamily="18" charset="0"/>
                        </a:rPr>
                        <m:t>𝑥</m:t>
                      </m:r>
                      <m:r>
                        <a:rPr lang="en-GB" sz="2800" i="0">
                          <a:latin typeface="Cambria Math" panose="02040503050406030204" pitchFamily="18" charset="0"/>
                        </a:rPr>
                        <m:t>∈ [0; 1] </m:t>
                      </m:r>
                      <m:r>
                        <a:rPr lang="en-GB" sz="2800" i="1">
                          <a:latin typeface="Cambria Math" panose="02040503050406030204" pitchFamily="18" charset="0"/>
                        </a:rPr>
                        <m:t>𝑎𝑛𝑑</m:t>
                      </m:r>
                      <m:r>
                        <a:rPr lang="en-GB" sz="2800" i="0">
                          <a:latin typeface="Cambria Math" panose="02040503050406030204" pitchFamily="18" charset="0"/>
                        </a:rPr>
                        <m:t> </m:t>
                      </m:r>
                      <m:r>
                        <a:rPr lang="en-GB" sz="2800" i="1">
                          <a:latin typeface="Cambria Math" panose="02040503050406030204" pitchFamily="18" charset="0"/>
                        </a:rPr>
                        <m:t>𝑥</m:t>
                      </m:r>
                      <m:r>
                        <a:rPr lang="en-GB" sz="2800" i="0">
                          <a:latin typeface="Cambria Math" panose="02040503050406030204" pitchFamily="18" charset="0"/>
                        </a:rPr>
                        <m:t> ≠</m:t>
                      </m:r>
                      <m:r>
                        <a:rPr lang="en-GB" sz="2800" i="1">
                          <a:latin typeface="Cambria Math" panose="02040503050406030204" pitchFamily="18" charset="0"/>
                        </a:rPr>
                        <m:t>𝑐</m:t>
                      </m:r>
                    </m:oMath>
                  </m:oMathPara>
                </a14:m>
                <a:endParaRPr lang="en-GB" sz="2800" dirty="0"/>
              </a:p>
            </p:txBody>
          </p:sp>
        </mc:Choice>
        <mc:Fallback xmlns="">
          <p:sp>
            <p:nvSpPr>
              <p:cNvPr id="4" name="Rectangle 3"/>
              <p:cNvSpPr>
                <a:spLocks noRot="1" noChangeAspect="1" noMove="1" noResize="1" noEditPoints="1" noAdjustHandles="1" noChangeArrowheads="1" noChangeShapeType="1" noTextEdit="1"/>
              </p:cNvSpPr>
              <p:nvPr/>
            </p:nvSpPr>
            <p:spPr>
              <a:xfrm>
                <a:off x="6041572" y="2481490"/>
                <a:ext cx="3559179" cy="523220"/>
              </a:xfrm>
              <a:prstGeom prst="rect">
                <a:avLst/>
              </a:prstGeom>
              <a:blipFill rotWithShape="0">
                <a:blip r:embed="rId3"/>
                <a:stretch>
                  <a:fillRect/>
                </a:stretch>
              </a:blipFill>
            </p:spPr>
            <p:txBody>
              <a:bodyPr/>
              <a:lstStyle/>
              <a:p>
                <a:r>
                  <a:rPr lang="en-GB">
                    <a:noFill/>
                  </a:rPr>
                  <a:t> </a:t>
                </a:r>
              </a:p>
            </p:txBody>
          </p:sp>
        </mc:Fallback>
      </mc:AlternateContent>
      <p:sp>
        <p:nvSpPr>
          <p:cNvPr id="5" name="TextBox 4"/>
          <p:cNvSpPr txBox="1"/>
          <p:nvPr/>
        </p:nvSpPr>
        <p:spPr>
          <a:xfrm>
            <a:off x="1803924" y="2452457"/>
            <a:ext cx="4065566" cy="584775"/>
          </a:xfrm>
          <a:prstGeom prst="rect">
            <a:avLst/>
          </a:prstGeom>
          <a:noFill/>
        </p:spPr>
        <p:txBody>
          <a:bodyPr wrap="square" rtlCol="0">
            <a:spAutoFit/>
          </a:bodyPr>
          <a:lstStyle/>
          <a:p>
            <a:r>
              <a:rPr lang="en-GB" sz="3200" dirty="0" smtClean="0"/>
              <a:t>Value V(x) &lt; V(c) for all </a:t>
            </a:r>
            <a:endParaRPr lang="en-GB" sz="3200" dirty="0"/>
          </a:p>
        </p:txBody>
      </p:sp>
      <mc:AlternateContent xmlns:mc="http://schemas.openxmlformats.org/markup-compatibility/2006" xmlns:a14="http://schemas.microsoft.com/office/drawing/2010/main">
        <mc:Choice Requires="a14">
          <p:sp>
            <p:nvSpPr>
              <p:cNvPr id="6" name="Rectangle 5"/>
              <p:cNvSpPr/>
              <p:nvPr/>
            </p:nvSpPr>
            <p:spPr>
              <a:xfrm>
                <a:off x="2993572" y="4188808"/>
                <a:ext cx="6096000" cy="1085875"/>
              </a:xfrm>
              <a:prstGeom prst="rect">
                <a:avLst/>
              </a:prstGeom>
            </p:spPr>
            <p:txBody>
              <a:bodyPr>
                <a:spAutoFit/>
              </a:bodyPr>
              <a:lstStyle/>
              <a:p>
                <a:pPr>
                  <a:lnSpc>
                    <a:spcPct val="107000"/>
                  </a:lnSpc>
                  <a:spcAft>
                    <a:spcPts val="800"/>
                  </a:spcAft>
                </a:pPr>
                <a:r>
                  <a:rPr lang="lv-LV" dirty="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2800" i="1">
                        <a:effectLst/>
                        <a:latin typeface="Cambria Math" panose="02040503050406030204" pitchFamily="18" charset="0"/>
                        <a:ea typeface="Times New Roman" panose="02020603050405020304" pitchFamily="18" charset="0"/>
                        <a:cs typeface="Times New Roman" panose="02020603050405020304" pitchFamily="18" charset="0"/>
                      </a:rPr>
                      <m:t>𝐹</m:t>
                    </m:r>
                    <m:r>
                      <a:rPr lang="en-US" sz="2800"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28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en-US" sz="2800" i="1">
                        <a:effectLst/>
                        <a:latin typeface="Cambria Math" panose="02040503050406030204" pitchFamily="18" charset="0"/>
                        <a:ea typeface="Times New Roman" panose="02020603050405020304" pitchFamily="18" charset="0"/>
                        <a:cs typeface="Times New Roman" panose="02020603050405020304" pitchFamily="18" charset="0"/>
                      </a:rPr>
                      <m:t>) = </m:t>
                    </m:r>
                    <m:sSup>
                      <m:sSupPr>
                        <m:ctrlPr>
                          <a:rPr lang="lv-LV" sz="28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2800" i="1">
                            <a:effectLst/>
                            <a:latin typeface="Cambria Math" panose="02040503050406030204" pitchFamily="18" charset="0"/>
                            <a:ea typeface="Times New Roman" panose="02020603050405020304" pitchFamily="18" charset="0"/>
                            <a:cs typeface="Times New Roman" panose="02020603050405020304" pitchFamily="18" charset="0"/>
                          </a:rPr>
                          <m:t>(1−</m:t>
                        </m:r>
                        <m:r>
                          <a:rPr lang="en-US" sz="28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en-US" sz="2800" i="1">
                            <a:effectLst/>
                            <a:latin typeface="Cambria Math" panose="02040503050406030204" pitchFamily="18" charset="0"/>
                            <a:ea typeface="Times New Roman" panose="02020603050405020304" pitchFamily="18" charset="0"/>
                            <a:cs typeface="Times New Roman" panose="02020603050405020304" pitchFamily="18" charset="0"/>
                          </a:rPr>
                          <m:t>)</m:t>
                        </m:r>
                      </m:e>
                      <m:sup>
                        <m:r>
                          <a:rPr lang="en-US" sz="2800" i="1">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en-US" sz="28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en-US" sz="2800" i="1">
                        <a:effectLst/>
                        <a:latin typeface="Cambria Math" panose="02040503050406030204" pitchFamily="18" charset="0"/>
                        <a:ea typeface="Times New Roman" panose="02020603050405020304" pitchFamily="18" charset="0"/>
                        <a:cs typeface="Times New Roman" panose="02020603050405020304" pitchFamily="18" charset="0"/>
                      </a:rPr>
                      <m:t> = </m:t>
                    </m:r>
                    <m:r>
                      <a:rPr lang="en-US" sz="28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en-US" sz="2800" i="1">
                        <a:effectLst/>
                        <a:latin typeface="Cambria Math" panose="02040503050406030204" pitchFamily="18" charset="0"/>
                        <a:ea typeface="Times New Roman" panose="02020603050405020304" pitchFamily="18" charset="0"/>
                        <a:cs typeface="Times New Roman" panose="02020603050405020304" pitchFamily="18" charset="0"/>
                      </a:rPr>
                      <m:t> − 2</m:t>
                    </m:r>
                    <m:sSup>
                      <m:sSupPr>
                        <m:ctrlPr>
                          <a:rPr lang="lv-LV" sz="28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2800" i="1">
                            <a:effectLst/>
                            <a:latin typeface="Cambria Math" panose="02040503050406030204" pitchFamily="18" charset="0"/>
                            <a:ea typeface="Times New Roman" panose="02020603050405020304" pitchFamily="18" charset="0"/>
                            <a:cs typeface="Times New Roman" panose="02020603050405020304" pitchFamily="18" charset="0"/>
                          </a:rPr>
                          <m:t>𝑥</m:t>
                        </m:r>
                      </m:e>
                      <m:sup>
                        <m:r>
                          <a:rPr lang="en-US" sz="2800" i="1">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en-US" sz="2800" i="1">
                        <a:effectLst/>
                        <a:latin typeface="Cambria Math" panose="02040503050406030204" pitchFamily="18" charset="0"/>
                        <a:ea typeface="Times New Roman" panose="02020603050405020304" pitchFamily="18" charset="0"/>
                        <a:cs typeface="Times New Roman" panose="02020603050405020304" pitchFamily="18" charset="0"/>
                      </a:rPr>
                      <m:t> + </m:t>
                    </m:r>
                    <m:sSup>
                      <m:sSupPr>
                        <m:ctrlPr>
                          <a:rPr lang="lv-LV" sz="28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2800" i="1">
                            <a:effectLst/>
                            <a:latin typeface="Cambria Math" panose="02040503050406030204" pitchFamily="18" charset="0"/>
                            <a:ea typeface="Times New Roman" panose="02020603050405020304" pitchFamily="18" charset="0"/>
                            <a:cs typeface="Times New Roman" panose="02020603050405020304" pitchFamily="18" charset="0"/>
                          </a:rPr>
                          <m:t>𝑥</m:t>
                        </m:r>
                      </m:e>
                      <m:sup>
                        <m:r>
                          <a:rPr lang="en-US" sz="2800" i="1">
                            <a:effectLst/>
                            <a:latin typeface="Cambria Math" panose="02040503050406030204" pitchFamily="18" charset="0"/>
                            <a:ea typeface="Times New Roman" panose="02020603050405020304" pitchFamily="18" charset="0"/>
                            <a:cs typeface="Times New Roman" panose="02020603050405020304" pitchFamily="18" charset="0"/>
                          </a:rPr>
                          <m:t>3</m:t>
                        </m:r>
                      </m:sup>
                    </m:sSup>
                  </m:oMath>
                </a14:m>
                <a:endParaRPr lang="lv-LV" sz="28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2800" i="1">
                        <a:effectLst/>
                        <a:latin typeface="Cambria Math" panose="02040503050406030204" pitchFamily="18" charset="0"/>
                        <a:ea typeface="Times New Roman" panose="02020603050405020304" pitchFamily="18" charset="0"/>
                        <a:cs typeface="Times New Roman" panose="02020603050405020304" pitchFamily="18" charset="0"/>
                      </a:rPr>
                      <m:t>𝐹</m:t>
                    </m:r>
                    <m:r>
                      <a:rPr lang="en-US" sz="2800"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28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en-US" sz="2800" i="1">
                        <a:effectLst/>
                        <a:latin typeface="Cambria Math" panose="02040503050406030204" pitchFamily="18" charset="0"/>
                        <a:ea typeface="Times New Roman" panose="02020603050405020304" pitchFamily="18" charset="0"/>
                        <a:cs typeface="Times New Roman" panose="02020603050405020304" pitchFamily="18" charset="0"/>
                      </a:rPr>
                      <m:t>) ≤ </m:t>
                    </m:r>
                    <m:r>
                      <a:rPr lang="en-US" sz="2800" i="1">
                        <a:effectLst/>
                        <a:latin typeface="Cambria Math" panose="02040503050406030204" pitchFamily="18" charset="0"/>
                        <a:ea typeface="Times New Roman" panose="02020603050405020304" pitchFamily="18" charset="0"/>
                        <a:cs typeface="Times New Roman" panose="02020603050405020304" pitchFamily="18" charset="0"/>
                      </a:rPr>
                      <m:t>𝐹</m:t>
                    </m:r>
                    <m:r>
                      <a:rPr lang="en-US" sz="2800"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2800" i="1">
                        <a:effectLst/>
                        <a:latin typeface="Cambria Math" panose="02040503050406030204" pitchFamily="18" charset="0"/>
                        <a:ea typeface="Times New Roman" panose="02020603050405020304" pitchFamily="18" charset="0"/>
                        <a:cs typeface="Times New Roman" panose="02020603050405020304" pitchFamily="18" charset="0"/>
                      </a:rPr>
                      <m:t>𝑐</m:t>
                    </m:r>
                    <m:r>
                      <a:rPr lang="en-US" sz="2800" i="1">
                        <a:effectLst/>
                        <a:latin typeface="Cambria Math" panose="02040503050406030204" pitchFamily="18" charset="0"/>
                        <a:ea typeface="Times New Roman" panose="02020603050405020304" pitchFamily="18" charset="0"/>
                        <a:cs typeface="Times New Roman" panose="02020603050405020304" pitchFamily="18" charset="0"/>
                      </a:rPr>
                      <m:t>) </m:t>
                    </m:r>
                  </m:oMath>
                </a14:m>
                <a:endParaRPr lang="lv-LV"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2993572" y="4188808"/>
                <a:ext cx="6096000" cy="1085875"/>
              </a:xfrm>
              <a:prstGeom prst="rect">
                <a:avLst/>
              </a:prstGeom>
              <a:blipFill rotWithShape="0">
                <a:blip r:embed="rId4"/>
                <a:stretch>
                  <a:fillRect/>
                </a:stretch>
              </a:blipFill>
            </p:spPr>
            <p:txBody>
              <a:bodyPr/>
              <a:lstStyle/>
              <a:p>
                <a:r>
                  <a:rPr lang="en-GB">
                    <a:noFill/>
                  </a:rPr>
                  <a:t> </a:t>
                </a:r>
              </a:p>
            </p:txBody>
          </p:sp>
        </mc:Fallback>
      </mc:AlternateContent>
      <p:sp>
        <p:nvSpPr>
          <p:cNvPr id="7" name="TextBox 6"/>
          <p:cNvSpPr txBox="1"/>
          <p:nvPr/>
        </p:nvSpPr>
        <p:spPr>
          <a:xfrm>
            <a:off x="1842864" y="3378891"/>
            <a:ext cx="8918917" cy="584775"/>
          </a:xfrm>
          <a:prstGeom prst="rect">
            <a:avLst/>
          </a:prstGeom>
          <a:noFill/>
        </p:spPr>
        <p:txBody>
          <a:bodyPr wrap="square" rtlCol="0">
            <a:spAutoFit/>
          </a:bodyPr>
          <a:lstStyle/>
          <a:p>
            <a:r>
              <a:rPr lang="en-GB" sz="3200" dirty="0" smtClean="0"/>
              <a:t>We will investigate similar function F(x)</a:t>
            </a:r>
            <a:endParaRPr lang="en-GB" sz="3200" dirty="0"/>
          </a:p>
        </p:txBody>
      </p:sp>
    </p:spTree>
    <p:extLst>
      <p:ext uri="{BB962C8B-B14F-4D97-AF65-F5344CB8AC3E}">
        <p14:creationId xmlns:p14="http://schemas.microsoft.com/office/powerpoint/2010/main" val="38251520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964787" y="1785595"/>
                <a:ext cx="7502769" cy="1783180"/>
              </a:xfrm>
              <a:prstGeom prst="rect">
                <a:avLst/>
              </a:prstGeom>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sSup>
                        <m:sSupPr>
                          <m:ctrlPr>
                            <a:rPr lang="lv-LV" sz="2800" i="1">
                              <a:latin typeface="Cambria Math" panose="02040503050406030204" pitchFamily="18" charset="0"/>
                              <a:ea typeface="Times New Roman" panose="02020603050405020304" pitchFamily="18" charset="0"/>
                              <a:cs typeface="Times New Roman" panose="02020603050405020304" pitchFamily="18" charset="0"/>
                            </a:rPr>
                          </m:ctrlPr>
                        </m:sSupPr>
                        <m:e>
                          <m:r>
                            <a:rPr lang="en-US" sz="2800" i="1">
                              <a:effectLst/>
                              <a:latin typeface="Cambria Math" panose="02040503050406030204" pitchFamily="18" charset="0"/>
                              <a:ea typeface="Times New Roman" panose="02020603050405020304" pitchFamily="18" charset="0"/>
                              <a:cs typeface="Times New Roman" panose="02020603050405020304" pitchFamily="18" charset="0"/>
                            </a:rPr>
                            <m:t>𝑥</m:t>
                          </m:r>
                        </m:e>
                        <m:sup>
                          <m:r>
                            <a:rPr lang="en-US" sz="2800" i="1">
                              <a:effectLst/>
                              <a:latin typeface="Cambria Math" panose="02040503050406030204" pitchFamily="18" charset="0"/>
                              <a:ea typeface="Times New Roman" panose="02020603050405020304" pitchFamily="18" charset="0"/>
                              <a:cs typeface="Times New Roman" panose="02020603050405020304" pitchFamily="18" charset="0"/>
                            </a:rPr>
                            <m:t>3</m:t>
                          </m:r>
                        </m:sup>
                      </m:sSup>
                      <m:r>
                        <a:rPr lang="en-US" sz="2800" i="1">
                          <a:effectLst/>
                          <a:latin typeface="Cambria Math" panose="02040503050406030204" pitchFamily="18" charset="0"/>
                          <a:ea typeface="Times New Roman" panose="02020603050405020304" pitchFamily="18" charset="0"/>
                          <a:cs typeface="Times New Roman" panose="02020603050405020304" pitchFamily="18" charset="0"/>
                        </a:rPr>
                        <m:t> − 2</m:t>
                      </m:r>
                      <m:sSup>
                        <m:sSupPr>
                          <m:ctrlPr>
                            <a:rPr lang="lv-LV" sz="28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2800" i="1">
                              <a:effectLst/>
                              <a:latin typeface="Cambria Math" panose="02040503050406030204" pitchFamily="18" charset="0"/>
                              <a:ea typeface="Times New Roman" panose="02020603050405020304" pitchFamily="18" charset="0"/>
                              <a:cs typeface="Times New Roman" panose="02020603050405020304" pitchFamily="18" charset="0"/>
                            </a:rPr>
                            <m:t>𝑥</m:t>
                          </m:r>
                        </m:e>
                        <m:sup>
                          <m:r>
                            <a:rPr lang="en-US" sz="2800" i="1">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en-US" sz="2800" i="1">
                          <a:effectLst/>
                          <a:latin typeface="Cambria Math" panose="02040503050406030204" pitchFamily="18" charset="0"/>
                          <a:ea typeface="Times New Roman" panose="02020603050405020304" pitchFamily="18" charset="0"/>
                          <a:cs typeface="Times New Roman" panose="02020603050405020304" pitchFamily="18" charset="0"/>
                        </a:rPr>
                        <m:t> +</m:t>
                      </m:r>
                      <m:r>
                        <a:rPr lang="en-US" sz="28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en-US" sz="2800" i="1">
                          <a:effectLst/>
                          <a:latin typeface="Cambria Math" panose="02040503050406030204" pitchFamily="18" charset="0"/>
                          <a:ea typeface="Times New Roman" panose="02020603050405020304" pitchFamily="18" charset="0"/>
                          <a:cs typeface="Times New Roman" panose="02020603050405020304" pitchFamily="18" charset="0"/>
                        </a:rPr>
                        <m:t> ≤ </m:t>
                      </m:r>
                      <m:sSup>
                        <m:sSupPr>
                          <m:ctrlPr>
                            <a:rPr lang="lv-LV" sz="28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2800" i="1">
                              <a:effectLst/>
                              <a:latin typeface="Cambria Math" panose="02040503050406030204" pitchFamily="18" charset="0"/>
                              <a:ea typeface="Times New Roman" panose="02020603050405020304" pitchFamily="18" charset="0"/>
                              <a:cs typeface="Times New Roman" panose="02020603050405020304" pitchFamily="18" charset="0"/>
                            </a:rPr>
                            <m:t>𝑐</m:t>
                          </m:r>
                        </m:e>
                        <m:sup>
                          <m:r>
                            <a:rPr lang="en-US" sz="2800" i="1">
                              <a:effectLst/>
                              <a:latin typeface="Cambria Math" panose="02040503050406030204" pitchFamily="18" charset="0"/>
                              <a:ea typeface="Times New Roman" panose="02020603050405020304" pitchFamily="18" charset="0"/>
                              <a:cs typeface="Times New Roman" panose="02020603050405020304" pitchFamily="18" charset="0"/>
                            </a:rPr>
                            <m:t>3</m:t>
                          </m:r>
                        </m:sup>
                      </m:sSup>
                      <m:r>
                        <a:rPr lang="en-US" sz="2800" i="1">
                          <a:effectLst/>
                          <a:latin typeface="Cambria Math" panose="02040503050406030204" pitchFamily="18" charset="0"/>
                          <a:ea typeface="Times New Roman" panose="02020603050405020304" pitchFamily="18" charset="0"/>
                          <a:cs typeface="Times New Roman" panose="02020603050405020304" pitchFamily="18" charset="0"/>
                        </a:rPr>
                        <m:t> −2</m:t>
                      </m:r>
                      <m:sSup>
                        <m:sSupPr>
                          <m:ctrlPr>
                            <a:rPr lang="lv-LV" sz="28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2800" i="1">
                              <a:effectLst/>
                              <a:latin typeface="Cambria Math" panose="02040503050406030204" pitchFamily="18" charset="0"/>
                              <a:ea typeface="Times New Roman" panose="02020603050405020304" pitchFamily="18" charset="0"/>
                              <a:cs typeface="Times New Roman" panose="02020603050405020304" pitchFamily="18" charset="0"/>
                            </a:rPr>
                            <m:t>𝑐</m:t>
                          </m:r>
                        </m:e>
                        <m:sup>
                          <m:r>
                            <a:rPr lang="en-US" sz="2800" i="1">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en-US" sz="2800" i="1">
                          <a:effectLst/>
                          <a:latin typeface="Cambria Math" panose="02040503050406030204" pitchFamily="18" charset="0"/>
                          <a:ea typeface="Times New Roman" panose="02020603050405020304" pitchFamily="18" charset="0"/>
                          <a:cs typeface="Times New Roman" panose="02020603050405020304" pitchFamily="18" charset="0"/>
                        </a:rPr>
                        <m:t>  + </m:t>
                      </m:r>
                      <m:r>
                        <a:rPr lang="en-US" sz="2800" i="1">
                          <a:effectLst/>
                          <a:latin typeface="Cambria Math" panose="02040503050406030204" pitchFamily="18" charset="0"/>
                          <a:ea typeface="Times New Roman" panose="02020603050405020304" pitchFamily="18" charset="0"/>
                          <a:cs typeface="Times New Roman" panose="02020603050405020304" pitchFamily="18" charset="0"/>
                        </a:rPr>
                        <m:t>𝑐</m:t>
                      </m:r>
                    </m:oMath>
                  </m:oMathPara>
                </a14:m>
                <a:endParaRPr lang="lv-LV" sz="28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sSup>
                        <m:sSupPr>
                          <m:ctrlPr>
                            <a:rPr lang="lv-LV" sz="28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2800" i="1">
                              <a:effectLst/>
                              <a:latin typeface="Cambria Math" panose="02040503050406030204" pitchFamily="18" charset="0"/>
                              <a:ea typeface="Times New Roman" panose="02020603050405020304" pitchFamily="18" charset="0"/>
                              <a:cs typeface="Times New Roman" panose="02020603050405020304" pitchFamily="18" charset="0"/>
                            </a:rPr>
                            <m:t>𝑥</m:t>
                          </m:r>
                        </m:e>
                        <m:sup>
                          <m:r>
                            <a:rPr lang="en-US" sz="2800" i="1">
                              <a:effectLst/>
                              <a:latin typeface="Cambria Math" panose="02040503050406030204" pitchFamily="18" charset="0"/>
                              <a:ea typeface="Times New Roman" panose="02020603050405020304" pitchFamily="18" charset="0"/>
                              <a:cs typeface="Times New Roman" panose="02020603050405020304" pitchFamily="18" charset="0"/>
                            </a:rPr>
                            <m:t>3</m:t>
                          </m:r>
                        </m:sup>
                      </m:sSup>
                      <m:r>
                        <a:rPr lang="en-US" sz="2800" i="1">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lv-LV" sz="28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2800" i="1">
                              <a:effectLst/>
                              <a:latin typeface="Cambria Math" panose="02040503050406030204" pitchFamily="18" charset="0"/>
                              <a:ea typeface="Times New Roman" panose="02020603050405020304" pitchFamily="18" charset="0"/>
                              <a:cs typeface="Times New Roman" panose="02020603050405020304" pitchFamily="18" charset="0"/>
                            </a:rPr>
                            <m:t>𝑐</m:t>
                          </m:r>
                        </m:e>
                        <m:sup>
                          <m:r>
                            <a:rPr lang="en-US" sz="2800" i="1">
                              <a:effectLst/>
                              <a:latin typeface="Cambria Math" panose="02040503050406030204" pitchFamily="18" charset="0"/>
                              <a:ea typeface="Times New Roman" panose="02020603050405020304" pitchFamily="18" charset="0"/>
                              <a:cs typeface="Times New Roman" panose="02020603050405020304" pitchFamily="18" charset="0"/>
                            </a:rPr>
                            <m:t>3</m:t>
                          </m:r>
                        </m:sup>
                      </m:sSup>
                      <m:r>
                        <a:rPr lang="en-US" sz="2800" i="1">
                          <a:effectLst/>
                          <a:latin typeface="Cambria Math" panose="02040503050406030204" pitchFamily="18" charset="0"/>
                          <a:ea typeface="Times New Roman" panose="02020603050405020304" pitchFamily="18" charset="0"/>
                          <a:cs typeface="Times New Roman" panose="02020603050405020304" pitchFamily="18" charset="0"/>
                        </a:rPr>
                        <m:t> − 2(</m:t>
                      </m:r>
                      <m:sSup>
                        <m:sSupPr>
                          <m:ctrlPr>
                            <a:rPr lang="lv-LV" sz="28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2800" i="1">
                              <a:effectLst/>
                              <a:latin typeface="Cambria Math" panose="02040503050406030204" pitchFamily="18" charset="0"/>
                              <a:ea typeface="Times New Roman" panose="02020603050405020304" pitchFamily="18" charset="0"/>
                              <a:cs typeface="Times New Roman" panose="02020603050405020304" pitchFamily="18" charset="0"/>
                            </a:rPr>
                            <m:t>𝑥</m:t>
                          </m:r>
                        </m:e>
                        <m:sup>
                          <m:r>
                            <a:rPr lang="en-US" sz="2800" i="1">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en-US" sz="2800" i="1">
                          <a:effectLst/>
                          <a:latin typeface="Cambria Math" panose="02040503050406030204" pitchFamily="18" charset="0"/>
                          <a:ea typeface="Times New Roman" panose="02020603050405020304" pitchFamily="18" charset="0"/>
                          <a:cs typeface="Times New Roman" panose="02020603050405020304" pitchFamily="18" charset="0"/>
                        </a:rPr>
                        <m:t> − </m:t>
                      </m:r>
                      <m:sSup>
                        <m:sSupPr>
                          <m:ctrlPr>
                            <a:rPr lang="lv-LV" sz="28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2800" i="1">
                              <a:effectLst/>
                              <a:latin typeface="Cambria Math" panose="02040503050406030204" pitchFamily="18" charset="0"/>
                              <a:ea typeface="Times New Roman" panose="02020603050405020304" pitchFamily="18" charset="0"/>
                              <a:cs typeface="Times New Roman" panose="02020603050405020304" pitchFamily="18" charset="0"/>
                            </a:rPr>
                            <m:t>𝑐</m:t>
                          </m:r>
                        </m:e>
                        <m:sup>
                          <m:r>
                            <a:rPr lang="en-US" sz="2800" i="1">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en-US" sz="2800" i="1">
                          <a:effectLst/>
                          <a:latin typeface="Cambria Math" panose="02040503050406030204" pitchFamily="18" charset="0"/>
                          <a:ea typeface="Times New Roman" panose="02020603050405020304" pitchFamily="18" charset="0"/>
                          <a:cs typeface="Times New Roman" panose="02020603050405020304" pitchFamily="18" charset="0"/>
                        </a:rPr>
                        <m:t>) +(</m:t>
                      </m:r>
                      <m:r>
                        <a:rPr lang="en-US" sz="28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en-US" sz="2800" i="1">
                          <a:effectLst/>
                          <a:latin typeface="Cambria Math" panose="02040503050406030204" pitchFamily="18" charset="0"/>
                          <a:ea typeface="Times New Roman" panose="02020603050405020304" pitchFamily="18" charset="0"/>
                          <a:cs typeface="Times New Roman" panose="02020603050405020304" pitchFamily="18" charset="0"/>
                        </a:rPr>
                        <m:t> − </m:t>
                      </m:r>
                      <m:r>
                        <a:rPr lang="en-US" sz="2800" i="1">
                          <a:effectLst/>
                          <a:latin typeface="Cambria Math" panose="02040503050406030204" pitchFamily="18" charset="0"/>
                          <a:ea typeface="Times New Roman" panose="02020603050405020304" pitchFamily="18" charset="0"/>
                          <a:cs typeface="Times New Roman" panose="02020603050405020304" pitchFamily="18" charset="0"/>
                        </a:rPr>
                        <m:t>𝑐</m:t>
                      </m:r>
                      <m:r>
                        <a:rPr lang="en-US" sz="2800" i="1">
                          <a:effectLst/>
                          <a:latin typeface="Cambria Math" panose="02040503050406030204" pitchFamily="18" charset="0"/>
                          <a:ea typeface="Times New Roman" panose="02020603050405020304" pitchFamily="18" charset="0"/>
                          <a:cs typeface="Times New Roman" panose="02020603050405020304" pitchFamily="18" charset="0"/>
                        </a:rPr>
                        <m:t>) ≤ 0</m:t>
                      </m:r>
                    </m:oMath>
                  </m:oMathPara>
                </a14:m>
                <a:endParaRPr lang="lv-LV" sz="28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r>
                        <a:rPr lang="en-US" sz="2800"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28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en-US" sz="2800" i="1">
                          <a:effectLst/>
                          <a:latin typeface="Cambria Math" panose="02040503050406030204" pitchFamily="18" charset="0"/>
                          <a:ea typeface="Times New Roman" panose="02020603050405020304" pitchFamily="18" charset="0"/>
                          <a:cs typeface="Times New Roman" panose="02020603050405020304" pitchFamily="18" charset="0"/>
                        </a:rPr>
                        <m:t> − </m:t>
                      </m:r>
                      <m:r>
                        <a:rPr lang="en-US" sz="2800" i="1">
                          <a:effectLst/>
                          <a:latin typeface="Cambria Math" panose="02040503050406030204" pitchFamily="18" charset="0"/>
                          <a:ea typeface="Times New Roman" panose="02020603050405020304" pitchFamily="18" charset="0"/>
                          <a:cs typeface="Times New Roman" panose="02020603050405020304" pitchFamily="18" charset="0"/>
                        </a:rPr>
                        <m:t>𝑐</m:t>
                      </m:r>
                      <m:r>
                        <a:rPr lang="en-US" sz="2800" i="1">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lv-LV" sz="28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2800" i="1">
                              <a:effectLst/>
                              <a:latin typeface="Cambria Math" panose="02040503050406030204" pitchFamily="18" charset="0"/>
                              <a:ea typeface="Times New Roman" panose="02020603050405020304" pitchFamily="18" charset="0"/>
                              <a:cs typeface="Times New Roman" panose="02020603050405020304" pitchFamily="18" charset="0"/>
                            </a:rPr>
                            <m:t>𝑥</m:t>
                          </m:r>
                        </m:e>
                        <m:sup>
                          <m:r>
                            <a:rPr lang="en-US" sz="2800" i="1">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en-US" sz="2800" i="1">
                          <a:effectLst/>
                          <a:latin typeface="Cambria Math" panose="02040503050406030204" pitchFamily="18" charset="0"/>
                          <a:ea typeface="Times New Roman" panose="02020603050405020304" pitchFamily="18" charset="0"/>
                          <a:cs typeface="Times New Roman" panose="02020603050405020304" pitchFamily="18" charset="0"/>
                        </a:rPr>
                        <m:t> +</m:t>
                      </m:r>
                      <m:r>
                        <a:rPr lang="en-US" sz="2800" i="1">
                          <a:effectLst/>
                          <a:latin typeface="Cambria Math" panose="02040503050406030204" pitchFamily="18" charset="0"/>
                          <a:ea typeface="Times New Roman" panose="02020603050405020304" pitchFamily="18" charset="0"/>
                          <a:cs typeface="Times New Roman" panose="02020603050405020304" pitchFamily="18" charset="0"/>
                        </a:rPr>
                        <m:t>𝑐𝑥</m:t>
                      </m:r>
                      <m:r>
                        <a:rPr lang="en-US" sz="2800" i="1">
                          <a:effectLst/>
                          <a:latin typeface="Cambria Math" panose="02040503050406030204" pitchFamily="18" charset="0"/>
                          <a:ea typeface="Times New Roman" panose="02020603050405020304" pitchFamily="18" charset="0"/>
                          <a:cs typeface="Times New Roman" panose="02020603050405020304" pitchFamily="18" charset="0"/>
                        </a:rPr>
                        <m:t> + </m:t>
                      </m:r>
                      <m:sSup>
                        <m:sSupPr>
                          <m:ctrlPr>
                            <a:rPr lang="lv-LV" sz="28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2800" i="1">
                              <a:effectLst/>
                              <a:latin typeface="Cambria Math" panose="02040503050406030204" pitchFamily="18" charset="0"/>
                              <a:ea typeface="Times New Roman" panose="02020603050405020304" pitchFamily="18" charset="0"/>
                              <a:cs typeface="Times New Roman" panose="02020603050405020304" pitchFamily="18" charset="0"/>
                            </a:rPr>
                            <m:t>𝑐</m:t>
                          </m:r>
                        </m:e>
                        <m:sup>
                          <m:r>
                            <a:rPr lang="en-US" sz="2800" i="1">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en-US" sz="2800" i="1">
                          <a:effectLst/>
                          <a:latin typeface="Cambria Math" panose="02040503050406030204" pitchFamily="18" charset="0"/>
                          <a:ea typeface="Times New Roman" panose="02020603050405020304" pitchFamily="18" charset="0"/>
                          <a:cs typeface="Times New Roman" panose="02020603050405020304" pitchFamily="18" charset="0"/>
                        </a:rPr>
                        <m:t>  −2</m:t>
                      </m:r>
                      <m:r>
                        <a:rPr lang="en-US" sz="28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en-US" sz="2800" i="1">
                          <a:effectLst/>
                          <a:latin typeface="Cambria Math" panose="02040503050406030204" pitchFamily="18" charset="0"/>
                          <a:ea typeface="Times New Roman" panose="02020603050405020304" pitchFamily="18" charset="0"/>
                          <a:cs typeface="Times New Roman" panose="02020603050405020304" pitchFamily="18" charset="0"/>
                        </a:rPr>
                        <m:t> − 2</m:t>
                      </m:r>
                      <m:r>
                        <a:rPr lang="en-US" sz="2800" i="1">
                          <a:effectLst/>
                          <a:latin typeface="Cambria Math" panose="02040503050406030204" pitchFamily="18" charset="0"/>
                          <a:ea typeface="Times New Roman" panose="02020603050405020304" pitchFamily="18" charset="0"/>
                          <a:cs typeface="Times New Roman" panose="02020603050405020304" pitchFamily="18" charset="0"/>
                        </a:rPr>
                        <m:t>𝑐</m:t>
                      </m:r>
                      <m:r>
                        <a:rPr lang="en-US" sz="2800" i="1">
                          <a:effectLst/>
                          <a:latin typeface="Cambria Math" panose="02040503050406030204" pitchFamily="18" charset="0"/>
                          <a:ea typeface="Times New Roman" panose="02020603050405020304" pitchFamily="18" charset="0"/>
                          <a:cs typeface="Times New Roman" panose="02020603050405020304" pitchFamily="18" charset="0"/>
                        </a:rPr>
                        <m:t> +1) ≤ 0</m:t>
                      </m:r>
                    </m:oMath>
                  </m:oMathPara>
                </a14:m>
                <a:endParaRPr lang="lv-LV"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964787" y="1785595"/>
                <a:ext cx="7502769" cy="1783180"/>
              </a:xfrm>
              <a:prstGeom prst="rect">
                <a:avLst/>
              </a:prstGeom>
              <a:blipFill rotWithShape="0">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 name="TextBox 2"/>
              <p:cNvSpPr txBox="1"/>
              <p:nvPr/>
            </p:nvSpPr>
            <p:spPr>
              <a:xfrm>
                <a:off x="1964787" y="891331"/>
                <a:ext cx="4525110" cy="523220"/>
              </a:xfrm>
              <a:prstGeom prst="rect">
                <a:avLst/>
              </a:prstGeom>
              <a:noFill/>
            </p:spPr>
            <p:txBody>
              <a:bodyPr wrap="square" rtlCol="0">
                <a:spAutoFit/>
              </a:bodyPr>
              <a:lstStyle/>
              <a:p>
                <a:r>
                  <a:rPr lang="en-GB" sz="2800" b="0" dirty="0" smtClean="0"/>
                  <a:t>If </a:t>
                </a:r>
                <a14:m>
                  <m:oMath xmlns:m="http://schemas.openxmlformats.org/officeDocument/2006/math">
                    <m:r>
                      <a:rPr lang="en-GB" sz="2800" b="0" i="1" smtClean="0">
                        <a:latin typeface="Cambria Math" panose="02040503050406030204" pitchFamily="18" charset="0"/>
                      </a:rPr>
                      <m:t> </m:t>
                    </m:r>
                    <m:r>
                      <a:rPr lang="en-US" sz="2800" i="1">
                        <a:latin typeface="Cambria Math" panose="02040503050406030204" pitchFamily="18" charset="0"/>
                      </a:rPr>
                      <m:t>𝐹</m:t>
                    </m:r>
                    <m:r>
                      <a:rPr lang="en-US" sz="2800" i="1">
                        <a:latin typeface="Cambria Math" panose="02040503050406030204" pitchFamily="18" charset="0"/>
                      </a:rPr>
                      <m:t>(</m:t>
                    </m:r>
                    <m:r>
                      <a:rPr lang="en-US" sz="2800" i="1">
                        <a:latin typeface="Cambria Math" panose="02040503050406030204" pitchFamily="18" charset="0"/>
                      </a:rPr>
                      <m:t>𝑥</m:t>
                    </m:r>
                    <m:r>
                      <a:rPr lang="en-US" sz="2800" i="1">
                        <a:latin typeface="Cambria Math" panose="02040503050406030204" pitchFamily="18" charset="0"/>
                      </a:rPr>
                      <m:t>) ≤ </m:t>
                    </m:r>
                    <m:r>
                      <a:rPr lang="en-US" sz="2800" i="1">
                        <a:latin typeface="Cambria Math" panose="02040503050406030204" pitchFamily="18" charset="0"/>
                      </a:rPr>
                      <m:t>𝐹</m:t>
                    </m:r>
                    <m:r>
                      <a:rPr lang="en-US" sz="2800" i="1">
                        <a:latin typeface="Cambria Math" panose="02040503050406030204" pitchFamily="18" charset="0"/>
                      </a:rPr>
                      <m:t>(</m:t>
                    </m:r>
                    <m:r>
                      <a:rPr lang="en-US" sz="2800" i="1">
                        <a:latin typeface="Cambria Math" panose="02040503050406030204" pitchFamily="18" charset="0"/>
                      </a:rPr>
                      <m:t>𝑐</m:t>
                    </m:r>
                    <m:r>
                      <a:rPr lang="en-US" sz="2800" i="1">
                        <a:latin typeface="Cambria Math" panose="02040503050406030204" pitchFamily="18" charset="0"/>
                      </a:rPr>
                      <m:t>) </m:t>
                    </m:r>
                  </m:oMath>
                </a14:m>
                <a:r>
                  <a:rPr lang="en-GB" sz="2800" dirty="0" smtClean="0"/>
                  <a:t> then</a:t>
                </a:r>
                <a:endParaRPr lang="en-GB" sz="2800" dirty="0"/>
              </a:p>
            </p:txBody>
          </p:sp>
        </mc:Choice>
        <mc:Fallback xmlns="">
          <p:sp>
            <p:nvSpPr>
              <p:cNvPr id="3" name="TextBox 2"/>
              <p:cNvSpPr txBox="1">
                <a:spLocks noRot="1" noChangeAspect="1" noMove="1" noResize="1" noEditPoints="1" noAdjustHandles="1" noChangeArrowheads="1" noChangeShapeType="1" noTextEdit="1"/>
              </p:cNvSpPr>
              <p:nvPr/>
            </p:nvSpPr>
            <p:spPr>
              <a:xfrm>
                <a:off x="1964787" y="891331"/>
                <a:ext cx="4525110" cy="523220"/>
              </a:xfrm>
              <a:prstGeom prst="rect">
                <a:avLst/>
              </a:prstGeom>
              <a:blipFill rotWithShape="0">
                <a:blip r:embed="rId3"/>
                <a:stretch>
                  <a:fillRect l="-2692" t="-10465" b="-32558"/>
                </a:stretch>
              </a:blipFill>
            </p:spPr>
            <p:txBody>
              <a:bodyPr/>
              <a:lstStyle/>
              <a:p>
                <a:r>
                  <a:rPr lang="en-GB">
                    <a:noFill/>
                  </a:rPr>
                  <a:t> </a:t>
                </a:r>
              </a:p>
            </p:txBody>
          </p:sp>
        </mc:Fallback>
      </mc:AlternateContent>
      <p:sp>
        <p:nvSpPr>
          <p:cNvPr id="4" name="TextBox 3"/>
          <p:cNvSpPr txBox="1"/>
          <p:nvPr/>
        </p:nvSpPr>
        <p:spPr>
          <a:xfrm>
            <a:off x="1964786" y="3678209"/>
            <a:ext cx="8684456" cy="523220"/>
          </a:xfrm>
          <a:prstGeom prst="rect">
            <a:avLst/>
          </a:prstGeom>
          <a:noFill/>
        </p:spPr>
        <p:txBody>
          <a:bodyPr wrap="square" rtlCol="0">
            <a:spAutoFit/>
          </a:bodyPr>
          <a:lstStyle/>
          <a:p>
            <a:r>
              <a:rPr lang="en-GB" sz="2800" b="0" dirty="0" smtClean="0"/>
              <a:t>Maximal value of the expression is when x = c.  </a:t>
            </a:r>
            <a:r>
              <a:rPr lang="en-GB" sz="2800" dirty="0" smtClean="0"/>
              <a:t>It gives</a:t>
            </a:r>
            <a:endParaRPr lang="en-GB" sz="2800" dirty="0"/>
          </a:p>
        </p:txBody>
      </p:sp>
      <mc:AlternateContent xmlns:mc="http://schemas.openxmlformats.org/markup-compatibility/2006" xmlns:a14="http://schemas.microsoft.com/office/drawing/2010/main">
        <mc:Choice Requires="a14">
          <p:sp>
            <p:nvSpPr>
              <p:cNvPr id="5" name="Rectangle 4"/>
              <p:cNvSpPr/>
              <p:nvPr/>
            </p:nvSpPr>
            <p:spPr>
              <a:xfrm>
                <a:off x="4227342" y="4310863"/>
                <a:ext cx="3433761"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GB" sz="2800" i="1">
                              <a:latin typeface="Cambria Math" panose="02040503050406030204" pitchFamily="18" charset="0"/>
                            </a:rPr>
                          </m:ctrlPr>
                        </m:sSupPr>
                        <m:e>
                          <m:r>
                            <a:rPr lang="en-GB" sz="2800">
                              <a:latin typeface="Cambria Math" panose="02040503050406030204" pitchFamily="18" charset="0"/>
                            </a:rPr>
                            <m:t>3</m:t>
                          </m:r>
                          <m:r>
                            <a:rPr lang="en-GB" sz="2800" i="1">
                              <a:latin typeface="Cambria Math" panose="02040503050406030204" pitchFamily="18" charset="0"/>
                            </a:rPr>
                            <m:t>𝑥</m:t>
                          </m:r>
                        </m:e>
                        <m:sup>
                          <m:r>
                            <a:rPr lang="en-GB" sz="2800" i="0">
                              <a:latin typeface="Cambria Math" panose="02040503050406030204" pitchFamily="18" charset="0"/>
                            </a:rPr>
                            <m:t>2</m:t>
                          </m:r>
                        </m:sup>
                      </m:sSup>
                      <m:r>
                        <a:rPr lang="en-GB" sz="2800" i="0">
                          <a:latin typeface="Cambria Math" panose="02040503050406030204" pitchFamily="18" charset="0"/>
                        </a:rPr>
                        <m:t> − 4</m:t>
                      </m:r>
                      <m:r>
                        <a:rPr lang="en-GB" sz="2800" i="1">
                          <a:latin typeface="Cambria Math" panose="02040503050406030204" pitchFamily="18" charset="0"/>
                        </a:rPr>
                        <m:t>𝑥</m:t>
                      </m:r>
                      <m:r>
                        <a:rPr lang="en-GB" sz="2800" i="0">
                          <a:latin typeface="Cambria Math" panose="02040503050406030204" pitchFamily="18" charset="0"/>
                        </a:rPr>
                        <m:t> + 1 = 0</m:t>
                      </m:r>
                    </m:oMath>
                  </m:oMathPara>
                </a14:m>
                <a:endParaRPr lang="en-GB" sz="2800" dirty="0"/>
              </a:p>
            </p:txBody>
          </p:sp>
        </mc:Choice>
        <mc:Fallback xmlns="">
          <p:sp>
            <p:nvSpPr>
              <p:cNvPr id="5" name="Rectangle 4"/>
              <p:cNvSpPr>
                <a:spLocks noRot="1" noChangeAspect="1" noMove="1" noResize="1" noEditPoints="1" noAdjustHandles="1" noChangeArrowheads="1" noChangeShapeType="1" noTextEdit="1"/>
              </p:cNvSpPr>
              <p:nvPr/>
            </p:nvSpPr>
            <p:spPr>
              <a:xfrm>
                <a:off x="4227342" y="4310863"/>
                <a:ext cx="3433761" cy="523220"/>
              </a:xfrm>
              <a:prstGeom prst="rect">
                <a:avLst/>
              </a:prstGeom>
              <a:blipFill rotWithShape="0">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4663358" y="5086780"/>
                <a:ext cx="1118464" cy="745653"/>
              </a:xfrm>
              <a:prstGeom prst="rect">
                <a:avLst/>
              </a:prstGeom>
            </p:spPr>
            <p:txBody>
              <a:bodyPr wrap="square">
                <a:spAutoFit/>
              </a:bodyPr>
              <a:lstStyle/>
              <a:p>
                <a:pPr>
                  <a:lnSpc>
                    <a:spcPct val="107000"/>
                  </a:lnSpc>
                  <a:spcAft>
                    <a:spcPts val="800"/>
                  </a:spcAft>
                </a:pPr>
                <a14:m>
                  <m:oMath xmlns:m="http://schemas.openxmlformats.org/officeDocument/2006/math">
                    <m:r>
                      <a:rPr lang="en-US" sz="2800" i="1">
                        <a:latin typeface="Cambria Math" panose="02040503050406030204" pitchFamily="18" charset="0"/>
                        <a:ea typeface="Times New Roman" panose="02020603050405020304" pitchFamily="18" charset="0"/>
                        <a:cs typeface="Times New Roman" panose="02020603050405020304" pitchFamily="18" charset="0"/>
                      </a:rPr>
                      <m:t>𝑥</m:t>
                    </m:r>
                    <m:r>
                      <a:rPr lang="en-US" sz="2800" i="1">
                        <a:latin typeface="Cambria Math" panose="02040503050406030204" pitchFamily="18" charset="0"/>
                        <a:ea typeface="Times New Roman" panose="02020603050405020304" pitchFamily="18" charset="0"/>
                        <a:cs typeface="Times New Roman" panose="02020603050405020304" pitchFamily="18" charset="0"/>
                      </a:rPr>
                      <m:t>=</m:t>
                    </m:r>
                    <m:f>
                      <m:fPr>
                        <m:ctrlPr>
                          <a:rPr lang="lv-LV" sz="28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800" i="1">
                            <a:effectLst/>
                            <a:latin typeface="Cambria Math" panose="02040503050406030204" pitchFamily="18" charset="0"/>
                            <a:ea typeface="Times New Roman" panose="02020603050405020304" pitchFamily="18" charset="0"/>
                            <a:cs typeface="Times New Roman" panose="02020603050405020304" pitchFamily="18" charset="0"/>
                          </a:rPr>
                          <m:t>1</m:t>
                        </m:r>
                      </m:num>
                      <m:den>
                        <m:r>
                          <a:rPr lang="en-US" sz="2800" i="1">
                            <a:effectLst/>
                            <a:latin typeface="Cambria Math" panose="02040503050406030204" pitchFamily="18" charset="0"/>
                            <a:ea typeface="Times New Roman" panose="02020603050405020304" pitchFamily="18" charset="0"/>
                            <a:cs typeface="Times New Roman" panose="02020603050405020304" pitchFamily="18" charset="0"/>
                          </a:rPr>
                          <m:t>3</m:t>
                        </m:r>
                      </m:den>
                    </m:f>
                  </m:oMath>
                </a14:m>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lv-LV"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4663358" y="5086780"/>
                <a:ext cx="1118464" cy="745653"/>
              </a:xfrm>
              <a:prstGeom prst="rect">
                <a:avLst/>
              </a:prstGeom>
              <a:blipFill rotWithShape="0">
                <a:blip r:embed="rId5"/>
                <a:stretch>
                  <a:fillRect r="-48634" b="-8130"/>
                </a:stretch>
              </a:blipFill>
            </p:spPr>
            <p:txBody>
              <a:bodyPr/>
              <a:lstStyle/>
              <a:p>
                <a:r>
                  <a:rPr lang="en-GB">
                    <a:noFill/>
                  </a:rPr>
                  <a:t> </a:t>
                </a:r>
              </a:p>
            </p:txBody>
          </p:sp>
        </mc:Fallback>
      </mc:AlternateContent>
      <p:sp>
        <p:nvSpPr>
          <p:cNvPr id="7" name="TextBox 6"/>
          <p:cNvSpPr txBox="1"/>
          <p:nvPr/>
        </p:nvSpPr>
        <p:spPr>
          <a:xfrm>
            <a:off x="3005791" y="5197996"/>
            <a:ext cx="1439596" cy="523220"/>
          </a:xfrm>
          <a:prstGeom prst="rect">
            <a:avLst/>
          </a:prstGeom>
          <a:noFill/>
        </p:spPr>
        <p:txBody>
          <a:bodyPr wrap="square" rtlCol="0">
            <a:spAutoFit/>
          </a:bodyPr>
          <a:lstStyle/>
          <a:p>
            <a:r>
              <a:rPr lang="en-GB" sz="2800" b="1" dirty="0" smtClean="0">
                <a:solidFill>
                  <a:srgbClr val="002060"/>
                </a:solidFill>
              </a:rPr>
              <a:t>Answer:</a:t>
            </a:r>
            <a:endParaRPr lang="en-GB" sz="2800" b="1" dirty="0">
              <a:solidFill>
                <a:srgbClr val="002060"/>
              </a:solidFill>
            </a:endParaRPr>
          </a:p>
        </p:txBody>
      </p:sp>
      <mc:AlternateContent xmlns:mc="http://schemas.openxmlformats.org/markup-compatibility/2006" xmlns:a14="http://schemas.microsoft.com/office/drawing/2010/main">
        <mc:Choice Requires="a14">
          <p:sp>
            <p:nvSpPr>
              <p:cNvPr id="8" name="Rectangle 7"/>
              <p:cNvSpPr/>
              <p:nvPr/>
            </p:nvSpPr>
            <p:spPr>
              <a:xfrm>
                <a:off x="6307014" y="5009483"/>
                <a:ext cx="2898679" cy="90024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GB" sz="2800" i="1">
                          <a:latin typeface="Cambria Math" panose="02040503050406030204" pitchFamily="18" charset="0"/>
                        </a:rPr>
                        <m:t>𝑉</m:t>
                      </m:r>
                      <m:r>
                        <a:rPr lang="en-GB" sz="2800" i="0">
                          <a:latin typeface="Cambria Math" panose="02040503050406030204" pitchFamily="18" charset="0"/>
                        </a:rPr>
                        <m:t>=</m:t>
                      </m:r>
                      <m:f>
                        <m:fPr>
                          <m:ctrlPr>
                            <a:rPr lang="en-GB" sz="2800" i="1">
                              <a:latin typeface="Cambria Math" panose="02040503050406030204" pitchFamily="18" charset="0"/>
                            </a:rPr>
                          </m:ctrlPr>
                        </m:fPr>
                        <m:num>
                          <m:r>
                            <a:rPr lang="en-GB" sz="2800" i="0">
                              <a:latin typeface="Cambria Math" panose="02040503050406030204" pitchFamily="18" charset="0"/>
                            </a:rPr>
                            <m:t>16</m:t>
                          </m:r>
                        </m:num>
                        <m:den>
                          <m:r>
                            <a:rPr lang="en-GB" sz="2800" i="0">
                              <a:latin typeface="Cambria Math" panose="02040503050406030204" pitchFamily="18" charset="0"/>
                            </a:rPr>
                            <m:t>27</m:t>
                          </m:r>
                        </m:den>
                      </m:f>
                      <m:r>
                        <a:rPr lang="en-GB" sz="2800" i="0">
                          <a:latin typeface="Cambria Math" panose="02040503050406030204" pitchFamily="18" charset="0"/>
                        </a:rPr>
                        <m:t>≈0.5926</m:t>
                      </m:r>
                    </m:oMath>
                  </m:oMathPara>
                </a14:m>
                <a:endParaRPr lang="en-GB" sz="2800" dirty="0"/>
              </a:p>
            </p:txBody>
          </p:sp>
        </mc:Choice>
        <mc:Fallback xmlns="">
          <p:sp>
            <p:nvSpPr>
              <p:cNvPr id="8" name="Rectangle 7"/>
              <p:cNvSpPr>
                <a:spLocks noRot="1" noChangeAspect="1" noMove="1" noResize="1" noEditPoints="1" noAdjustHandles="1" noChangeArrowheads="1" noChangeShapeType="1" noTextEdit="1"/>
              </p:cNvSpPr>
              <p:nvPr/>
            </p:nvSpPr>
            <p:spPr>
              <a:xfrm>
                <a:off x="6307014" y="5009483"/>
                <a:ext cx="2898679" cy="900246"/>
              </a:xfrm>
              <a:prstGeom prst="rect">
                <a:avLst/>
              </a:prstGeom>
              <a:blipFill rotWithShape="0">
                <a:blip r:embed="rId6"/>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27992680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70670" y="636809"/>
            <a:ext cx="9917724" cy="2838021"/>
          </a:xfrm>
          <a:prstGeom prst="rect">
            <a:avLst/>
          </a:prstGeom>
        </p:spPr>
        <p:txBody>
          <a:bodyPr wrap="square">
            <a:spAutoFit/>
          </a:bodyPr>
          <a:lstStyle/>
          <a:p>
            <a:pPr>
              <a:lnSpc>
                <a:spcPct val="107000"/>
              </a:lnSpc>
              <a:spcAft>
                <a:spcPts val="800"/>
              </a:spcAft>
            </a:pPr>
            <a:r>
              <a:rPr lang="en-GB" sz="2800" b="1" dirty="0" smtClean="0">
                <a:solidFill>
                  <a:srgbClr val="002060"/>
                </a:solidFill>
                <a:latin typeface="Calibri" panose="020F0502020204030204" pitchFamily="34" charset="0"/>
                <a:ea typeface="Calibri" panose="020F0502020204030204" pitchFamily="34" charset="0"/>
                <a:cs typeface="Calibri" panose="020F0502020204030204" pitchFamily="34" charset="0"/>
              </a:rPr>
              <a:t>Problem 4.</a:t>
            </a:r>
            <a:r>
              <a:rPr lang="en-GB" sz="2800" dirty="0" smtClean="0">
                <a:latin typeface="Calibri" panose="020F0502020204030204" pitchFamily="34" charset="0"/>
                <a:ea typeface="Calibri" panose="020F0502020204030204" pitchFamily="34" charset="0"/>
                <a:cs typeface="Calibri" panose="020F0502020204030204" pitchFamily="34" charset="0"/>
              </a:rPr>
              <a:t> For practical reasons the fitter has to fabric the steel plate of size    10 x 10 cm with a rectangular hole in the centre. Around the hole must be solder a wire. The weight of 1 cm </a:t>
            </a:r>
            <a:r>
              <a:rPr lang="en-GB" sz="2800" baseline="30000" dirty="0" smtClean="0">
                <a:latin typeface="Calibri" panose="020F0502020204030204" pitchFamily="34" charset="0"/>
                <a:ea typeface="Calibri" panose="020F0502020204030204" pitchFamily="34" charset="0"/>
                <a:cs typeface="Calibri" panose="020F0502020204030204" pitchFamily="34" charset="0"/>
              </a:rPr>
              <a:t>2</a:t>
            </a:r>
            <a:r>
              <a:rPr lang="en-GB" sz="2800" dirty="0" smtClean="0">
                <a:latin typeface="Calibri" panose="020F0502020204030204" pitchFamily="34" charset="0"/>
                <a:ea typeface="Calibri" panose="020F0502020204030204" pitchFamily="34" charset="0"/>
                <a:cs typeface="Calibri" panose="020F0502020204030204" pitchFamily="34" charset="0"/>
              </a:rPr>
              <a:t> of the plate is 2 g, the weight of 1 cm of the wire is 7 g. The diagonal of the rectangular hole is 5 cm long. The challenge is to make this detail of the maximal possible weight. </a:t>
            </a:r>
            <a:endParaRPr lang="en-GB" sz="28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3" name="Rectangle 2"/>
          <p:cNvSpPr/>
          <p:nvPr/>
        </p:nvSpPr>
        <p:spPr>
          <a:xfrm>
            <a:off x="4178105" y="3688250"/>
            <a:ext cx="2855741" cy="2855741"/>
          </a:xfrm>
          <a:prstGeom prst="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4677507" y="4623751"/>
            <a:ext cx="1856935" cy="98473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7533248" y="3688250"/>
            <a:ext cx="3601332" cy="954107"/>
          </a:xfrm>
          <a:prstGeom prst="rect">
            <a:avLst/>
          </a:prstGeom>
          <a:noFill/>
        </p:spPr>
        <p:txBody>
          <a:bodyPr wrap="square" rtlCol="0">
            <a:spAutoFit/>
          </a:bodyPr>
          <a:lstStyle/>
          <a:p>
            <a:r>
              <a:rPr lang="en-GB" sz="2800" dirty="0" smtClean="0"/>
              <a:t>Sides of hole  x and y</a:t>
            </a:r>
          </a:p>
          <a:p>
            <a:r>
              <a:rPr lang="en-GB" sz="2800" dirty="0" smtClean="0"/>
              <a:t>Diagonal  d = 5 cm</a:t>
            </a:r>
            <a:endParaRPr lang="en-GB" sz="2800" dirty="0"/>
          </a:p>
        </p:txBody>
      </p:sp>
      <p:cxnSp>
        <p:nvCxnSpPr>
          <p:cNvPr id="7" name="Straight Arrow Connector 6"/>
          <p:cNvCxnSpPr/>
          <p:nvPr/>
        </p:nvCxnSpPr>
        <p:spPr>
          <a:xfrm flipV="1">
            <a:off x="4775984" y="4736290"/>
            <a:ext cx="1674056" cy="829995"/>
          </a:xfrm>
          <a:prstGeom prst="straightConnector1">
            <a:avLst/>
          </a:prstGeom>
          <a:ln w="31750">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303520" y="4736290"/>
            <a:ext cx="506439" cy="523220"/>
          </a:xfrm>
          <a:prstGeom prst="rect">
            <a:avLst/>
          </a:prstGeom>
          <a:noFill/>
        </p:spPr>
        <p:txBody>
          <a:bodyPr wrap="square" rtlCol="0">
            <a:spAutoFit/>
          </a:bodyPr>
          <a:lstStyle/>
          <a:p>
            <a:r>
              <a:rPr lang="en-GB" sz="2800" dirty="0" smtClean="0"/>
              <a:t>d</a:t>
            </a:r>
            <a:endParaRPr lang="en-GB" sz="2800" dirty="0"/>
          </a:p>
        </p:txBody>
      </p:sp>
    </p:spTree>
    <p:extLst>
      <p:ext uri="{BB962C8B-B14F-4D97-AF65-F5344CB8AC3E}">
        <p14:creationId xmlns:p14="http://schemas.microsoft.com/office/powerpoint/2010/main" val="34258382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8637563" y="928468"/>
            <a:ext cx="2855741" cy="2855741"/>
          </a:xfrm>
          <a:prstGeom prst="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9186200" y="1899141"/>
            <a:ext cx="1856935" cy="98473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0" name="Straight Arrow Connector 9"/>
          <p:cNvCxnSpPr/>
          <p:nvPr/>
        </p:nvCxnSpPr>
        <p:spPr>
          <a:xfrm flipV="1">
            <a:off x="9284677" y="2011680"/>
            <a:ext cx="1674056" cy="829995"/>
          </a:xfrm>
          <a:prstGeom prst="straightConnector1">
            <a:avLst/>
          </a:prstGeom>
          <a:ln w="31750">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9812213" y="2011680"/>
            <a:ext cx="506439" cy="523220"/>
          </a:xfrm>
          <a:prstGeom prst="rect">
            <a:avLst/>
          </a:prstGeom>
          <a:noFill/>
        </p:spPr>
        <p:txBody>
          <a:bodyPr wrap="square" rtlCol="0">
            <a:spAutoFit/>
          </a:bodyPr>
          <a:lstStyle/>
          <a:p>
            <a:r>
              <a:rPr lang="en-GB" sz="2800" dirty="0" smtClean="0"/>
              <a:t>d</a:t>
            </a:r>
            <a:endParaRPr lang="en-GB" sz="2800" dirty="0"/>
          </a:p>
        </p:txBody>
      </p:sp>
      <p:sp>
        <p:nvSpPr>
          <p:cNvPr id="16" name="TextBox 15"/>
          <p:cNvSpPr txBox="1"/>
          <p:nvPr/>
        </p:nvSpPr>
        <p:spPr>
          <a:xfrm>
            <a:off x="942532" y="1957893"/>
            <a:ext cx="3784213" cy="523220"/>
          </a:xfrm>
          <a:prstGeom prst="rect">
            <a:avLst/>
          </a:prstGeom>
          <a:noFill/>
        </p:spPr>
        <p:txBody>
          <a:bodyPr wrap="square" rtlCol="0">
            <a:spAutoFit/>
          </a:bodyPr>
          <a:lstStyle/>
          <a:p>
            <a:r>
              <a:rPr lang="en-GB" sz="2800" dirty="0" smtClean="0"/>
              <a:t>The weight of the plate</a:t>
            </a:r>
            <a:endParaRPr lang="en-GB" sz="2800" dirty="0"/>
          </a:p>
        </p:txBody>
      </p:sp>
      <p:sp>
        <p:nvSpPr>
          <p:cNvPr id="17" name="TextBox 16"/>
          <p:cNvSpPr txBox="1"/>
          <p:nvPr/>
        </p:nvSpPr>
        <p:spPr>
          <a:xfrm>
            <a:off x="929709" y="2740036"/>
            <a:ext cx="6668091" cy="523220"/>
          </a:xfrm>
          <a:prstGeom prst="rect">
            <a:avLst/>
          </a:prstGeom>
          <a:noFill/>
        </p:spPr>
        <p:txBody>
          <a:bodyPr wrap="square" rtlCol="0">
            <a:spAutoFit/>
          </a:bodyPr>
          <a:lstStyle/>
          <a:p>
            <a:r>
              <a:rPr lang="en-GB" sz="2800" dirty="0" smtClean="0"/>
              <a:t>The weight of the catted out part     </a:t>
            </a:r>
            <a:r>
              <a:rPr lang="en-GB" sz="2800" dirty="0" smtClean="0">
                <a:latin typeface="Cambria Math" panose="02040503050406030204" pitchFamily="18" charset="0"/>
                <a:ea typeface="Cambria Math" panose="02040503050406030204" pitchFamily="18" charset="0"/>
              </a:rPr>
              <a:t>2xy</a:t>
            </a:r>
            <a:r>
              <a:rPr lang="en-GB" sz="2800" i="1" dirty="0" smtClean="0">
                <a:latin typeface="Cambria Math" panose="02040503050406030204" pitchFamily="18" charset="0"/>
                <a:ea typeface="Cambria Math" panose="02040503050406030204" pitchFamily="18" charset="0"/>
              </a:rPr>
              <a:t> </a:t>
            </a:r>
            <a:r>
              <a:rPr lang="en-GB" sz="2800" dirty="0" smtClean="0"/>
              <a:t> </a:t>
            </a:r>
            <a:endParaRPr lang="en-GB" sz="2800" dirty="0"/>
          </a:p>
        </p:txBody>
      </p:sp>
      <p:sp>
        <p:nvSpPr>
          <p:cNvPr id="18" name="TextBox 17"/>
          <p:cNvSpPr txBox="1"/>
          <p:nvPr/>
        </p:nvSpPr>
        <p:spPr>
          <a:xfrm>
            <a:off x="935493" y="3522599"/>
            <a:ext cx="3165235" cy="523220"/>
          </a:xfrm>
          <a:prstGeom prst="rect">
            <a:avLst/>
          </a:prstGeom>
          <a:noFill/>
        </p:spPr>
        <p:txBody>
          <a:bodyPr wrap="square" rtlCol="0">
            <a:spAutoFit/>
          </a:bodyPr>
          <a:lstStyle/>
          <a:p>
            <a:r>
              <a:rPr lang="en-GB" sz="2800" dirty="0" smtClean="0"/>
              <a:t>The weight of wire</a:t>
            </a:r>
            <a:endParaRPr lang="en-GB" sz="2800" dirty="0"/>
          </a:p>
        </p:txBody>
      </p:sp>
      <p:sp>
        <p:nvSpPr>
          <p:cNvPr id="19" name="TextBox 18"/>
          <p:cNvSpPr txBox="1"/>
          <p:nvPr/>
        </p:nvSpPr>
        <p:spPr>
          <a:xfrm>
            <a:off x="942532" y="4303787"/>
            <a:ext cx="3784213" cy="523220"/>
          </a:xfrm>
          <a:prstGeom prst="rect">
            <a:avLst/>
          </a:prstGeom>
          <a:noFill/>
        </p:spPr>
        <p:txBody>
          <a:bodyPr wrap="square" rtlCol="0">
            <a:spAutoFit/>
          </a:bodyPr>
          <a:lstStyle/>
          <a:p>
            <a:r>
              <a:rPr lang="en-GB" sz="2800" dirty="0" smtClean="0"/>
              <a:t>The weight of detail</a:t>
            </a:r>
            <a:endParaRPr lang="en-GB" sz="2800" dirty="0"/>
          </a:p>
        </p:txBody>
      </p:sp>
      <mc:AlternateContent xmlns:mc="http://schemas.openxmlformats.org/markup-compatibility/2006" xmlns:a14="http://schemas.microsoft.com/office/drawing/2010/main">
        <mc:Choice Requires="a14">
          <p:sp>
            <p:nvSpPr>
              <p:cNvPr id="23" name="Rectangle 22"/>
              <p:cNvSpPr/>
              <p:nvPr/>
            </p:nvSpPr>
            <p:spPr>
              <a:xfrm>
                <a:off x="5729508" y="1957473"/>
                <a:ext cx="1634358" cy="523220"/>
              </a:xfrm>
              <a:prstGeom prst="rect">
                <a:avLst/>
              </a:prstGeom>
            </p:spPr>
            <p:txBody>
              <a:bodyPr wrap="none">
                <a:spAutoFit/>
              </a:bodyPr>
              <a:lstStyle/>
              <a:p>
                <a:r>
                  <a:rPr lang="lv-LV" sz="2800" dirty="0">
                    <a:latin typeface="Times New Roman" panose="02020603050405020304" pitchFamily="18" charset="0"/>
                    <a:ea typeface="Calibri" panose="020F0502020204030204" pitchFamily="34" charset="0"/>
                  </a:rPr>
                  <a:t> </a:t>
                </a:r>
                <a14:m>
                  <m:oMath xmlns:m="http://schemas.openxmlformats.org/officeDocument/2006/math">
                    <m:r>
                      <a:rPr lang="en-GB" sz="2800" i="1">
                        <a:effectLst/>
                        <a:latin typeface="Cambria Math" panose="02040503050406030204" pitchFamily="18" charset="0"/>
                        <a:ea typeface="Calibri" panose="020F0502020204030204" pitchFamily="34" charset="0"/>
                        <a:cs typeface="Times New Roman" panose="02020603050405020304" pitchFamily="18" charset="0"/>
                      </a:rPr>
                      <m:t>2∙100 </m:t>
                    </m:r>
                    <m:r>
                      <a:rPr lang="en-GB" sz="2800" i="1">
                        <a:effectLst/>
                        <a:latin typeface="Cambria Math" panose="02040503050406030204" pitchFamily="18" charset="0"/>
                        <a:ea typeface="Calibri" panose="020F0502020204030204" pitchFamily="34" charset="0"/>
                        <a:cs typeface="Times New Roman" panose="02020603050405020304" pitchFamily="18" charset="0"/>
                      </a:rPr>
                      <m:t>𝑔</m:t>
                    </m:r>
                  </m:oMath>
                </a14:m>
                <a:endParaRPr lang="en-GB" sz="2800" dirty="0"/>
              </a:p>
            </p:txBody>
          </p:sp>
        </mc:Choice>
        <mc:Fallback xmlns="">
          <p:sp>
            <p:nvSpPr>
              <p:cNvPr id="23" name="Rectangle 22"/>
              <p:cNvSpPr>
                <a:spLocks noRot="1" noChangeAspect="1" noMove="1" noResize="1" noEditPoints="1" noAdjustHandles="1" noChangeArrowheads="1" noChangeShapeType="1" noTextEdit="1"/>
              </p:cNvSpPr>
              <p:nvPr/>
            </p:nvSpPr>
            <p:spPr>
              <a:xfrm>
                <a:off x="5729508" y="1957473"/>
                <a:ext cx="1634358" cy="523220"/>
              </a:xfrm>
              <a:prstGeom prst="rect">
                <a:avLst/>
              </a:prstGeom>
              <a:blipFill rotWithShape="0">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4" name="Rectangle 23"/>
              <p:cNvSpPr/>
              <p:nvPr/>
            </p:nvSpPr>
            <p:spPr>
              <a:xfrm>
                <a:off x="4923693" y="3521911"/>
                <a:ext cx="2256772"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ctrlPr>
                            <a:rPr lang="en-GB" sz="2800" i="1">
                              <a:latin typeface="Cambria Math" panose="02040503050406030204" pitchFamily="18" charset="0"/>
                            </a:rPr>
                          </m:ctrlPr>
                        </m:dPr>
                        <m:e>
                          <m:r>
                            <a:rPr lang="en-GB" sz="2800">
                              <a:latin typeface="Cambria Math" panose="02040503050406030204" pitchFamily="18" charset="0"/>
                            </a:rPr>
                            <m:t>7</m:t>
                          </m:r>
                          <m:r>
                            <a:rPr lang="en-GB" sz="2800" i="0">
                              <a:latin typeface="Cambria Math" panose="02040503050406030204" pitchFamily="18" charset="0"/>
                            </a:rPr>
                            <m:t>⋅(2</m:t>
                          </m:r>
                          <m:r>
                            <a:rPr lang="en-GB" sz="2800" i="1">
                              <a:latin typeface="Cambria Math" panose="02040503050406030204" pitchFamily="18" charset="0"/>
                            </a:rPr>
                            <m:t>𝑥</m:t>
                          </m:r>
                          <m:r>
                            <a:rPr lang="en-GB" sz="2800" i="0">
                              <a:latin typeface="Cambria Math" panose="02040503050406030204" pitchFamily="18" charset="0"/>
                            </a:rPr>
                            <m:t>+2</m:t>
                          </m:r>
                          <m:r>
                            <a:rPr lang="en-GB" sz="2800" i="1">
                              <a:latin typeface="Cambria Math" panose="02040503050406030204" pitchFamily="18" charset="0"/>
                            </a:rPr>
                            <m:t>𝑦</m:t>
                          </m:r>
                        </m:e>
                      </m:d>
                    </m:oMath>
                  </m:oMathPara>
                </a14:m>
                <a:endParaRPr lang="en-GB" sz="2800" dirty="0"/>
              </a:p>
            </p:txBody>
          </p:sp>
        </mc:Choice>
        <mc:Fallback xmlns="">
          <p:sp>
            <p:nvSpPr>
              <p:cNvPr id="24" name="Rectangle 23"/>
              <p:cNvSpPr>
                <a:spLocks noRot="1" noChangeAspect="1" noMove="1" noResize="1" noEditPoints="1" noAdjustHandles="1" noChangeArrowheads="1" noChangeShapeType="1" noTextEdit="1"/>
              </p:cNvSpPr>
              <p:nvPr/>
            </p:nvSpPr>
            <p:spPr>
              <a:xfrm>
                <a:off x="4923693" y="3521911"/>
                <a:ext cx="2256772" cy="523220"/>
              </a:xfrm>
              <a:prstGeom prst="rect">
                <a:avLst/>
              </a:prstGeom>
              <a:blipFill rotWithShape="0">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5" name="Rectangle 24"/>
              <p:cNvSpPr/>
              <p:nvPr/>
            </p:nvSpPr>
            <p:spPr>
              <a:xfrm>
                <a:off x="4846941" y="4303787"/>
                <a:ext cx="4667047"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ctrlPr>
                            <a:rPr lang="en-GB" sz="2800" i="1">
                              <a:latin typeface="Cambria Math" panose="02040503050406030204" pitchFamily="18" charset="0"/>
                            </a:rPr>
                          </m:ctrlPr>
                        </m:dPr>
                        <m:e>
                          <m:r>
                            <a:rPr lang="en-GB" sz="2800" i="1">
                              <a:latin typeface="Cambria Math" panose="02040503050406030204" pitchFamily="18" charset="0"/>
                            </a:rPr>
                            <m:t>𝑊</m:t>
                          </m:r>
                          <m:r>
                            <a:rPr lang="en-GB" sz="2800" i="0">
                              <a:latin typeface="Cambria Math" panose="02040503050406030204" pitchFamily="18" charset="0"/>
                            </a:rPr>
                            <m:t>=200−2</m:t>
                          </m:r>
                          <m:r>
                            <a:rPr lang="en-GB" sz="2800" i="1">
                              <a:latin typeface="Cambria Math" panose="02040503050406030204" pitchFamily="18" charset="0"/>
                            </a:rPr>
                            <m:t>𝑥𝑦</m:t>
                          </m:r>
                          <m:r>
                            <a:rPr lang="en-GB" sz="2800" i="0">
                              <a:latin typeface="Cambria Math" panose="02040503050406030204" pitchFamily="18" charset="0"/>
                            </a:rPr>
                            <m:t>+14(</m:t>
                          </m:r>
                          <m:r>
                            <a:rPr lang="en-GB" sz="2800" i="1">
                              <a:latin typeface="Cambria Math" panose="02040503050406030204" pitchFamily="18" charset="0"/>
                            </a:rPr>
                            <m:t>𝑥</m:t>
                          </m:r>
                          <m:r>
                            <a:rPr lang="en-GB" sz="2800" i="0">
                              <a:latin typeface="Cambria Math" panose="02040503050406030204" pitchFamily="18" charset="0"/>
                            </a:rPr>
                            <m:t>+</m:t>
                          </m:r>
                          <m:r>
                            <a:rPr lang="en-GB" sz="2800" i="1">
                              <a:latin typeface="Cambria Math" panose="02040503050406030204" pitchFamily="18" charset="0"/>
                            </a:rPr>
                            <m:t>𝑦</m:t>
                          </m:r>
                        </m:e>
                      </m:d>
                    </m:oMath>
                  </m:oMathPara>
                </a14:m>
                <a:endParaRPr lang="en-GB" sz="2800" dirty="0"/>
              </a:p>
            </p:txBody>
          </p:sp>
        </mc:Choice>
        <mc:Fallback xmlns="">
          <p:sp>
            <p:nvSpPr>
              <p:cNvPr id="25" name="Rectangle 24"/>
              <p:cNvSpPr>
                <a:spLocks noRot="1" noChangeAspect="1" noMove="1" noResize="1" noEditPoints="1" noAdjustHandles="1" noChangeArrowheads="1" noChangeShapeType="1" noTextEdit="1"/>
              </p:cNvSpPr>
              <p:nvPr/>
            </p:nvSpPr>
            <p:spPr>
              <a:xfrm>
                <a:off x="4846941" y="4303787"/>
                <a:ext cx="4667047" cy="523220"/>
              </a:xfrm>
              <a:prstGeom prst="rect">
                <a:avLst/>
              </a:prstGeom>
              <a:blipFill rotWithShape="0">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6" name="Rectangle 25"/>
              <p:cNvSpPr/>
              <p:nvPr/>
            </p:nvSpPr>
            <p:spPr>
              <a:xfrm>
                <a:off x="4968867" y="5086350"/>
                <a:ext cx="2789866" cy="523220"/>
              </a:xfrm>
              <a:prstGeom prst="rect">
                <a:avLst/>
              </a:prstGeom>
            </p:spPr>
            <p:txBody>
              <a:bodyPr wrap="none">
                <a:spAutoFit/>
              </a:bodyPr>
              <a:lstStyle/>
              <a:p>
                <a14:m>
                  <m:oMath xmlns:m="http://schemas.openxmlformats.org/officeDocument/2006/math">
                    <m:sSup>
                      <m:sSupPr>
                        <m:ctrlPr>
                          <a:rPr lang="lv-LV" sz="2800" i="1">
                            <a:latin typeface="Cambria Math" panose="02040503050406030204" pitchFamily="18" charset="0"/>
                          </a:rPr>
                        </m:ctrlPr>
                      </m:sSupPr>
                      <m:e>
                        <m:r>
                          <a:rPr lang="en-GB" sz="2800" i="1">
                            <a:effectLst/>
                            <a:latin typeface="Cambria Math" panose="02040503050406030204" pitchFamily="18" charset="0"/>
                            <a:ea typeface="Calibri" panose="020F0502020204030204" pitchFamily="34" charset="0"/>
                            <a:cs typeface="Times New Roman" panose="02020603050405020304" pitchFamily="18" charset="0"/>
                          </a:rPr>
                          <m:t>𝑑</m:t>
                        </m:r>
                      </m:e>
                      <m:sup>
                        <m:r>
                          <a:rPr lang="en-GB" sz="28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en-GB" sz="28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lv-LV" sz="2800" i="1">
                            <a:effectLst/>
                            <a:latin typeface="Cambria Math" panose="02040503050406030204" pitchFamily="18" charset="0"/>
                          </a:rPr>
                        </m:ctrlPr>
                      </m:sSupPr>
                      <m:e>
                        <m:r>
                          <a:rPr lang="en-GB" sz="28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en-GB" sz="28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en-GB" sz="28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lv-LV" sz="2800" i="1">
                            <a:effectLst/>
                            <a:latin typeface="Cambria Math" panose="02040503050406030204" pitchFamily="18" charset="0"/>
                          </a:rPr>
                        </m:ctrlPr>
                      </m:sSupPr>
                      <m:e>
                        <m:r>
                          <a:rPr lang="en-GB" sz="28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en-GB" sz="2800" i="1">
                            <a:effectLst/>
                            <a:latin typeface="Cambria Math" panose="02040503050406030204" pitchFamily="18" charset="0"/>
                            <a:ea typeface="Calibri" panose="020F0502020204030204" pitchFamily="34" charset="0"/>
                            <a:cs typeface="Times New Roman" panose="02020603050405020304" pitchFamily="18" charset="0"/>
                          </a:rPr>
                          <m:t>2</m:t>
                        </m:r>
                      </m:sup>
                    </m:sSup>
                  </m:oMath>
                </a14:m>
                <a:r>
                  <a:rPr lang="en-GB" sz="2800" dirty="0">
                    <a:effectLst/>
                    <a:latin typeface="Times New Roman" panose="02020603050405020304" pitchFamily="18" charset="0"/>
                    <a:ea typeface="Times New Roman" panose="02020603050405020304" pitchFamily="18" charset="0"/>
                  </a:rPr>
                  <a:t>=25</a:t>
                </a:r>
                <a:endParaRPr lang="en-GB" sz="2800" dirty="0"/>
              </a:p>
            </p:txBody>
          </p:sp>
        </mc:Choice>
        <mc:Fallback xmlns="">
          <p:sp>
            <p:nvSpPr>
              <p:cNvPr id="26" name="Rectangle 25"/>
              <p:cNvSpPr>
                <a:spLocks noRot="1" noChangeAspect="1" noMove="1" noResize="1" noEditPoints="1" noAdjustHandles="1" noChangeArrowheads="1" noChangeShapeType="1" noTextEdit="1"/>
              </p:cNvSpPr>
              <p:nvPr/>
            </p:nvSpPr>
            <p:spPr>
              <a:xfrm>
                <a:off x="4968867" y="5086350"/>
                <a:ext cx="2789866" cy="523220"/>
              </a:xfrm>
              <a:prstGeom prst="rect">
                <a:avLst/>
              </a:prstGeom>
              <a:blipFill rotWithShape="0">
                <a:blip r:embed="rId6"/>
                <a:stretch>
                  <a:fillRect t="-12791" r="-3493" b="-30233"/>
                </a:stretch>
              </a:blipFill>
            </p:spPr>
            <p:txBody>
              <a:bodyPr/>
              <a:lstStyle/>
              <a:p>
                <a:r>
                  <a:rPr lang="en-GB">
                    <a:noFill/>
                  </a:rPr>
                  <a:t> </a:t>
                </a:r>
              </a:p>
            </p:txBody>
          </p:sp>
        </mc:Fallback>
      </mc:AlternateContent>
      <p:sp>
        <p:nvSpPr>
          <p:cNvPr id="27" name="TextBox 26"/>
          <p:cNvSpPr txBox="1"/>
          <p:nvPr/>
        </p:nvSpPr>
        <p:spPr>
          <a:xfrm>
            <a:off x="956593" y="5084975"/>
            <a:ext cx="3784213" cy="523220"/>
          </a:xfrm>
          <a:prstGeom prst="rect">
            <a:avLst/>
          </a:prstGeom>
          <a:noFill/>
        </p:spPr>
        <p:txBody>
          <a:bodyPr wrap="square" rtlCol="0">
            <a:spAutoFit/>
          </a:bodyPr>
          <a:lstStyle/>
          <a:p>
            <a:r>
              <a:rPr lang="en-GB" sz="2800" dirty="0" smtClean="0"/>
              <a:t>The lengths of diagonal</a:t>
            </a:r>
            <a:endParaRPr lang="en-GB" sz="2800" dirty="0"/>
          </a:p>
        </p:txBody>
      </p:sp>
      <p:sp>
        <p:nvSpPr>
          <p:cNvPr id="28" name="TextBox 27"/>
          <p:cNvSpPr txBox="1"/>
          <p:nvPr/>
        </p:nvSpPr>
        <p:spPr>
          <a:xfrm>
            <a:off x="865158" y="652378"/>
            <a:ext cx="6471139" cy="523220"/>
          </a:xfrm>
          <a:prstGeom prst="rect">
            <a:avLst/>
          </a:prstGeom>
          <a:noFill/>
        </p:spPr>
        <p:txBody>
          <a:bodyPr wrap="square" rtlCol="0">
            <a:spAutoFit/>
          </a:bodyPr>
          <a:lstStyle/>
          <a:p>
            <a:r>
              <a:rPr lang="en-GB" sz="2800" b="1" dirty="0" smtClean="0">
                <a:solidFill>
                  <a:srgbClr val="002060"/>
                </a:solidFill>
              </a:rPr>
              <a:t>Solution of problem 4</a:t>
            </a:r>
            <a:endParaRPr lang="en-GB" sz="2800" b="1" dirty="0">
              <a:solidFill>
                <a:srgbClr val="002060"/>
              </a:solidFill>
            </a:endParaRPr>
          </a:p>
        </p:txBody>
      </p:sp>
    </p:spTree>
    <p:extLst>
      <p:ext uri="{BB962C8B-B14F-4D97-AF65-F5344CB8AC3E}">
        <p14:creationId xmlns:p14="http://schemas.microsoft.com/office/powerpoint/2010/main" val="5523056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21425" y="745892"/>
            <a:ext cx="8349183" cy="954107"/>
          </a:xfrm>
          <a:prstGeom prst="rect">
            <a:avLst/>
          </a:prstGeom>
          <a:noFill/>
        </p:spPr>
        <p:txBody>
          <a:bodyPr wrap="square" rtlCol="0">
            <a:spAutoFit/>
          </a:bodyPr>
          <a:lstStyle/>
          <a:p>
            <a:r>
              <a:rPr lang="en-GB" sz="2800" dirty="0" smtClean="0"/>
              <a:t>To express the weight  as a function with respect of  one argument we will do algebraic transformations</a:t>
            </a:r>
            <a:endParaRPr lang="en-GB" sz="2800" dirty="0"/>
          </a:p>
        </p:txBody>
      </p:sp>
      <mc:AlternateContent xmlns:mc="http://schemas.openxmlformats.org/markup-compatibility/2006" xmlns:a14="http://schemas.microsoft.com/office/drawing/2010/main">
        <mc:Choice Requires="a14">
          <p:sp>
            <p:nvSpPr>
              <p:cNvPr id="3" name="Rectangle 2"/>
              <p:cNvSpPr/>
              <p:nvPr/>
            </p:nvSpPr>
            <p:spPr>
              <a:xfrm>
                <a:off x="1923870" y="1927675"/>
                <a:ext cx="4667047"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ctrlPr>
                            <a:rPr lang="en-GB" sz="2800" i="1">
                              <a:latin typeface="Cambria Math" panose="02040503050406030204" pitchFamily="18" charset="0"/>
                            </a:rPr>
                          </m:ctrlPr>
                        </m:dPr>
                        <m:e>
                          <m:r>
                            <a:rPr lang="en-GB" sz="2800" i="1">
                              <a:latin typeface="Cambria Math" panose="02040503050406030204" pitchFamily="18" charset="0"/>
                            </a:rPr>
                            <m:t>𝑊</m:t>
                          </m:r>
                          <m:r>
                            <a:rPr lang="en-GB" sz="2800" i="0">
                              <a:latin typeface="Cambria Math" panose="02040503050406030204" pitchFamily="18" charset="0"/>
                            </a:rPr>
                            <m:t>=200−2</m:t>
                          </m:r>
                          <m:r>
                            <a:rPr lang="en-GB" sz="2800" i="1">
                              <a:latin typeface="Cambria Math" panose="02040503050406030204" pitchFamily="18" charset="0"/>
                            </a:rPr>
                            <m:t>𝑥𝑦</m:t>
                          </m:r>
                          <m:r>
                            <a:rPr lang="en-GB" sz="2800" i="0">
                              <a:latin typeface="Cambria Math" panose="02040503050406030204" pitchFamily="18" charset="0"/>
                            </a:rPr>
                            <m:t>+14(</m:t>
                          </m:r>
                          <m:r>
                            <a:rPr lang="en-GB" sz="2800" i="1">
                              <a:latin typeface="Cambria Math" panose="02040503050406030204" pitchFamily="18" charset="0"/>
                            </a:rPr>
                            <m:t>𝑥</m:t>
                          </m:r>
                          <m:r>
                            <a:rPr lang="en-GB" sz="2800" i="0">
                              <a:latin typeface="Cambria Math" panose="02040503050406030204" pitchFamily="18" charset="0"/>
                            </a:rPr>
                            <m:t>+</m:t>
                          </m:r>
                          <m:r>
                            <a:rPr lang="en-GB" sz="2800" i="1">
                              <a:latin typeface="Cambria Math" panose="02040503050406030204" pitchFamily="18" charset="0"/>
                            </a:rPr>
                            <m:t>𝑦</m:t>
                          </m:r>
                        </m:e>
                      </m:d>
                    </m:oMath>
                  </m:oMathPara>
                </a14:m>
                <a:endParaRPr lang="en-GB" sz="2800" dirty="0"/>
              </a:p>
            </p:txBody>
          </p:sp>
        </mc:Choice>
        <mc:Fallback xmlns="">
          <p:sp>
            <p:nvSpPr>
              <p:cNvPr id="3" name="Rectangle 2"/>
              <p:cNvSpPr>
                <a:spLocks noRot="1" noChangeAspect="1" noMove="1" noResize="1" noEditPoints="1" noAdjustHandles="1" noChangeArrowheads="1" noChangeShapeType="1" noTextEdit="1"/>
              </p:cNvSpPr>
              <p:nvPr/>
            </p:nvSpPr>
            <p:spPr>
              <a:xfrm>
                <a:off x="1923870" y="1927675"/>
                <a:ext cx="4667047" cy="523220"/>
              </a:xfrm>
              <a:prstGeom prst="rect">
                <a:avLst/>
              </a:prstGeom>
              <a:blipFill rotWithShape="0">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1923870" y="2678571"/>
                <a:ext cx="8816068"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GB" sz="2800" i="1">
                              <a:latin typeface="Cambria Math" panose="02040503050406030204" pitchFamily="18" charset="0"/>
                            </a:rPr>
                          </m:ctrlPr>
                        </m:sSupPr>
                        <m:e>
                          <m:r>
                            <a:rPr lang="en-GB" sz="2800" i="1">
                              <a:latin typeface="Cambria Math" panose="02040503050406030204" pitchFamily="18" charset="0"/>
                            </a:rPr>
                            <m:t>𝑥</m:t>
                          </m:r>
                        </m:e>
                        <m:sup>
                          <m:r>
                            <a:rPr lang="en-GB" sz="2800" i="0">
                              <a:latin typeface="Cambria Math" panose="02040503050406030204" pitchFamily="18" charset="0"/>
                            </a:rPr>
                            <m:t>2</m:t>
                          </m:r>
                        </m:sup>
                      </m:sSup>
                      <m:r>
                        <a:rPr lang="en-GB" sz="2800" i="0">
                          <a:latin typeface="Cambria Math" panose="02040503050406030204" pitchFamily="18" charset="0"/>
                        </a:rPr>
                        <m:t>+</m:t>
                      </m:r>
                      <m:sSup>
                        <m:sSupPr>
                          <m:ctrlPr>
                            <a:rPr lang="en-GB" sz="2800" i="1">
                              <a:latin typeface="Cambria Math" panose="02040503050406030204" pitchFamily="18" charset="0"/>
                            </a:rPr>
                          </m:ctrlPr>
                        </m:sSupPr>
                        <m:e>
                          <m:r>
                            <a:rPr lang="en-GB" sz="2800" i="1">
                              <a:latin typeface="Cambria Math" panose="02040503050406030204" pitchFamily="18" charset="0"/>
                            </a:rPr>
                            <m:t>𝑦</m:t>
                          </m:r>
                        </m:e>
                        <m:sup>
                          <m:r>
                            <a:rPr lang="en-GB" sz="2800" i="0">
                              <a:latin typeface="Cambria Math" panose="02040503050406030204" pitchFamily="18" charset="0"/>
                            </a:rPr>
                            <m:t>2</m:t>
                          </m:r>
                        </m:sup>
                      </m:sSup>
                      <m:r>
                        <a:rPr lang="en-GB" sz="2800" i="0">
                          <a:latin typeface="Cambria Math" panose="02040503050406030204" pitchFamily="18" charset="0"/>
                        </a:rPr>
                        <m:t>=</m:t>
                      </m:r>
                      <m:sSup>
                        <m:sSupPr>
                          <m:ctrlPr>
                            <a:rPr lang="en-GB" sz="2800" i="1">
                              <a:latin typeface="Cambria Math" panose="02040503050406030204" pitchFamily="18" charset="0"/>
                            </a:rPr>
                          </m:ctrlPr>
                        </m:sSupPr>
                        <m:e>
                          <m:r>
                            <a:rPr lang="en-GB" sz="2800" i="1">
                              <a:latin typeface="Cambria Math" panose="02040503050406030204" pitchFamily="18" charset="0"/>
                            </a:rPr>
                            <m:t>𝑥</m:t>
                          </m:r>
                        </m:e>
                        <m:sup>
                          <m:r>
                            <a:rPr lang="en-GB" sz="2800" i="0">
                              <a:latin typeface="Cambria Math" panose="02040503050406030204" pitchFamily="18" charset="0"/>
                            </a:rPr>
                            <m:t>2</m:t>
                          </m:r>
                        </m:sup>
                      </m:sSup>
                      <m:r>
                        <a:rPr lang="en-GB" sz="2800" i="0">
                          <a:latin typeface="Cambria Math" panose="02040503050406030204" pitchFamily="18" charset="0"/>
                        </a:rPr>
                        <m:t>+</m:t>
                      </m:r>
                      <m:sSup>
                        <m:sSupPr>
                          <m:ctrlPr>
                            <a:rPr lang="en-GB" sz="2800" i="1">
                              <a:latin typeface="Cambria Math" panose="02040503050406030204" pitchFamily="18" charset="0"/>
                            </a:rPr>
                          </m:ctrlPr>
                        </m:sSupPr>
                        <m:e>
                          <m:r>
                            <a:rPr lang="en-GB" sz="2800" i="1">
                              <a:latin typeface="Cambria Math" panose="02040503050406030204" pitchFamily="18" charset="0"/>
                            </a:rPr>
                            <m:t>𝑦</m:t>
                          </m:r>
                        </m:e>
                        <m:sup>
                          <m:r>
                            <a:rPr lang="en-GB" sz="2800" i="0">
                              <a:latin typeface="Cambria Math" panose="02040503050406030204" pitchFamily="18" charset="0"/>
                            </a:rPr>
                            <m:t>2</m:t>
                          </m:r>
                        </m:sup>
                      </m:sSup>
                      <m:r>
                        <a:rPr lang="en-GB" sz="2800" i="0">
                          <a:latin typeface="Cambria Math" panose="02040503050406030204" pitchFamily="18" charset="0"/>
                        </a:rPr>
                        <m:t>+2</m:t>
                      </m:r>
                      <m:r>
                        <a:rPr lang="en-GB" sz="2800" i="1">
                          <a:latin typeface="Cambria Math" panose="02040503050406030204" pitchFamily="18" charset="0"/>
                        </a:rPr>
                        <m:t>𝑥𝑦</m:t>
                      </m:r>
                      <m:r>
                        <a:rPr lang="en-GB" sz="2800" i="0">
                          <a:latin typeface="Cambria Math" panose="02040503050406030204" pitchFamily="18" charset="0"/>
                        </a:rPr>
                        <m:t>−2</m:t>
                      </m:r>
                      <m:r>
                        <a:rPr lang="en-GB" sz="2800" i="1">
                          <a:latin typeface="Cambria Math" panose="02040503050406030204" pitchFamily="18" charset="0"/>
                        </a:rPr>
                        <m:t>𝑥𝑦</m:t>
                      </m:r>
                      <m:r>
                        <a:rPr lang="en-GB" sz="2800" i="0">
                          <a:latin typeface="Cambria Math" panose="02040503050406030204" pitchFamily="18" charset="0"/>
                        </a:rPr>
                        <m:t>=</m:t>
                      </m:r>
                      <m:sSup>
                        <m:sSupPr>
                          <m:ctrlPr>
                            <a:rPr lang="en-GB" sz="2800" i="1">
                              <a:latin typeface="Cambria Math" panose="02040503050406030204" pitchFamily="18" charset="0"/>
                            </a:rPr>
                          </m:ctrlPr>
                        </m:sSupPr>
                        <m:e>
                          <m:d>
                            <m:dPr>
                              <m:ctrlPr>
                                <a:rPr lang="en-GB" sz="2800" i="1">
                                  <a:latin typeface="Cambria Math" panose="02040503050406030204" pitchFamily="18" charset="0"/>
                                </a:rPr>
                              </m:ctrlPr>
                            </m:dPr>
                            <m:e>
                              <m:r>
                                <a:rPr lang="en-GB" sz="2800" i="1">
                                  <a:latin typeface="Cambria Math" panose="02040503050406030204" pitchFamily="18" charset="0"/>
                                </a:rPr>
                                <m:t>𝑥</m:t>
                              </m:r>
                              <m:r>
                                <a:rPr lang="en-GB" sz="2800" i="0">
                                  <a:latin typeface="Cambria Math" panose="02040503050406030204" pitchFamily="18" charset="0"/>
                                </a:rPr>
                                <m:t>+</m:t>
                              </m:r>
                              <m:r>
                                <a:rPr lang="en-GB" sz="2800" i="1">
                                  <a:latin typeface="Cambria Math" panose="02040503050406030204" pitchFamily="18" charset="0"/>
                                </a:rPr>
                                <m:t>𝑦</m:t>
                              </m:r>
                            </m:e>
                          </m:d>
                        </m:e>
                        <m:sup>
                          <m:r>
                            <a:rPr lang="en-GB" sz="2800" i="0">
                              <a:latin typeface="Cambria Math" panose="02040503050406030204" pitchFamily="18" charset="0"/>
                            </a:rPr>
                            <m:t>2</m:t>
                          </m:r>
                        </m:sup>
                      </m:sSup>
                      <m:r>
                        <a:rPr lang="en-GB" sz="2800" i="0">
                          <a:latin typeface="Cambria Math" panose="02040503050406030204" pitchFamily="18" charset="0"/>
                        </a:rPr>
                        <m:t>−2</m:t>
                      </m:r>
                      <m:r>
                        <a:rPr lang="en-GB" sz="2800" i="1">
                          <a:latin typeface="Cambria Math" panose="02040503050406030204" pitchFamily="18" charset="0"/>
                        </a:rPr>
                        <m:t>𝑥𝑦</m:t>
                      </m:r>
                      <m:r>
                        <a:rPr lang="en-GB" sz="2800" i="0">
                          <a:latin typeface="Cambria Math" panose="02040503050406030204" pitchFamily="18" charset="0"/>
                        </a:rPr>
                        <m:t>=25</m:t>
                      </m:r>
                    </m:oMath>
                  </m:oMathPara>
                </a14:m>
                <a:endParaRPr lang="en-GB" sz="2800" dirty="0"/>
              </a:p>
            </p:txBody>
          </p:sp>
        </mc:Choice>
        <mc:Fallback xmlns="">
          <p:sp>
            <p:nvSpPr>
              <p:cNvPr id="4" name="Rectangle 3"/>
              <p:cNvSpPr>
                <a:spLocks noRot="1" noChangeAspect="1" noMove="1" noResize="1" noEditPoints="1" noAdjustHandles="1" noChangeArrowheads="1" noChangeShapeType="1" noTextEdit="1"/>
              </p:cNvSpPr>
              <p:nvPr/>
            </p:nvSpPr>
            <p:spPr>
              <a:xfrm>
                <a:off x="1923870" y="2678571"/>
                <a:ext cx="8816068" cy="523220"/>
              </a:xfrm>
              <a:prstGeom prst="rect">
                <a:avLst/>
              </a:prstGeom>
              <a:blipFill rotWithShape="0">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725928" y="3437240"/>
                <a:ext cx="11211951" cy="52322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d>
                        <m:dPr>
                          <m:begChr m:val=""/>
                          <m:ctrlPr>
                            <a:rPr lang="en-GB" sz="2800" i="1" smtClean="0">
                              <a:latin typeface="Cambria Math" panose="02040503050406030204" pitchFamily="18" charset="0"/>
                            </a:rPr>
                          </m:ctrlPr>
                        </m:dPr>
                        <m:e>
                          <m:r>
                            <a:rPr lang="en-GB" sz="2800" i="1">
                              <a:latin typeface="Cambria Math" panose="02040503050406030204" pitchFamily="18" charset="0"/>
                            </a:rPr>
                            <m:t>𝑊</m:t>
                          </m:r>
                          <m:r>
                            <a:rPr lang="en-GB" sz="2800" i="0">
                              <a:latin typeface="Cambria Math" panose="02040503050406030204" pitchFamily="18" charset="0"/>
                            </a:rPr>
                            <m:t>(</m:t>
                          </m:r>
                          <m:r>
                            <a:rPr lang="en-GB" sz="2800" i="1">
                              <a:latin typeface="Cambria Math" panose="02040503050406030204" pitchFamily="18" charset="0"/>
                            </a:rPr>
                            <m:t>𝑥</m:t>
                          </m:r>
                          <m:r>
                            <a:rPr lang="en-GB" sz="2800" b="0" i="1" smtClean="0">
                              <a:latin typeface="Cambria Math" panose="02040503050406030204" pitchFamily="18" charset="0"/>
                            </a:rPr>
                            <m:t>,</m:t>
                          </m:r>
                          <m:r>
                            <a:rPr lang="en-GB" sz="2800" b="0" i="1" smtClean="0">
                              <a:latin typeface="Cambria Math" panose="02040503050406030204" pitchFamily="18" charset="0"/>
                            </a:rPr>
                            <m:t>𝑦</m:t>
                          </m:r>
                          <m:r>
                            <a:rPr lang="en-GB" sz="2800" i="0">
                              <a:latin typeface="Cambria Math" panose="02040503050406030204" pitchFamily="18" charset="0"/>
                            </a:rPr>
                            <m:t>)=200−2</m:t>
                          </m:r>
                          <m:r>
                            <a:rPr lang="en-GB" sz="2800" i="1">
                              <a:latin typeface="Cambria Math" panose="02040503050406030204" pitchFamily="18" charset="0"/>
                            </a:rPr>
                            <m:t>𝑥𝑦</m:t>
                          </m:r>
                          <m:r>
                            <a:rPr lang="en-GB" sz="2800" i="0">
                              <a:latin typeface="Cambria Math" panose="02040503050406030204" pitchFamily="18" charset="0"/>
                            </a:rPr>
                            <m:t>+14</m:t>
                          </m:r>
                          <m:d>
                            <m:dPr>
                              <m:ctrlPr>
                                <a:rPr lang="en-GB" sz="2800" i="1">
                                  <a:latin typeface="Cambria Math" panose="02040503050406030204" pitchFamily="18" charset="0"/>
                                </a:rPr>
                              </m:ctrlPr>
                            </m:dPr>
                            <m:e>
                              <m:r>
                                <a:rPr lang="en-GB" sz="2800" i="1">
                                  <a:latin typeface="Cambria Math" panose="02040503050406030204" pitchFamily="18" charset="0"/>
                                </a:rPr>
                                <m:t>𝑥</m:t>
                              </m:r>
                              <m:r>
                                <a:rPr lang="en-GB" sz="2800" i="0">
                                  <a:latin typeface="Cambria Math" panose="02040503050406030204" pitchFamily="18" charset="0"/>
                                </a:rPr>
                                <m:t>+</m:t>
                              </m:r>
                              <m:r>
                                <a:rPr lang="en-GB" sz="2800" i="1">
                                  <a:latin typeface="Cambria Math" panose="02040503050406030204" pitchFamily="18" charset="0"/>
                                </a:rPr>
                                <m:t>𝑦</m:t>
                              </m:r>
                            </m:e>
                          </m:d>
                          <m:r>
                            <a:rPr lang="en-GB" sz="2800" b="0" i="0" smtClean="0">
                              <a:latin typeface="Cambria Math" panose="02040503050406030204" pitchFamily="18" charset="0"/>
                            </a:rPr>
                            <m:t>=</m:t>
                          </m:r>
                          <m:r>
                            <a:rPr lang="en-GB" sz="2800" i="0">
                              <a:latin typeface="Cambria Math" panose="02040503050406030204" pitchFamily="18" charset="0"/>
                            </a:rPr>
                            <m:t>200−(</m:t>
                          </m:r>
                          <m:sSup>
                            <m:sSupPr>
                              <m:ctrlPr>
                                <a:rPr lang="en-GB" sz="2800" i="1">
                                  <a:latin typeface="Cambria Math" panose="02040503050406030204" pitchFamily="18" charset="0"/>
                                </a:rPr>
                              </m:ctrlPr>
                            </m:sSupPr>
                            <m:e>
                              <m:d>
                                <m:dPr>
                                  <m:ctrlPr>
                                    <a:rPr lang="en-GB" sz="2800" i="1">
                                      <a:latin typeface="Cambria Math" panose="02040503050406030204" pitchFamily="18" charset="0"/>
                                    </a:rPr>
                                  </m:ctrlPr>
                                </m:dPr>
                                <m:e>
                                  <m:r>
                                    <a:rPr lang="en-GB" sz="2800" i="1">
                                      <a:latin typeface="Cambria Math" panose="02040503050406030204" pitchFamily="18" charset="0"/>
                                    </a:rPr>
                                    <m:t>𝑥</m:t>
                                  </m:r>
                                  <m:r>
                                    <a:rPr lang="en-GB" sz="2800" i="0">
                                      <a:latin typeface="Cambria Math" panose="02040503050406030204" pitchFamily="18" charset="0"/>
                                    </a:rPr>
                                    <m:t>+</m:t>
                                  </m:r>
                                  <m:r>
                                    <a:rPr lang="en-GB" sz="2800" i="1">
                                      <a:latin typeface="Cambria Math" panose="02040503050406030204" pitchFamily="18" charset="0"/>
                                    </a:rPr>
                                    <m:t>𝑦</m:t>
                                  </m:r>
                                </m:e>
                              </m:d>
                            </m:e>
                            <m:sup>
                              <m:r>
                                <a:rPr lang="en-GB" sz="2800" i="0">
                                  <a:latin typeface="Cambria Math" panose="02040503050406030204" pitchFamily="18" charset="0"/>
                                </a:rPr>
                                <m:t>2</m:t>
                              </m:r>
                            </m:sup>
                          </m:sSup>
                          <m:r>
                            <a:rPr lang="en-GB" sz="2800" i="0">
                              <a:latin typeface="Cambria Math" panose="02040503050406030204" pitchFamily="18" charset="0"/>
                            </a:rPr>
                            <m:t>−25)+14(</m:t>
                          </m:r>
                          <m:r>
                            <a:rPr lang="en-GB" sz="2800" i="1">
                              <a:latin typeface="Cambria Math" panose="02040503050406030204" pitchFamily="18" charset="0"/>
                            </a:rPr>
                            <m:t>𝑥</m:t>
                          </m:r>
                          <m:r>
                            <a:rPr lang="en-GB" sz="2800" i="0">
                              <a:latin typeface="Cambria Math" panose="02040503050406030204" pitchFamily="18" charset="0"/>
                            </a:rPr>
                            <m:t>+</m:t>
                          </m:r>
                          <m:r>
                            <a:rPr lang="en-GB" sz="2800" i="1">
                              <a:latin typeface="Cambria Math" panose="02040503050406030204" pitchFamily="18" charset="0"/>
                            </a:rPr>
                            <m:t>𝑦</m:t>
                          </m:r>
                        </m:e>
                      </m:d>
                    </m:oMath>
                  </m:oMathPara>
                </a14:m>
                <a:endParaRPr lang="en-GB" sz="2800" dirty="0"/>
              </a:p>
            </p:txBody>
          </p:sp>
        </mc:Choice>
        <mc:Fallback xmlns="">
          <p:sp>
            <p:nvSpPr>
              <p:cNvPr id="5" name="Rectangle 4"/>
              <p:cNvSpPr>
                <a:spLocks noRot="1" noChangeAspect="1" noMove="1" noResize="1" noEditPoints="1" noAdjustHandles="1" noChangeArrowheads="1" noChangeShapeType="1" noTextEdit="1"/>
              </p:cNvSpPr>
              <p:nvPr/>
            </p:nvSpPr>
            <p:spPr>
              <a:xfrm>
                <a:off x="725928" y="3437240"/>
                <a:ext cx="11211951" cy="523220"/>
              </a:xfrm>
              <a:prstGeom prst="rect">
                <a:avLst/>
              </a:prstGeom>
              <a:blipFill rotWithShape="0">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725928" y="4939032"/>
                <a:ext cx="8048229"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GB" sz="2800" i="1">
                          <a:latin typeface="Cambria Math" panose="02040503050406030204" pitchFamily="18" charset="0"/>
                        </a:rPr>
                        <m:t>𝑊</m:t>
                      </m:r>
                      <m:r>
                        <a:rPr lang="en-GB" sz="2800" i="0">
                          <a:latin typeface="Cambria Math" panose="02040503050406030204" pitchFamily="18" charset="0"/>
                        </a:rPr>
                        <m:t>(</m:t>
                      </m:r>
                      <m:r>
                        <a:rPr lang="en-GB" sz="2800" i="1">
                          <a:latin typeface="Cambria Math" panose="02040503050406030204" pitchFamily="18" charset="0"/>
                        </a:rPr>
                        <m:t>𝑡</m:t>
                      </m:r>
                      <m:r>
                        <a:rPr lang="en-GB" sz="2800" i="0">
                          <a:latin typeface="Cambria Math" panose="02040503050406030204" pitchFamily="18" charset="0"/>
                        </a:rPr>
                        <m:t>)=200−(</m:t>
                      </m:r>
                      <m:sSup>
                        <m:sSupPr>
                          <m:ctrlPr>
                            <a:rPr lang="en-GB" sz="2800" i="1">
                              <a:latin typeface="Cambria Math" panose="02040503050406030204" pitchFamily="18" charset="0"/>
                            </a:rPr>
                          </m:ctrlPr>
                        </m:sSupPr>
                        <m:e>
                          <m:r>
                            <a:rPr lang="en-GB" sz="2800" i="1">
                              <a:latin typeface="Cambria Math" panose="02040503050406030204" pitchFamily="18" charset="0"/>
                            </a:rPr>
                            <m:t>𝑡</m:t>
                          </m:r>
                        </m:e>
                        <m:sup>
                          <m:r>
                            <a:rPr lang="en-GB" sz="2800" i="0">
                              <a:latin typeface="Cambria Math" panose="02040503050406030204" pitchFamily="18" charset="0"/>
                            </a:rPr>
                            <m:t>2</m:t>
                          </m:r>
                        </m:sup>
                      </m:sSup>
                      <m:r>
                        <a:rPr lang="en-GB" sz="2800" i="0">
                          <a:latin typeface="Cambria Math" panose="02040503050406030204" pitchFamily="18" charset="0"/>
                        </a:rPr>
                        <m:t>−25)+14</m:t>
                      </m:r>
                      <m:r>
                        <a:rPr lang="en-GB" sz="2800" i="1">
                          <a:latin typeface="Cambria Math" panose="02040503050406030204" pitchFamily="18" charset="0"/>
                        </a:rPr>
                        <m:t>𝑡</m:t>
                      </m:r>
                      <m:r>
                        <a:rPr lang="en-GB" sz="2800" i="0">
                          <a:latin typeface="Cambria Math" panose="02040503050406030204" pitchFamily="18" charset="0"/>
                        </a:rPr>
                        <m:t>=−</m:t>
                      </m:r>
                      <m:sSup>
                        <m:sSupPr>
                          <m:ctrlPr>
                            <a:rPr lang="en-GB" sz="2800" i="1">
                              <a:latin typeface="Cambria Math" panose="02040503050406030204" pitchFamily="18" charset="0"/>
                            </a:rPr>
                          </m:ctrlPr>
                        </m:sSupPr>
                        <m:e>
                          <m:r>
                            <a:rPr lang="en-GB" sz="2800" i="1">
                              <a:latin typeface="Cambria Math" panose="02040503050406030204" pitchFamily="18" charset="0"/>
                            </a:rPr>
                            <m:t>𝑡</m:t>
                          </m:r>
                        </m:e>
                        <m:sup>
                          <m:r>
                            <a:rPr lang="en-GB" sz="2800" i="0">
                              <a:latin typeface="Cambria Math" panose="02040503050406030204" pitchFamily="18" charset="0"/>
                            </a:rPr>
                            <m:t>2</m:t>
                          </m:r>
                        </m:sup>
                      </m:sSup>
                      <m:r>
                        <a:rPr lang="en-GB" sz="2800" i="0">
                          <a:latin typeface="Cambria Math" panose="02040503050406030204" pitchFamily="18" charset="0"/>
                        </a:rPr>
                        <m:t>+14</m:t>
                      </m:r>
                      <m:r>
                        <a:rPr lang="en-GB" sz="2800" i="1">
                          <a:latin typeface="Cambria Math" panose="02040503050406030204" pitchFamily="18" charset="0"/>
                        </a:rPr>
                        <m:t>𝑡</m:t>
                      </m:r>
                      <m:r>
                        <a:rPr lang="en-GB" sz="2800" i="0">
                          <a:latin typeface="Cambria Math" panose="02040503050406030204" pitchFamily="18" charset="0"/>
                        </a:rPr>
                        <m:t>+225</m:t>
                      </m:r>
                    </m:oMath>
                  </m:oMathPara>
                </a14:m>
                <a:endParaRPr lang="en-GB" sz="2800" dirty="0"/>
              </a:p>
            </p:txBody>
          </p:sp>
        </mc:Choice>
        <mc:Fallback xmlns="">
          <p:sp>
            <p:nvSpPr>
              <p:cNvPr id="6" name="Rectangle 5"/>
              <p:cNvSpPr>
                <a:spLocks noRot="1" noChangeAspect="1" noMove="1" noResize="1" noEditPoints="1" noAdjustHandles="1" noChangeArrowheads="1" noChangeShapeType="1" noTextEdit="1"/>
              </p:cNvSpPr>
              <p:nvPr/>
            </p:nvSpPr>
            <p:spPr>
              <a:xfrm>
                <a:off x="725928" y="4939032"/>
                <a:ext cx="8048229" cy="523220"/>
              </a:xfrm>
              <a:prstGeom prst="rect">
                <a:avLst/>
              </a:prstGeom>
              <a:blipFill rotWithShape="0">
                <a:blip r:embed="rId5"/>
                <a:stretch>
                  <a:fillRect/>
                </a:stretch>
              </a:blipFill>
            </p:spPr>
            <p:txBody>
              <a:bodyPr/>
              <a:lstStyle/>
              <a:p>
                <a:r>
                  <a:rPr lang="en-GB">
                    <a:noFill/>
                  </a:rPr>
                  <a:t> </a:t>
                </a:r>
              </a:p>
            </p:txBody>
          </p:sp>
        </mc:Fallback>
      </mc:AlternateContent>
      <p:sp>
        <p:nvSpPr>
          <p:cNvPr id="7" name="TextBox 6"/>
          <p:cNvSpPr txBox="1"/>
          <p:nvPr/>
        </p:nvSpPr>
        <p:spPr>
          <a:xfrm>
            <a:off x="725928" y="4195909"/>
            <a:ext cx="4874463" cy="523220"/>
          </a:xfrm>
          <a:prstGeom prst="rect">
            <a:avLst/>
          </a:prstGeom>
          <a:noFill/>
        </p:spPr>
        <p:txBody>
          <a:bodyPr wrap="square" rtlCol="0">
            <a:spAutoFit/>
          </a:bodyPr>
          <a:lstStyle/>
          <a:p>
            <a:r>
              <a:rPr lang="en-GB" sz="2800" dirty="0" smtClean="0"/>
              <a:t>By the substitution  </a:t>
            </a:r>
            <a:r>
              <a:rPr lang="en-GB" sz="2800" dirty="0" smtClean="0">
                <a:latin typeface="Cambria Math" panose="02040503050406030204" pitchFamily="18" charset="0"/>
                <a:ea typeface="Cambria Math" panose="02040503050406030204" pitchFamily="18" charset="0"/>
              </a:rPr>
              <a:t>t = x + y</a:t>
            </a:r>
            <a:endParaRPr lang="en-GB" sz="2800" dirty="0">
              <a:latin typeface="Cambria Math" panose="02040503050406030204" pitchFamily="18" charset="0"/>
              <a:ea typeface="Cambria Math" panose="02040503050406030204" pitchFamily="18" charset="0"/>
            </a:endParaRPr>
          </a:p>
        </p:txBody>
      </p:sp>
    </p:spTree>
    <p:extLst>
      <p:ext uri="{BB962C8B-B14F-4D97-AF65-F5344CB8AC3E}">
        <p14:creationId xmlns:p14="http://schemas.microsoft.com/office/powerpoint/2010/main" val="7683708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5841653" y="742408"/>
                <a:ext cx="4131452"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GB" sz="2800" i="1">
                          <a:latin typeface="Cambria Math" panose="02040503050406030204" pitchFamily="18" charset="0"/>
                        </a:rPr>
                        <m:t>𝑊</m:t>
                      </m:r>
                      <m:r>
                        <a:rPr lang="en-GB" sz="2800" i="0">
                          <a:latin typeface="Cambria Math" panose="02040503050406030204" pitchFamily="18" charset="0"/>
                        </a:rPr>
                        <m:t>(</m:t>
                      </m:r>
                      <m:r>
                        <a:rPr lang="en-GB" sz="2800" i="1">
                          <a:latin typeface="Cambria Math" panose="02040503050406030204" pitchFamily="18" charset="0"/>
                        </a:rPr>
                        <m:t>𝑡</m:t>
                      </m:r>
                      <m:r>
                        <a:rPr lang="en-GB" sz="2800" i="0">
                          <a:latin typeface="Cambria Math" panose="02040503050406030204" pitchFamily="18" charset="0"/>
                        </a:rPr>
                        <m:t>)=−</m:t>
                      </m:r>
                      <m:sSup>
                        <m:sSupPr>
                          <m:ctrlPr>
                            <a:rPr lang="en-GB" sz="2800" i="1">
                              <a:latin typeface="Cambria Math" panose="02040503050406030204" pitchFamily="18" charset="0"/>
                            </a:rPr>
                          </m:ctrlPr>
                        </m:sSupPr>
                        <m:e>
                          <m:r>
                            <a:rPr lang="en-GB" sz="2800" i="1">
                              <a:latin typeface="Cambria Math" panose="02040503050406030204" pitchFamily="18" charset="0"/>
                            </a:rPr>
                            <m:t>𝑡</m:t>
                          </m:r>
                        </m:e>
                        <m:sup>
                          <m:r>
                            <a:rPr lang="en-GB" sz="2800" i="0">
                              <a:latin typeface="Cambria Math" panose="02040503050406030204" pitchFamily="18" charset="0"/>
                            </a:rPr>
                            <m:t>2</m:t>
                          </m:r>
                        </m:sup>
                      </m:sSup>
                      <m:r>
                        <a:rPr lang="en-GB" sz="2800" i="0">
                          <a:latin typeface="Cambria Math" panose="02040503050406030204" pitchFamily="18" charset="0"/>
                        </a:rPr>
                        <m:t>+14</m:t>
                      </m:r>
                      <m:r>
                        <a:rPr lang="en-GB" sz="2800" i="1">
                          <a:latin typeface="Cambria Math" panose="02040503050406030204" pitchFamily="18" charset="0"/>
                        </a:rPr>
                        <m:t>𝑡</m:t>
                      </m:r>
                      <m:r>
                        <a:rPr lang="en-GB" sz="2800" i="0">
                          <a:latin typeface="Cambria Math" panose="02040503050406030204" pitchFamily="18" charset="0"/>
                        </a:rPr>
                        <m:t>+225</m:t>
                      </m:r>
                    </m:oMath>
                  </m:oMathPara>
                </a14:m>
                <a:endParaRPr lang="en-GB" sz="2800" dirty="0"/>
              </a:p>
            </p:txBody>
          </p:sp>
        </mc:Choice>
        <mc:Fallback xmlns="">
          <p:sp>
            <p:nvSpPr>
              <p:cNvPr id="2" name="Rectangle 1"/>
              <p:cNvSpPr>
                <a:spLocks noRot="1" noChangeAspect="1" noMove="1" noResize="1" noEditPoints="1" noAdjustHandles="1" noChangeArrowheads="1" noChangeShapeType="1" noTextEdit="1"/>
              </p:cNvSpPr>
              <p:nvPr/>
            </p:nvSpPr>
            <p:spPr>
              <a:xfrm>
                <a:off x="5841653" y="742408"/>
                <a:ext cx="4131452" cy="523220"/>
              </a:xfrm>
              <a:prstGeom prst="rect">
                <a:avLst/>
              </a:prstGeom>
              <a:blipFill rotWithShape="0">
                <a:blip r:embed="rId2"/>
                <a:stretch>
                  <a:fillRect/>
                </a:stretch>
              </a:blipFill>
            </p:spPr>
            <p:txBody>
              <a:bodyPr/>
              <a:lstStyle/>
              <a:p>
                <a:r>
                  <a:rPr lang="en-GB">
                    <a:noFill/>
                  </a:rPr>
                  <a:t> </a:t>
                </a:r>
              </a:p>
            </p:txBody>
          </p:sp>
        </mc:Fallback>
      </mc:AlternateContent>
      <p:sp>
        <p:nvSpPr>
          <p:cNvPr id="3" name="TextBox 2"/>
          <p:cNvSpPr txBox="1"/>
          <p:nvPr/>
        </p:nvSpPr>
        <p:spPr>
          <a:xfrm>
            <a:off x="942532" y="742408"/>
            <a:ext cx="4754883" cy="523220"/>
          </a:xfrm>
          <a:prstGeom prst="rect">
            <a:avLst/>
          </a:prstGeom>
          <a:noFill/>
        </p:spPr>
        <p:txBody>
          <a:bodyPr wrap="square" rtlCol="0">
            <a:spAutoFit/>
          </a:bodyPr>
          <a:lstStyle/>
          <a:p>
            <a:r>
              <a:rPr lang="en-GB" sz="2800" dirty="0" smtClean="0"/>
              <a:t>Let us derivate the function</a:t>
            </a:r>
            <a:endParaRPr lang="en-GB" sz="2800" dirty="0"/>
          </a:p>
        </p:txBody>
      </p:sp>
      <mc:AlternateContent xmlns:mc="http://schemas.openxmlformats.org/markup-compatibility/2006" xmlns:a14="http://schemas.microsoft.com/office/drawing/2010/main">
        <mc:Choice Requires="a14">
          <p:sp>
            <p:nvSpPr>
              <p:cNvPr id="4" name="Rectangle 3"/>
              <p:cNvSpPr/>
              <p:nvPr/>
            </p:nvSpPr>
            <p:spPr>
              <a:xfrm>
                <a:off x="5697415" y="1626549"/>
                <a:ext cx="3057184"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GB" sz="2800" i="1">
                          <a:latin typeface="Cambria Math" panose="02040503050406030204" pitchFamily="18" charset="0"/>
                        </a:rPr>
                        <m:t>𝑊</m:t>
                      </m:r>
                      <m:r>
                        <a:rPr lang="en-GB" sz="2800" i="0">
                          <a:latin typeface="Cambria Math" panose="02040503050406030204" pitchFamily="18" charset="0"/>
                        </a:rPr>
                        <m:t>′(</m:t>
                      </m:r>
                      <m:r>
                        <a:rPr lang="en-GB" sz="2800" i="1">
                          <a:latin typeface="Cambria Math" panose="02040503050406030204" pitchFamily="18" charset="0"/>
                        </a:rPr>
                        <m:t>𝑡</m:t>
                      </m:r>
                      <m:r>
                        <a:rPr lang="en-GB" sz="2800" i="0">
                          <a:latin typeface="Cambria Math" panose="02040503050406030204" pitchFamily="18" charset="0"/>
                        </a:rPr>
                        <m:t>)=−2</m:t>
                      </m:r>
                      <m:r>
                        <a:rPr lang="en-GB" sz="2800" i="1">
                          <a:latin typeface="Cambria Math" panose="02040503050406030204" pitchFamily="18" charset="0"/>
                        </a:rPr>
                        <m:t>𝑡</m:t>
                      </m:r>
                      <m:r>
                        <a:rPr lang="en-GB" sz="2800" i="0">
                          <a:latin typeface="Cambria Math" panose="02040503050406030204" pitchFamily="18" charset="0"/>
                        </a:rPr>
                        <m:t>+14</m:t>
                      </m:r>
                    </m:oMath>
                  </m:oMathPara>
                </a14:m>
                <a:endParaRPr lang="en-GB" sz="2800" dirty="0"/>
              </a:p>
            </p:txBody>
          </p:sp>
        </mc:Choice>
        <mc:Fallback xmlns="">
          <p:sp>
            <p:nvSpPr>
              <p:cNvPr id="4" name="Rectangle 3"/>
              <p:cNvSpPr>
                <a:spLocks noRot="1" noChangeAspect="1" noMove="1" noResize="1" noEditPoints="1" noAdjustHandles="1" noChangeArrowheads="1" noChangeShapeType="1" noTextEdit="1"/>
              </p:cNvSpPr>
              <p:nvPr/>
            </p:nvSpPr>
            <p:spPr>
              <a:xfrm>
                <a:off x="5697415" y="1626549"/>
                <a:ext cx="3057184" cy="523220"/>
              </a:xfrm>
              <a:prstGeom prst="rect">
                <a:avLst/>
              </a:prstGeom>
              <a:blipFill rotWithShape="0">
                <a:blip r:embed="rId3"/>
                <a:stretch>
                  <a:fillRect/>
                </a:stretch>
              </a:blipFill>
            </p:spPr>
            <p:txBody>
              <a:bodyPr/>
              <a:lstStyle/>
              <a:p>
                <a:r>
                  <a:rPr lang="en-GB">
                    <a:noFill/>
                  </a:rPr>
                  <a:t> </a:t>
                </a:r>
              </a:p>
            </p:txBody>
          </p:sp>
        </mc:Fallback>
      </mc:AlternateContent>
      <p:sp>
        <p:nvSpPr>
          <p:cNvPr id="5" name="TextBox 4"/>
          <p:cNvSpPr txBox="1"/>
          <p:nvPr/>
        </p:nvSpPr>
        <p:spPr>
          <a:xfrm>
            <a:off x="942533" y="2149769"/>
            <a:ext cx="4293526" cy="954107"/>
          </a:xfrm>
          <a:prstGeom prst="rect">
            <a:avLst/>
          </a:prstGeom>
          <a:noFill/>
        </p:spPr>
        <p:txBody>
          <a:bodyPr wrap="square" rtlCol="0">
            <a:spAutoFit/>
          </a:bodyPr>
          <a:lstStyle/>
          <a:p>
            <a:r>
              <a:rPr lang="en-GB" sz="2800" dirty="0" smtClean="0"/>
              <a:t>At the  </a:t>
            </a:r>
            <a:r>
              <a:rPr lang="en-GB" sz="2800" dirty="0" smtClean="0">
                <a:latin typeface="Cambria Math" panose="02040503050406030204" pitchFamily="18" charset="0"/>
                <a:ea typeface="Cambria Math" panose="02040503050406030204" pitchFamily="18" charset="0"/>
              </a:rPr>
              <a:t>t=7</a:t>
            </a:r>
            <a:r>
              <a:rPr lang="en-GB" sz="2800" dirty="0" smtClean="0"/>
              <a:t>   the function has their maximal value</a:t>
            </a:r>
            <a:endParaRPr lang="en-GB" sz="2800" dirty="0"/>
          </a:p>
        </p:txBody>
      </p:sp>
      <mc:AlternateContent xmlns:mc="http://schemas.openxmlformats.org/markup-compatibility/2006" xmlns:a14="http://schemas.microsoft.com/office/drawing/2010/main">
        <mc:Choice Requires="a14">
          <p:sp>
            <p:nvSpPr>
              <p:cNvPr id="6" name="Rectangle 5"/>
              <p:cNvSpPr/>
              <p:nvPr/>
            </p:nvSpPr>
            <p:spPr>
              <a:xfrm>
                <a:off x="5236058" y="2580656"/>
                <a:ext cx="5877891"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GB" sz="2800" i="1">
                          <a:latin typeface="Cambria Math" panose="02040503050406030204" pitchFamily="18" charset="0"/>
                        </a:rPr>
                        <m:t>𝑊</m:t>
                      </m:r>
                      <m:r>
                        <a:rPr lang="en-GB" sz="2800" i="0">
                          <a:latin typeface="Cambria Math" panose="02040503050406030204" pitchFamily="18" charset="0"/>
                        </a:rPr>
                        <m:t>(</m:t>
                      </m:r>
                      <m:r>
                        <a:rPr lang="en-GB" sz="2800" i="1">
                          <a:latin typeface="Cambria Math" panose="02040503050406030204" pitchFamily="18" charset="0"/>
                        </a:rPr>
                        <m:t>𝑡</m:t>
                      </m:r>
                      <m:r>
                        <a:rPr lang="en-GB" sz="2800" i="0">
                          <a:latin typeface="Cambria Math" panose="02040503050406030204" pitchFamily="18" charset="0"/>
                        </a:rPr>
                        <m:t>)=−49+14∙7+225=274 </m:t>
                      </m:r>
                      <m:r>
                        <a:rPr lang="en-GB" sz="2800" i="1">
                          <a:latin typeface="Cambria Math" panose="02040503050406030204" pitchFamily="18" charset="0"/>
                        </a:rPr>
                        <m:t>𝑔</m:t>
                      </m:r>
                    </m:oMath>
                  </m:oMathPara>
                </a14:m>
                <a:endParaRPr lang="en-GB" sz="2800" dirty="0"/>
              </a:p>
            </p:txBody>
          </p:sp>
        </mc:Choice>
        <mc:Fallback xmlns="">
          <p:sp>
            <p:nvSpPr>
              <p:cNvPr id="6" name="Rectangle 5"/>
              <p:cNvSpPr>
                <a:spLocks noRot="1" noChangeAspect="1" noMove="1" noResize="1" noEditPoints="1" noAdjustHandles="1" noChangeArrowheads="1" noChangeShapeType="1" noTextEdit="1"/>
              </p:cNvSpPr>
              <p:nvPr/>
            </p:nvSpPr>
            <p:spPr>
              <a:xfrm>
                <a:off x="5236058" y="2580656"/>
                <a:ext cx="5877891" cy="523220"/>
              </a:xfrm>
              <a:prstGeom prst="rect">
                <a:avLst/>
              </a:prstGeom>
              <a:blipFill rotWithShape="0">
                <a:blip r:embed="rId4"/>
                <a:stretch>
                  <a:fillRect/>
                </a:stretch>
              </a:blipFill>
            </p:spPr>
            <p:txBody>
              <a:bodyPr/>
              <a:lstStyle/>
              <a:p>
                <a:r>
                  <a:rPr lang="en-GB">
                    <a:noFill/>
                  </a:rPr>
                  <a:t> </a:t>
                </a:r>
              </a:p>
            </p:txBody>
          </p:sp>
        </mc:Fallback>
      </mc:AlternateContent>
      <p:sp>
        <p:nvSpPr>
          <p:cNvPr id="7" name="TextBox 6"/>
          <p:cNvSpPr txBox="1"/>
          <p:nvPr/>
        </p:nvSpPr>
        <p:spPr>
          <a:xfrm>
            <a:off x="942531" y="3895684"/>
            <a:ext cx="4754883" cy="523220"/>
          </a:xfrm>
          <a:prstGeom prst="rect">
            <a:avLst/>
          </a:prstGeom>
          <a:noFill/>
        </p:spPr>
        <p:txBody>
          <a:bodyPr wrap="square" rtlCol="0">
            <a:spAutoFit/>
          </a:bodyPr>
          <a:lstStyle/>
          <a:p>
            <a:r>
              <a:rPr lang="en-GB" sz="2800" dirty="0" smtClean="0"/>
              <a:t>To find the size of the hole</a:t>
            </a:r>
            <a:endParaRPr lang="en-GB" sz="2800" dirty="0"/>
          </a:p>
        </p:txBody>
      </p:sp>
      <mc:AlternateContent xmlns:mc="http://schemas.openxmlformats.org/markup-compatibility/2006" xmlns:a14="http://schemas.microsoft.com/office/drawing/2010/main">
        <mc:Choice Requires="a14">
          <p:sp>
            <p:nvSpPr>
              <p:cNvPr id="8" name="Rectangle 7"/>
              <p:cNvSpPr/>
              <p:nvPr/>
            </p:nvSpPr>
            <p:spPr>
              <a:xfrm>
                <a:off x="5841653" y="3895684"/>
                <a:ext cx="2499980" cy="1053494"/>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d>
                        <m:dPr>
                          <m:begChr m:val="{"/>
                          <m:endChr m:val=""/>
                          <m:ctrlPr>
                            <a:rPr lang="en-GB" sz="2800" i="1">
                              <a:latin typeface="Cambria Math" panose="02040503050406030204" pitchFamily="18" charset="0"/>
                            </a:rPr>
                          </m:ctrlPr>
                        </m:dPr>
                        <m:e>
                          <m:m>
                            <m:mPr>
                              <m:mcs>
                                <m:mc>
                                  <m:mcPr>
                                    <m:count m:val="1"/>
                                    <m:mcJc m:val="center"/>
                                  </m:mcPr>
                                </m:mc>
                              </m:mcs>
                              <m:ctrlPr>
                                <a:rPr lang="en-GB" sz="2800" i="1">
                                  <a:latin typeface="Cambria Math" panose="02040503050406030204" pitchFamily="18" charset="0"/>
                                </a:rPr>
                              </m:ctrlPr>
                            </m:mPr>
                            <m:mr>
                              <m:e>
                                <m:r>
                                  <a:rPr lang="en-GB" sz="2800" i="1">
                                    <a:latin typeface="Cambria Math" panose="02040503050406030204" pitchFamily="18" charset="0"/>
                                  </a:rPr>
                                  <m:t>𝑥</m:t>
                                </m:r>
                                <m:r>
                                  <a:rPr lang="en-GB" sz="2800" i="0">
                                    <a:latin typeface="Cambria Math" panose="02040503050406030204" pitchFamily="18" charset="0"/>
                                  </a:rPr>
                                  <m:t>+</m:t>
                                </m:r>
                                <m:r>
                                  <a:rPr lang="en-GB" sz="2800" i="1">
                                    <a:latin typeface="Cambria Math" panose="02040503050406030204" pitchFamily="18" charset="0"/>
                                  </a:rPr>
                                  <m:t>𝑦</m:t>
                                </m:r>
                                <m:r>
                                  <a:rPr lang="en-GB" sz="2800" i="0">
                                    <a:latin typeface="Cambria Math" panose="02040503050406030204" pitchFamily="18" charset="0"/>
                                  </a:rPr>
                                  <m:t>=7</m:t>
                                </m:r>
                              </m:e>
                            </m:mr>
                            <m:mr>
                              <m:e>
                                <m:sSup>
                                  <m:sSupPr>
                                    <m:ctrlPr>
                                      <a:rPr lang="en-GB" sz="2800" i="1">
                                        <a:latin typeface="Cambria Math" panose="02040503050406030204" pitchFamily="18" charset="0"/>
                                      </a:rPr>
                                    </m:ctrlPr>
                                  </m:sSupPr>
                                  <m:e>
                                    <m:r>
                                      <a:rPr lang="en-GB" sz="2800" i="1">
                                        <a:latin typeface="Cambria Math" panose="02040503050406030204" pitchFamily="18" charset="0"/>
                                      </a:rPr>
                                      <m:t>𝑥</m:t>
                                    </m:r>
                                  </m:e>
                                  <m:sup>
                                    <m:r>
                                      <a:rPr lang="en-GB" sz="2800" i="0">
                                        <a:latin typeface="Cambria Math" panose="02040503050406030204" pitchFamily="18" charset="0"/>
                                      </a:rPr>
                                      <m:t>2</m:t>
                                    </m:r>
                                  </m:sup>
                                </m:sSup>
                                <m:r>
                                  <a:rPr lang="en-GB" sz="2800" i="0">
                                    <a:latin typeface="Cambria Math" panose="02040503050406030204" pitchFamily="18" charset="0"/>
                                  </a:rPr>
                                  <m:t>+</m:t>
                                </m:r>
                                <m:sSup>
                                  <m:sSupPr>
                                    <m:ctrlPr>
                                      <a:rPr lang="en-GB" sz="2800" i="1">
                                        <a:latin typeface="Cambria Math" panose="02040503050406030204" pitchFamily="18" charset="0"/>
                                      </a:rPr>
                                    </m:ctrlPr>
                                  </m:sSupPr>
                                  <m:e>
                                    <m:r>
                                      <a:rPr lang="en-GB" sz="2800" i="1">
                                        <a:latin typeface="Cambria Math" panose="02040503050406030204" pitchFamily="18" charset="0"/>
                                      </a:rPr>
                                      <m:t>𝑦</m:t>
                                    </m:r>
                                  </m:e>
                                  <m:sup>
                                    <m:r>
                                      <a:rPr lang="en-GB" sz="2800" i="0">
                                        <a:latin typeface="Cambria Math" panose="02040503050406030204" pitchFamily="18" charset="0"/>
                                      </a:rPr>
                                      <m:t>2</m:t>
                                    </m:r>
                                  </m:sup>
                                </m:sSup>
                                <m:r>
                                  <a:rPr lang="en-GB" sz="2800" i="0">
                                    <a:latin typeface="Cambria Math" panose="02040503050406030204" pitchFamily="18" charset="0"/>
                                  </a:rPr>
                                  <m:t>=25</m:t>
                                </m:r>
                              </m:e>
                            </m:mr>
                          </m:m>
                        </m:e>
                      </m:d>
                    </m:oMath>
                  </m:oMathPara>
                </a14:m>
                <a:endParaRPr lang="en-GB" sz="2800" dirty="0"/>
              </a:p>
            </p:txBody>
          </p:sp>
        </mc:Choice>
        <mc:Fallback xmlns="">
          <p:sp>
            <p:nvSpPr>
              <p:cNvPr id="8" name="Rectangle 7"/>
              <p:cNvSpPr>
                <a:spLocks noRot="1" noChangeAspect="1" noMove="1" noResize="1" noEditPoints="1" noAdjustHandles="1" noChangeArrowheads="1" noChangeShapeType="1" noTextEdit="1"/>
              </p:cNvSpPr>
              <p:nvPr/>
            </p:nvSpPr>
            <p:spPr>
              <a:xfrm>
                <a:off x="5841653" y="3895684"/>
                <a:ext cx="2499980" cy="1053494"/>
              </a:xfrm>
              <a:prstGeom prst="rect">
                <a:avLst/>
              </a:prstGeom>
              <a:blipFill rotWithShape="0">
                <a:blip r:embed="rId5"/>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23478605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8125" y="814859"/>
            <a:ext cx="4754883" cy="523220"/>
          </a:xfrm>
          <a:prstGeom prst="rect">
            <a:avLst/>
          </a:prstGeom>
          <a:noFill/>
        </p:spPr>
        <p:txBody>
          <a:bodyPr wrap="square" rtlCol="0">
            <a:spAutoFit/>
          </a:bodyPr>
          <a:lstStyle/>
          <a:p>
            <a:r>
              <a:rPr lang="en-GB" sz="2800" dirty="0" smtClean="0"/>
              <a:t>The solution of the system</a:t>
            </a:r>
            <a:endParaRPr lang="en-GB" sz="2800" dirty="0"/>
          </a:p>
        </p:txBody>
      </p:sp>
      <mc:AlternateContent xmlns:mc="http://schemas.openxmlformats.org/markup-compatibility/2006" xmlns:a14="http://schemas.microsoft.com/office/drawing/2010/main">
        <mc:Choice Requires="a14">
          <p:sp>
            <p:nvSpPr>
              <p:cNvPr id="3" name="Rectangle 2"/>
              <p:cNvSpPr/>
              <p:nvPr/>
            </p:nvSpPr>
            <p:spPr>
              <a:xfrm>
                <a:off x="5405555" y="811332"/>
                <a:ext cx="2499980" cy="1053494"/>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d>
                        <m:dPr>
                          <m:begChr m:val="{"/>
                          <m:endChr m:val=""/>
                          <m:ctrlPr>
                            <a:rPr lang="en-GB" sz="2800" i="1">
                              <a:latin typeface="Cambria Math" panose="02040503050406030204" pitchFamily="18" charset="0"/>
                            </a:rPr>
                          </m:ctrlPr>
                        </m:dPr>
                        <m:e>
                          <m:m>
                            <m:mPr>
                              <m:mcs>
                                <m:mc>
                                  <m:mcPr>
                                    <m:count m:val="1"/>
                                    <m:mcJc m:val="center"/>
                                  </m:mcPr>
                                </m:mc>
                              </m:mcs>
                              <m:ctrlPr>
                                <a:rPr lang="en-GB" sz="2800" i="1">
                                  <a:latin typeface="Cambria Math" panose="02040503050406030204" pitchFamily="18" charset="0"/>
                                </a:rPr>
                              </m:ctrlPr>
                            </m:mPr>
                            <m:mr>
                              <m:e>
                                <m:r>
                                  <a:rPr lang="en-GB" sz="2800" i="1">
                                    <a:latin typeface="Cambria Math" panose="02040503050406030204" pitchFamily="18" charset="0"/>
                                  </a:rPr>
                                  <m:t>𝑥</m:t>
                                </m:r>
                                <m:r>
                                  <a:rPr lang="en-GB" sz="2800" i="0">
                                    <a:latin typeface="Cambria Math" panose="02040503050406030204" pitchFamily="18" charset="0"/>
                                  </a:rPr>
                                  <m:t>+</m:t>
                                </m:r>
                                <m:r>
                                  <a:rPr lang="en-GB" sz="2800" i="1">
                                    <a:latin typeface="Cambria Math" panose="02040503050406030204" pitchFamily="18" charset="0"/>
                                  </a:rPr>
                                  <m:t>𝑦</m:t>
                                </m:r>
                                <m:r>
                                  <a:rPr lang="en-GB" sz="2800" i="0">
                                    <a:latin typeface="Cambria Math" panose="02040503050406030204" pitchFamily="18" charset="0"/>
                                  </a:rPr>
                                  <m:t>=7</m:t>
                                </m:r>
                              </m:e>
                            </m:mr>
                            <m:mr>
                              <m:e>
                                <m:sSup>
                                  <m:sSupPr>
                                    <m:ctrlPr>
                                      <a:rPr lang="en-GB" sz="2800" i="1">
                                        <a:latin typeface="Cambria Math" panose="02040503050406030204" pitchFamily="18" charset="0"/>
                                      </a:rPr>
                                    </m:ctrlPr>
                                  </m:sSupPr>
                                  <m:e>
                                    <m:r>
                                      <a:rPr lang="en-GB" sz="2800" i="1">
                                        <a:latin typeface="Cambria Math" panose="02040503050406030204" pitchFamily="18" charset="0"/>
                                      </a:rPr>
                                      <m:t>𝑥</m:t>
                                    </m:r>
                                  </m:e>
                                  <m:sup>
                                    <m:r>
                                      <a:rPr lang="en-GB" sz="2800" i="0">
                                        <a:latin typeface="Cambria Math" panose="02040503050406030204" pitchFamily="18" charset="0"/>
                                      </a:rPr>
                                      <m:t>2</m:t>
                                    </m:r>
                                  </m:sup>
                                </m:sSup>
                                <m:r>
                                  <a:rPr lang="en-GB" sz="2800" i="0">
                                    <a:latin typeface="Cambria Math" panose="02040503050406030204" pitchFamily="18" charset="0"/>
                                  </a:rPr>
                                  <m:t>+</m:t>
                                </m:r>
                                <m:sSup>
                                  <m:sSupPr>
                                    <m:ctrlPr>
                                      <a:rPr lang="en-GB" sz="2800" i="1">
                                        <a:latin typeface="Cambria Math" panose="02040503050406030204" pitchFamily="18" charset="0"/>
                                      </a:rPr>
                                    </m:ctrlPr>
                                  </m:sSupPr>
                                  <m:e>
                                    <m:r>
                                      <a:rPr lang="en-GB" sz="2800" i="1">
                                        <a:latin typeface="Cambria Math" panose="02040503050406030204" pitchFamily="18" charset="0"/>
                                      </a:rPr>
                                      <m:t>𝑦</m:t>
                                    </m:r>
                                  </m:e>
                                  <m:sup>
                                    <m:r>
                                      <a:rPr lang="en-GB" sz="2800" i="0">
                                        <a:latin typeface="Cambria Math" panose="02040503050406030204" pitchFamily="18" charset="0"/>
                                      </a:rPr>
                                      <m:t>2</m:t>
                                    </m:r>
                                  </m:sup>
                                </m:sSup>
                                <m:r>
                                  <a:rPr lang="en-GB" sz="2800" i="0">
                                    <a:latin typeface="Cambria Math" panose="02040503050406030204" pitchFamily="18" charset="0"/>
                                  </a:rPr>
                                  <m:t>=25</m:t>
                                </m:r>
                              </m:e>
                            </m:mr>
                          </m:m>
                        </m:e>
                      </m:d>
                    </m:oMath>
                  </m:oMathPara>
                </a14:m>
                <a:endParaRPr lang="en-GB" sz="2800" dirty="0"/>
              </a:p>
            </p:txBody>
          </p:sp>
        </mc:Choice>
        <mc:Fallback xmlns="">
          <p:sp>
            <p:nvSpPr>
              <p:cNvPr id="3" name="Rectangle 2"/>
              <p:cNvSpPr>
                <a:spLocks noRot="1" noChangeAspect="1" noMove="1" noResize="1" noEditPoints="1" noAdjustHandles="1" noChangeArrowheads="1" noChangeShapeType="1" noTextEdit="1"/>
              </p:cNvSpPr>
              <p:nvPr/>
            </p:nvSpPr>
            <p:spPr>
              <a:xfrm>
                <a:off x="5405555" y="811332"/>
                <a:ext cx="2499980" cy="1053494"/>
              </a:xfrm>
              <a:prstGeom prst="rect">
                <a:avLst/>
              </a:prstGeom>
              <a:blipFill rotWithShape="0">
                <a:blip r:embed="rId2"/>
                <a:stretch>
                  <a:fillRect/>
                </a:stretch>
              </a:blipFill>
            </p:spPr>
            <p:txBody>
              <a:bodyPr/>
              <a:lstStyle/>
              <a:p>
                <a:r>
                  <a:rPr lang="en-GB">
                    <a:noFill/>
                  </a:rPr>
                  <a:t> </a:t>
                </a:r>
              </a:p>
            </p:txBody>
          </p:sp>
        </mc:Fallback>
      </mc:AlternateContent>
      <p:sp>
        <p:nvSpPr>
          <p:cNvPr id="4" name="Rectangle 3"/>
          <p:cNvSpPr/>
          <p:nvPr/>
        </p:nvSpPr>
        <p:spPr>
          <a:xfrm>
            <a:off x="703384" y="3080825"/>
            <a:ext cx="2855741" cy="2855741"/>
          </a:xfrm>
          <a:prstGeom prst="rect">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1252021" y="4051498"/>
            <a:ext cx="1856935" cy="98473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 name="Straight Arrow Connector 5"/>
          <p:cNvCxnSpPr/>
          <p:nvPr/>
        </p:nvCxnSpPr>
        <p:spPr>
          <a:xfrm flipV="1">
            <a:off x="1350498" y="4164037"/>
            <a:ext cx="1674056" cy="829995"/>
          </a:xfrm>
          <a:prstGeom prst="straightConnector1">
            <a:avLst/>
          </a:prstGeom>
          <a:ln w="31750">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878034" y="4164037"/>
            <a:ext cx="506439" cy="523220"/>
          </a:xfrm>
          <a:prstGeom prst="rect">
            <a:avLst/>
          </a:prstGeom>
          <a:noFill/>
        </p:spPr>
        <p:txBody>
          <a:bodyPr wrap="square" rtlCol="0">
            <a:spAutoFit/>
          </a:bodyPr>
          <a:lstStyle/>
          <a:p>
            <a:r>
              <a:rPr lang="en-GB" sz="2800" dirty="0" smtClean="0"/>
              <a:t>d</a:t>
            </a:r>
            <a:endParaRPr lang="en-GB" sz="2800" dirty="0"/>
          </a:p>
        </p:txBody>
      </p:sp>
      <mc:AlternateContent xmlns:mc="http://schemas.openxmlformats.org/markup-compatibility/2006" xmlns:a14="http://schemas.microsoft.com/office/drawing/2010/main">
        <mc:Choice Requires="a14">
          <p:sp>
            <p:nvSpPr>
              <p:cNvPr id="8" name="Rectangle 7"/>
              <p:cNvSpPr/>
              <p:nvPr/>
            </p:nvSpPr>
            <p:spPr>
              <a:xfrm>
                <a:off x="5298537" y="2069534"/>
                <a:ext cx="3634008" cy="105349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GB" sz="2800" i="1">
                              <a:latin typeface="Cambria Math" panose="02040503050406030204" pitchFamily="18" charset="0"/>
                            </a:rPr>
                          </m:ctrlPr>
                        </m:dPr>
                        <m:e>
                          <m:m>
                            <m:mPr>
                              <m:mcs>
                                <m:mc>
                                  <m:mcPr>
                                    <m:count m:val="1"/>
                                    <m:mcJc m:val="center"/>
                                  </m:mcPr>
                                </m:mc>
                              </m:mcs>
                              <m:ctrlPr>
                                <a:rPr lang="en-GB" sz="2800" i="1">
                                  <a:latin typeface="Cambria Math" panose="02040503050406030204" pitchFamily="18" charset="0"/>
                                </a:rPr>
                              </m:ctrlPr>
                            </m:mPr>
                            <m:mr>
                              <m:e>
                                <m:r>
                                  <a:rPr lang="en-GB" sz="2800" i="1">
                                    <a:latin typeface="Cambria Math" panose="02040503050406030204" pitchFamily="18" charset="0"/>
                                  </a:rPr>
                                  <m:t>𝑥</m:t>
                                </m:r>
                                <m:r>
                                  <a:rPr lang="en-GB" sz="2800" i="0">
                                    <a:latin typeface="Cambria Math" panose="02040503050406030204" pitchFamily="18" charset="0"/>
                                  </a:rPr>
                                  <m:t>+</m:t>
                                </m:r>
                                <m:r>
                                  <a:rPr lang="en-GB" sz="2800" i="1">
                                    <a:latin typeface="Cambria Math" panose="02040503050406030204" pitchFamily="18" charset="0"/>
                                  </a:rPr>
                                  <m:t>𝑦</m:t>
                                </m:r>
                                <m:r>
                                  <a:rPr lang="en-GB" sz="2800" i="0">
                                    <a:latin typeface="Cambria Math" panose="02040503050406030204" pitchFamily="18" charset="0"/>
                                  </a:rPr>
                                  <m:t>=7</m:t>
                                </m:r>
                              </m:e>
                            </m:mr>
                            <m:mr>
                              <m:e>
                                <m:sSup>
                                  <m:sSupPr>
                                    <m:ctrlPr>
                                      <a:rPr lang="en-GB" sz="2800" i="1">
                                        <a:latin typeface="Cambria Math" panose="02040503050406030204" pitchFamily="18" charset="0"/>
                                      </a:rPr>
                                    </m:ctrlPr>
                                  </m:sSupPr>
                                  <m:e>
                                    <m:d>
                                      <m:dPr>
                                        <m:begChr m:val=""/>
                                        <m:ctrlPr>
                                          <a:rPr lang="en-GB" sz="2800" i="1">
                                            <a:latin typeface="Cambria Math" panose="02040503050406030204" pitchFamily="18" charset="0"/>
                                          </a:rPr>
                                        </m:ctrlPr>
                                      </m:dPr>
                                      <m:e>
                                        <m:r>
                                          <a:rPr lang="en-GB" sz="2800" i="0">
                                            <a:latin typeface="Cambria Math" panose="02040503050406030204" pitchFamily="18" charset="0"/>
                                          </a:rPr>
                                          <m:t>2</m:t>
                                        </m:r>
                                        <m:r>
                                          <a:rPr lang="en-GB" sz="2800" i="1">
                                            <a:latin typeface="Cambria Math" panose="02040503050406030204" pitchFamily="18" charset="0"/>
                                          </a:rPr>
                                          <m:t>𝑥𝑦</m:t>
                                        </m:r>
                                        <m:r>
                                          <a:rPr lang="en-GB" sz="2800" i="0">
                                            <a:latin typeface="Cambria Math" panose="02040503050406030204" pitchFamily="18" charset="0"/>
                                          </a:rPr>
                                          <m:t>=(</m:t>
                                        </m:r>
                                        <m:r>
                                          <a:rPr lang="en-GB" sz="2800" i="1">
                                            <a:latin typeface="Cambria Math" panose="02040503050406030204" pitchFamily="18" charset="0"/>
                                          </a:rPr>
                                          <m:t>𝑥</m:t>
                                        </m:r>
                                        <m:r>
                                          <a:rPr lang="en-GB" sz="2800" i="0">
                                            <a:latin typeface="Cambria Math" panose="02040503050406030204" pitchFamily="18" charset="0"/>
                                          </a:rPr>
                                          <m:t>+</m:t>
                                        </m:r>
                                        <m:r>
                                          <a:rPr lang="en-GB" sz="2800" i="1">
                                            <a:latin typeface="Cambria Math" panose="02040503050406030204" pitchFamily="18" charset="0"/>
                                          </a:rPr>
                                          <m:t>𝑦</m:t>
                                        </m:r>
                                      </m:e>
                                    </m:d>
                                  </m:e>
                                  <m:sup>
                                    <m:r>
                                      <a:rPr lang="en-GB" sz="2800" i="0">
                                        <a:latin typeface="Cambria Math" panose="02040503050406030204" pitchFamily="18" charset="0"/>
                                      </a:rPr>
                                      <m:t>2</m:t>
                                    </m:r>
                                  </m:sup>
                                </m:sSup>
                                <m:r>
                                  <a:rPr lang="en-GB" sz="2800" i="0">
                                    <a:latin typeface="Cambria Math" panose="02040503050406030204" pitchFamily="18" charset="0"/>
                                  </a:rPr>
                                  <m:t>−25</m:t>
                                </m:r>
                              </m:e>
                            </m:mr>
                          </m:m>
                        </m:e>
                      </m:d>
                    </m:oMath>
                  </m:oMathPara>
                </a14:m>
                <a:endParaRPr lang="en-GB" sz="2800" dirty="0"/>
              </a:p>
            </p:txBody>
          </p:sp>
        </mc:Choice>
        <mc:Fallback xmlns="">
          <p:sp>
            <p:nvSpPr>
              <p:cNvPr id="8" name="Rectangle 7"/>
              <p:cNvSpPr>
                <a:spLocks noRot="1" noChangeAspect="1" noMove="1" noResize="1" noEditPoints="1" noAdjustHandles="1" noChangeArrowheads="1" noChangeShapeType="1" noTextEdit="1"/>
              </p:cNvSpPr>
              <p:nvPr/>
            </p:nvSpPr>
            <p:spPr>
              <a:xfrm>
                <a:off x="5298537" y="2069534"/>
                <a:ext cx="3634008" cy="1053494"/>
              </a:xfrm>
              <a:prstGeom prst="rect">
                <a:avLst/>
              </a:prstGeom>
              <a:blipFill rotWithShape="0">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5338029" y="3400288"/>
                <a:ext cx="1946687" cy="105349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GB" sz="2800" i="1">
                              <a:latin typeface="Cambria Math" panose="02040503050406030204" pitchFamily="18" charset="0"/>
                            </a:rPr>
                          </m:ctrlPr>
                        </m:dPr>
                        <m:e>
                          <m:m>
                            <m:mPr>
                              <m:mcs>
                                <m:mc>
                                  <m:mcPr>
                                    <m:count m:val="1"/>
                                    <m:mcJc m:val="center"/>
                                  </m:mcPr>
                                </m:mc>
                              </m:mcs>
                              <m:ctrlPr>
                                <a:rPr lang="en-GB" sz="2800" i="1">
                                  <a:latin typeface="Cambria Math" panose="02040503050406030204" pitchFamily="18" charset="0"/>
                                </a:rPr>
                              </m:ctrlPr>
                            </m:mPr>
                            <m:mr>
                              <m:e>
                                <m:r>
                                  <a:rPr lang="en-GB" sz="2800" i="1">
                                    <a:latin typeface="Cambria Math" panose="02040503050406030204" pitchFamily="18" charset="0"/>
                                  </a:rPr>
                                  <m:t>𝑥</m:t>
                                </m:r>
                                <m:r>
                                  <a:rPr lang="en-GB" sz="2800" i="0">
                                    <a:latin typeface="Cambria Math" panose="02040503050406030204" pitchFamily="18" charset="0"/>
                                  </a:rPr>
                                  <m:t>+</m:t>
                                </m:r>
                                <m:r>
                                  <a:rPr lang="en-GB" sz="2800" i="1">
                                    <a:latin typeface="Cambria Math" panose="02040503050406030204" pitchFamily="18" charset="0"/>
                                  </a:rPr>
                                  <m:t>𝑦</m:t>
                                </m:r>
                                <m:r>
                                  <a:rPr lang="en-GB" sz="2800" i="0">
                                    <a:latin typeface="Cambria Math" panose="02040503050406030204" pitchFamily="18" charset="0"/>
                                  </a:rPr>
                                  <m:t>=7</m:t>
                                </m:r>
                              </m:e>
                            </m:mr>
                            <m:mr>
                              <m:e>
                                <m:r>
                                  <a:rPr lang="en-GB" sz="2800" i="1">
                                    <a:latin typeface="Cambria Math" panose="02040503050406030204" pitchFamily="18" charset="0"/>
                                  </a:rPr>
                                  <m:t>𝑥𝑦</m:t>
                                </m:r>
                                <m:r>
                                  <a:rPr lang="en-GB" sz="2800" i="0">
                                    <a:latin typeface="Cambria Math" panose="02040503050406030204" pitchFamily="18" charset="0"/>
                                  </a:rPr>
                                  <m:t>=12</m:t>
                                </m:r>
                              </m:e>
                            </m:mr>
                          </m:m>
                        </m:e>
                      </m:d>
                    </m:oMath>
                  </m:oMathPara>
                </a14:m>
                <a:endParaRPr lang="en-GB" sz="2800" dirty="0"/>
              </a:p>
            </p:txBody>
          </p:sp>
        </mc:Choice>
        <mc:Fallback xmlns="">
          <p:sp>
            <p:nvSpPr>
              <p:cNvPr id="9" name="Rectangle 8"/>
              <p:cNvSpPr>
                <a:spLocks noRot="1" noChangeAspect="1" noMove="1" noResize="1" noEditPoints="1" noAdjustHandles="1" noChangeArrowheads="1" noChangeShapeType="1" noTextEdit="1"/>
              </p:cNvSpPr>
              <p:nvPr/>
            </p:nvSpPr>
            <p:spPr>
              <a:xfrm>
                <a:off x="5338029" y="3400288"/>
                <a:ext cx="1946687" cy="1053494"/>
              </a:xfrm>
              <a:prstGeom prst="rect">
                <a:avLst/>
              </a:prstGeom>
              <a:blipFill rotWithShape="0">
                <a:blip r:embed="rId5"/>
                <a:stretch>
                  <a:fillRect/>
                </a:stretch>
              </a:blipFill>
            </p:spPr>
            <p:txBody>
              <a:bodyPr/>
              <a:lstStyle/>
              <a:p>
                <a:r>
                  <a:rPr lang="en-GB">
                    <a:noFill/>
                  </a:rPr>
                  <a:t> </a:t>
                </a:r>
              </a:p>
            </p:txBody>
          </p:sp>
        </mc:Fallback>
      </mc:AlternateContent>
      <p:sp>
        <p:nvSpPr>
          <p:cNvPr id="10" name="TextBox 9"/>
          <p:cNvSpPr txBox="1"/>
          <p:nvPr/>
        </p:nvSpPr>
        <p:spPr>
          <a:xfrm>
            <a:off x="4457110" y="4708648"/>
            <a:ext cx="6881450" cy="523220"/>
          </a:xfrm>
          <a:prstGeom prst="rect">
            <a:avLst/>
          </a:prstGeom>
          <a:noFill/>
        </p:spPr>
        <p:txBody>
          <a:bodyPr wrap="square" rtlCol="0">
            <a:spAutoFit/>
          </a:bodyPr>
          <a:lstStyle/>
          <a:p>
            <a:r>
              <a:rPr lang="en-GB" sz="2800" b="1" dirty="0" smtClean="0">
                <a:solidFill>
                  <a:srgbClr val="002060"/>
                </a:solidFill>
              </a:rPr>
              <a:t>Answer:</a:t>
            </a:r>
            <a:r>
              <a:rPr lang="en-GB" sz="2800" dirty="0" smtClean="0"/>
              <a:t>     </a:t>
            </a:r>
            <a:r>
              <a:rPr lang="en-US" sz="2800" dirty="0"/>
              <a:t>(x; y) = (3; 4)   or  (x;  y) = ( 4; 3)</a:t>
            </a:r>
            <a:endParaRPr lang="en-GB" sz="2800" dirty="0"/>
          </a:p>
        </p:txBody>
      </p:sp>
      <p:sp>
        <p:nvSpPr>
          <p:cNvPr id="11" name="TextBox 10"/>
          <p:cNvSpPr txBox="1"/>
          <p:nvPr/>
        </p:nvSpPr>
        <p:spPr>
          <a:xfrm>
            <a:off x="4457110" y="5225124"/>
            <a:ext cx="6881450" cy="954107"/>
          </a:xfrm>
          <a:prstGeom prst="rect">
            <a:avLst/>
          </a:prstGeom>
          <a:noFill/>
        </p:spPr>
        <p:txBody>
          <a:bodyPr wrap="square" rtlCol="0">
            <a:spAutoFit/>
          </a:bodyPr>
          <a:lstStyle/>
          <a:p>
            <a:r>
              <a:rPr lang="en-GB" sz="2800" dirty="0" smtClean="0"/>
              <a:t>The detail has their maximal weight if the hole is  of size    3 x 4  cm;   </a:t>
            </a:r>
            <a:r>
              <a:rPr lang="en-GB" sz="2800" dirty="0" smtClean="0">
                <a:latin typeface="Cambria Math" panose="02040503050406030204" pitchFamily="18" charset="0"/>
                <a:ea typeface="Cambria Math" panose="02040503050406030204" pitchFamily="18" charset="0"/>
              </a:rPr>
              <a:t>W = 274</a:t>
            </a:r>
            <a:r>
              <a:rPr lang="en-GB" sz="2800" dirty="0" smtClean="0"/>
              <a:t> g</a:t>
            </a:r>
            <a:endParaRPr lang="en-GB" sz="2800" dirty="0"/>
          </a:p>
        </p:txBody>
      </p:sp>
    </p:spTree>
    <p:extLst>
      <p:ext uri="{BB962C8B-B14F-4D97-AF65-F5344CB8AC3E}">
        <p14:creationId xmlns:p14="http://schemas.microsoft.com/office/powerpoint/2010/main" val="23028532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491542" y="3686028"/>
            <a:ext cx="4257675" cy="1504950"/>
          </a:xfrm>
          <a:prstGeom prst="rect">
            <a:avLst/>
          </a:prstGeom>
        </p:spPr>
      </p:pic>
      <mc:AlternateContent xmlns:mc="http://schemas.openxmlformats.org/markup-compatibility/2006" xmlns:a14="http://schemas.microsoft.com/office/drawing/2010/main">
        <mc:Choice Requires="a14">
          <p:sp>
            <p:nvSpPr>
              <p:cNvPr id="4" name="Rectangle 3"/>
              <p:cNvSpPr/>
              <p:nvPr/>
            </p:nvSpPr>
            <p:spPr>
              <a:xfrm>
                <a:off x="1289539" y="847468"/>
                <a:ext cx="9078350" cy="2246769"/>
              </a:xfrm>
              <a:prstGeom prst="rect">
                <a:avLst/>
              </a:prstGeom>
            </p:spPr>
            <p:txBody>
              <a:bodyPr wrap="square">
                <a:spAutoFit/>
              </a:bodyPr>
              <a:lstStyle/>
              <a:p>
                <a:r>
                  <a:rPr lang="en-GB" sz="2800" b="1" dirty="0" smtClean="0">
                    <a:solidFill>
                      <a:srgbClr val="002060"/>
                    </a:solidFill>
                    <a:latin typeface="Calibri" panose="020F0502020204030204" pitchFamily="34" charset="0"/>
                    <a:ea typeface="Calibri" panose="020F0502020204030204" pitchFamily="34" charset="0"/>
                    <a:cs typeface="Calibri" panose="020F0502020204030204" pitchFamily="34" charset="0"/>
                  </a:rPr>
                  <a:t>Problem 5.</a:t>
                </a:r>
                <a:r>
                  <a:rPr lang="en-GB" sz="2800" dirty="0" smtClean="0">
                    <a:solidFill>
                      <a:srgbClr val="002060"/>
                    </a:solidFill>
                    <a:effectLst/>
                    <a:latin typeface="Calibri" panose="020F0502020204030204" pitchFamily="34" charset="0"/>
                    <a:ea typeface="Calibri" panose="020F0502020204030204" pitchFamily="34" charset="0"/>
                    <a:cs typeface="Calibri" panose="020F0502020204030204" pitchFamily="34" charset="0"/>
                  </a:rPr>
                  <a:t> </a:t>
                </a:r>
                <a:r>
                  <a:rPr lang="en-GB" sz="2800" dirty="0">
                    <a:effectLst/>
                    <a:latin typeface="Calibri" panose="020F0502020204030204" pitchFamily="34" charset="0"/>
                    <a:ea typeface="Calibri" panose="020F0502020204030204" pitchFamily="34" charset="0"/>
                    <a:cs typeface="Calibri" panose="020F0502020204030204" pitchFamily="34" charset="0"/>
                  </a:rPr>
                  <a:t>We want to conduct water through a bended rectangular piece of metal so that the section of the piece is an arc of circumference. Calculate the value of the angle </a:t>
                </a:r>
                <a14:m>
                  <m:oMath xmlns:m="http://schemas.openxmlformats.org/officeDocument/2006/math">
                    <m:r>
                      <a:rPr lang="en-GB" sz="2800" i="1">
                        <a:effectLst/>
                        <a:latin typeface="Cambria Math" panose="02040503050406030204" pitchFamily="18" charset="0"/>
                        <a:ea typeface="Calibri" panose="020F0502020204030204" pitchFamily="34" charset="0"/>
                        <a:cs typeface="Times New Roman" panose="02020603050405020304" pitchFamily="18" charset="0"/>
                      </a:rPr>
                      <m:t>∝</m:t>
                    </m:r>
                  </m:oMath>
                </a14:m>
                <a:r>
                  <a:rPr lang="en-GB" sz="2800" dirty="0">
                    <a:effectLst/>
                    <a:latin typeface="Calibri" panose="020F0502020204030204" pitchFamily="34" charset="0"/>
                    <a:ea typeface="Times New Roman" panose="02020603050405020304" pitchFamily="18" charset="0"/>
                    <a:cs typeface="Calibri" panose="020F0502020204030204" pitchFamily="34" charset="0"/>
                  </a:rPr>
                  <a:t>  that the shadowed </a:t>
                </a:r>
                <a:r>
                  <a:rPr lang="en-GB" sz="2800" dirty="0" smtClean="0">
                    <a:effectLst/>
                    <a:latin typeface="Calibri" panose="020F0502020204030204" pitchFamily="34" charset="0"/>
                    <a:ea typeface="Times New Roman" panose="02020603050405020304" pitchFamily="18" charset="0"/>
                    <a:cs typeface="Calibri" panose="020F0502020204030204" pitchFamily="34" charset="0"/>
                  </a:rPr>
                  <a:t>region </a:t>
                </a:r>
                <a14:m>
                  <m:oMath xmlns:m="http://schemas.openxmlformats.org/officeDocument/2006/math">
                    <m:r>
                      <a:rPr lang="en-GB" sz="2800" b="0" i="1" smtClean="0">
                        <a:effectLst/>
                        <a:latin typeface="Cambria Math" panose="02040503050406030204" pitchFamily="18" charset="0"/>
                        <a:ea typeface="Times New Roman" panose="02020603050405020304" pitchFamily="18" charset="0"/>
                        <a:cs typeface="Calibri" panose="020F0502020204030204" pitchFamily="34" charset="0"/>
                      </a:rPr>
                      <m:t>𝑆</m:t>
                    </m:r>
                    <m:r>
                      <a:rPr lang="en-GB" sz="2800" b="0" i="1" smtClean="0">
                        <a:effectLst/>
                        <a:latin typeface="Cambria Math" panose="02040503050406030204" pitchFamily="18" charset="0"/>
                        <a:ea typeface="Times New Roman" panose="02020603050405020304" pitchFamily="18" charset="0"/>
                        <a:cs typeface="Calibri" panose="020F0502020204030204" pitchFamily="34" charset="0"/>
                      </a:rPr>
                      <m:t>(</m:t>
                    </m:r>
                    <m:r>
                      <a:rPr lang="en-GB" sz="2800" b="0" i="1" smtClean="0">
                        <a:effectLst/>
                        <a:latin typeface="Cambria Math" panose="02040503050406030204" pitchFamily="18" charset="0"/>
                        <a:ea typeface="Cambria Math" panose="02040503050406030204" pitchFamily="18" charset="0"/>
                        <a:cs typeface="Calibri" panose="020F0502020204030204" pitchFamily="34" charset="0"/>
                      </a:rPr>
                      <m:t>𝛼</m:t>
                    </m:r>
                    <m:r>
                      <a:rPr lang="en-GB" sz="2800" b="0" i="1" smtClean="0">
                        <a:effectLst/>
                        <a:latin typeface="Cambria Math" panose="02040503050406030204" pitchFamily="18" charset="0"/>
                        <a:ea typeface="Cambria Math" panose="02040503050406030204" pitchFamily="18" charset="0"/>
                        <a:cs typeface="Calibri" panose="020F0502020204030204" pitchFamily="34" charset="0"/>
                      </a:rPr>
                      <m:t>)</m:t>
                    </m:r>
                  </m:oMath>
                </a14:m>
                <a:r>
                  <a:rPr lang="en-GB" sz="2800" dirty="0" smtClean="0">
                    <a:effectLst/>
                    <a:latin typeface="Calibri" panose="020F0502020204030204" pitchFamily="34" charset="0"/>
                    <a:ea typeface="Times New Roman" panose="02020603050405020304" pitchFamily="18" charset="0"/>
                    <a:cs typeface="Calibri" panose="020F0502020204030204" pitchFamily="34" charset="0"/>
                  </a:rPr>
                  <a:t> </a:t>
                </a:r>
                <a:r>
                  <a:rPr lang="en-GB" sz="2800" dirty="0">
                    <a:latin typeface="Calibri" panose="020F0502020204030204" pitchFamily="34" charset="0"/>
                    <a:ea typeface="Times New Roman" panose="02020603050405020304" pitchFamily="18" charset="0"/>
                    <a:cs typeface="Calibri" panose="020F0502020204030204" pitchFamily="34" charset="0"/>
                  </a:rPr>
                  <a:t>is maximal</a:t>
                </a:r>
                <a:r>
                  <a:rPr lang="en-GB" sz="2800" dirty="0" smtClean="0">
                    <a:effectLst/>
                    <a:latin typeface="Calibri" panose="020F0502020204030204" pitchFamily="34" charset="0"/>
                    <a:ea typeface="Times New Roman" panose="02020603050405020304" pitchFamily="18" charset="0"/>
                    <a:cs typeface="Calibri" panose="020F0502020204030204" pitchFamily="34" charset="0"/>
                  </a:rPr>
                  <a:t> </a:t>
                </a:r>
                <a:r>
                  <a:rPr lang="en-GB" sz="2800" dirty="0">
                    <a:effectLst/>
                    <a:latin typeface="Calibri" panose="020F0502020204030204" pitchFamily="34" charset="0"/>
                    <a:ea typeface="Times New Roman" panose="02020603050405020304" pitchFamily="18" charset="0"/>
                    <a:cs typeface="Calibri" panose="020F0502020204030204" pitchFamily="34" charset="0"/>
                  </a:rPr>
                  <a:t>(and therefore the amount of water through it</a:t>
                </a:r>
                <a:r>
                  <a:rPr lang="en-GB" sz="2800" dirty="0" smtClean="0">
                    <a:effectLst/>
                    <a:latin typeface="Calibri" panose="020F0502020204030204" pitchFamily="34" charset="0"/>
                    <a:ea typeface="Times New Roman" panose="02020603050405020304" pitchFamily="18" charset="0"/>
                    <a:cs typeface="Calibri" panose="020F0502020204030204" pitchFamily="34" charset="0"/>
                  </a:rPr>
                  <a:t>).</a:t>
                </a:r>
                <a:endParaRPr lang="en-GB" sz="2800" dirty="0">
                  <a:latin typeface="Calibri" panose="020F0502020204030204" pitchFamily="34" charset="0"/>
                  <a:cs typeface="Calibri" panose="020F0502020204030204" pitchFamily="34"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1289539" y="847468"/>
                <a:ext cx="9078350" cy="2246769"/>
              </a:xfrm>
              <a:prstGeom prst="rect">
                <a:avLst/>
              </a:prstGeom>
              <a:blipFill rotWithShape="0">
                <a:blip r:embed="rId3"/>
                <a:stretch>
                  <a:fillRect l="-1410" t="-2439" r="-1813" b="-6775"/>
                </a:stretch>
              </a:blipFill>
            </p:spPr>
            <p:txBody>
              <a:bodyPr/>
              <a:lstStyle/>
              <a:p>
                <a:r>
                  <a:rPr lang="en-GB">
                    <a:noFill/>
                  </a:rPr>
                  <a:t> </a:t>
                </a:r>
              </a:p>
            </p:txBody>
          </p:sp>
        </mc:Fallback>
      </mc:AlternateContent>
      <p:pic>
        <p:nvPicPr>
          <p:cNvPr id="5" name="Picture 4"/>
          <p:cNvPicPr>
            <a:picLocks noChangeAspect="1"/>
          </p:cNvPicPr>
          <p:nvPr/>
        </p:nvPicPr>
        <p:blipFill>
          <a:blip r:embed="rId4"/>
          <a:stretch>
            <a:fillRect/>
          </a:stretch>
        </p:blipFill>
        <p:spPr>
          <a:xfrm>
            <a:off x="7005858" y="3146621"/>
            <a:ext cx="3210506" cy="2044358"/>
          </a:xfrm>
          <a:prstGeom prst="rect">
            <a:avLst/>
          </a:prstGeom>
        </p:spPr>
      </p:pic>
      <mc:AlternateContent xmlns:mc="http://schemas.openxmlformats.org/markup-compatibility/2006" xmlns:a14="http://schemas.microsoft.com/office/drawing/2010/main">
        <mc:Choice Requires="a14">
          <p:sp>
            <p:nvSpPr>
              <p:cNvPr id="6" name="Rectangle 5"/>
              <p:cNvSpPr/>
              <p:nvPr/>
            </p:nvSpPr>
            <p:spPr>
              <a:xfrm>
                <a:off x="8404247" y="3597814"/>
                <a:ext cx="470000"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GB" sz="2400">
                          <a:latin typeface="Cambria Math" panose="02040503050406030204" pitchFamily="18" charset="0"/>
                        </a:rPr>
                        <m:t>∝</m:t>
                      </m:r>
                    </m:oMath>
                  </m:oMathPara>
                </a14:m>
                <a:endParaRPr lang="en-GB" sz="2400" dirty="0"/>
              </a:p>
            </p:txBody>
          </p:sp>
        </mc:Choice>
        <mc:Fallback xmlns="">
          <p:sp>
            <p:nvSpPr>
              <p:cNvPr id="6" name="Rectangle 5"/>
              <p:cNvSpPr>
                <a:spLocks noRot="1" noChangeAspect="1" noMove="1" noResize="1" noEditPoints="1" noAdjustHandles="1" noChangeArrowheads="1" noChangeShapeType="1" noTextEdit="1"/>
              </p:cNvSpPr>
              <p:nvPr/>
            </p:nvSpPr>
            <p:spPr>
              <a:xfrm>
                <a:off x="8404247" y="3597814"/>
                <a:ext cx="470000" cy="461665"/>
              </a:xfrm>
              <a:prstGeom prst="rect">
                <a:avLst/>
              </a:prstGeom>
              <a:blipFill rotWithShape="0">
                <a:blip r:embed="rId5"/>
                <a:stretch>
                  <a:fillRect/>
                </a:stretch>
              </a:blipFill>
            </p:spPr>
            <p:txBody>
              <a:bodyPr/>
              <a:lstStyle/>
              <a:p>
                <a:r>
                  <a:rPr lang="en-GB">
                    <a:noFill/>
                  </a:rPr>
                  <a:t> </a:t>
                </a:r>
              </a:p>
            </p:txBody>
          </p:sp>
        </mc:Fallback>
      </mc:AlternateContent>
      <p:sp>
        <p:nvSpPr>
          <p:cNvPr id="7" name="TextBox 6"/>
          <p:cNvSpPr txBox="1"/>
          <p:nvPr/>
        </p:nvSpPr>
        <p:spPr>
          <a:xfrm>
            <a:off x="9917723" y="4168800"/>
            <a:ext cx="450166" cy="461665"/>
          </a:xfrm>
          <a:prstGeom prst="rect">
            <a:avLst/>
          </a:prstGeom>
          <a:noFill/>
        </p:spPr>
        <p:txBody>
          <a:bodyPr wrap="square" rtlCol="0">
            <a:spAutoFit/>
          </a:bodyPr>
          <a:lstStyle/>
          <a:p>
            <a:r>
              <a:rPr lang="en-GB" sz="2400" dirty="0"/>
              <a:t>B</a:t>
            </a:r>
          </a:p>
        </p:txBody>
      </p:sp>
      <p:sp>
        <p:nvSpPr>
          <p:cNvPr id="8" name="TextBox 7"/>
          <p:cNvSpPr txBox="1"/>
          <p:nvPr/>
        </p:nvSpPr>
        <p:spPr>
          <a:xfrm>
            <a:off x="7005858" y="4090143"/>
            <a:ext cx="450166" cy="461665"/>
          </a:xfrm>
          <a:prstGeom prst="rect">
            <a:avLst/>
          </a:prstGeom>
          <a:noFill/>
        </p:spPr>
        <p:txBody>
          <a:bodyPr wrap="square" rtlCol="0">
            <a:spAutoFit/>
          </a:bodyPr>
          <a:lstStyle/>
          <a:p>
            <a:r>
              <a:rPr lang="en-GB" sz="2400" dirty="0" smtClean="0"/>
              <a:t>A</a:t>
            </a:r>
            <a:endParaRPr lang="en-GB" sz="2400" dirty="0"/>
          </a:p>
        </p:txBody>
      </p:sp>
      <p:sp>
        <p:nvSpPr>
          <p:cNvPr id="9" name="TextBox 8"/>
          <p:cNvSpPr txBox="1"/>
          <p:nvPr/>
        </p:nvSpPr>
        <p:spPr>
          <a:xfrm>
            <a:off x="8386028" y="3065809"/>
            <a:ext cx="450166" cy="461665"/>
          </a:xfrm>
          <a:prstGeom prst="rect">
            <a:avLst/>
          </a:prstGeom>
          <a:noFill/>
        </p:spPr>
        <p:txBody>
          <a:bodyPr wrap="square" rtlCol="0">
            <a:spAutoFit/>
          </a:bodyPr>
          <a:lstStyle/>
          <a:p>
            <a:r>
              <a:rPr lang="en-GB" sz="2400" dirty="0" smtClean="0"/>
              <a:t>O</a:t>
            </a:r>
            <a:endParaRPr lang="en-GB" sz="2400" dirty="0"/>
          </a:p>
        </p:txBody>
      </p:sp>
      <p:sp>
        <p:nvSpPr>
          <p:cNvPr id="10" name="TextBox 9"/>
          <p:cNvSpPr txBox="1"/>
          <p:nvPr/>
        </p:nvSpPr>
        <p:spPr>
          <a:xfrm>
            <a:off x="9073662" y="4960146"/>
            <a:ext cx="450166" cy="461665"/>
          </a:xfrm>
          <a:prstGeom prst="rect">
            <a:avLst/>
          </a:prstGeom>
          <a:noFill/>
        </p:spPr>
        <p:txBody>
          <a:bodyPr wrap="square" rtlCol="0">
            <a:spAutoFit/>
          </a:bodyPr>
          <a:lstStyle/>
          <a:p>
            <a:r>
              <a:rPr lang="en-GB" sz="2400" i="1" dirty="0">
                <a:latin typeface="Times New Roman" panose="02020603050405020304" pitchFamily="18" charset="0"/>
                <a:cs typeface="Times New Roman" panose="02020603050405020304" pitchFamily="18" charset="0"/>
              </a:rPr>
              <a:t>l</a:t>
            </a:r>
          </a:p>
        </p:txBody>
      </p:sp>
      <mc:AlternateContent xmlns:mc="http://schemas.openxmlformats.org/markup-compatibility/2006" xmlns:a14="http://schemas.microsoft.com/office/drawing/2010/main">
        <mc:Choice Requires="a14">
          <p:sp>
            <p:nvSpPr>
              <p:cNvPr id="11" name="TextBox 10"/>
              <p:cNvSpPr txBox="1"/>
              <p:nvPr/>
            </p:nvSpPr>
            <p:spPr>
              <a:xfrm>
                <a:off x="8173330" y="4402339"/>
                <a:ext cx="900332" cy="461665"/>
              </a:xfrm>
              <a:prstGeom prst="rect">
                <a:avLst/>
              </a:prstGeom>
              <a:noFill/>
            </p:spPr>
            <p:txBody>
              <a:bodyPr wrap="square" rtlCol="0">
                <a:spAutoFit/>
              </a:bodyPr>
              <a:lstStyle/>
              <a:p>
                <a:r>
                  <a:rPr lang="en-GB" sz="2400" dirty="0" smtClean="0"/>
                  <a:t>S(</a:t>
                </a:r>
                <a14:m>
                  <m:oMath xmlns:m="http://schemas.openxmlformats.org/officeDocument/2006/math">
                    <m:r>
                      <a:rPr lang="en-GB" sz="2400">
                        <a:latin typeface="Cambria Math" panose="02040503050406030204" pitchFamily="18" charset="0"/>
                      </a:rPr>
                      <m:t>∝</m:t>
                    </m:r>
                  </m:oMath>
                </a14:m>
                <a:r>
                  <a:rPr lang="en-GB" sz="2400" dirty="0" smtClean="0"/>
                  <a:t> )</a:t>
                </a:r>
                <a:endParaRPr lang="en-GB" sz="2400" dirty="0"/>
              </a:p>
            </p:txBody>
          </p:sp>
        </mc:Choice>
        <mc:Fallback xmlns="">
          <p:sp>
            <p:nvSpPr>
              <p:cNvPr id="11" name="TextBox 10"/>
              <p:cNvSpPr txBox="1">
                <a:spLocks noRot="1" noChangeAspect="1" noMove="1" noResize="1" noEditPoints="1" noAdjustHandles="1" noChangeArrowheads="1" noChangeShapeType="1" noTextEdit="1"/>
              </p:cNvSpPr>
              <p:nvPr/>
            </p:nvSpPr>
            <p:spPr>
              <a:xfrm>
                <a:off x="8173330" y="4402339"/>
                <a:ext cx="900332" cy="461665"/>
              </a:xfrm>
              <a:prstGeom prst="rect">
                <a:avLst/>
              </a:prstGeom>
              <a:blipFill rotWithShape="0">
                <a:blip r:embed="rId6"/>
                <a:stretch>
                  <a:fillRect l="-10884" t="-10526" b="-28947"/>
                </a:stretch>
              </a:blipFill>
            </p:spPr>
            <p:txBody>
              <a:bodyPr/>
              <a:lstStyle/>
              <a:p>
                <a:r>
                  <a:rPr lang="en-GB">
                    <a:noFill/>
                  </a:rPr>
                  <a:t> </a:t>
                </a:r>
              </a:p>
            </p:txBody>
          </p:sp>
        </mc:Fallback>
      </mc:AlternateContent>
    </p:spTree>
    <p:extLst>
      <p:ext uri="{BB962C8B-B14F-4D97-AF65-F5344CB8AC3E}">
        <p14:creationId xmlns:p14="http://schemas.microsoft.com/office/powerpoint/2010/main" val="3084923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94821" y="595276"/>
            <a:ext cx="9607640" cy="2397451"/>
          </a:xfrm>
          <a:prstGeom prst="rect">
            <a:avLst/>
          </a:prstGeom>
        </p:spPr>
        <p:txBody>
          <a:bodyPr wrap="square">
            <a:spAutoFit/>
          </a:bodyPr>
          <a:lstStyle/>
          <a:p>
            <a:pPr>
              <a:lnSpc>
                <a:spcPct val="107000"/>
              </a:lnSpc>
              <a:spcAft>
                <a:spcPts val="800"/>
              </a:spcAft>
            </a:pPr>
            <a:r>
              <a:rPr lang="en-US" sz="2800" b="1" dirty="0">
                <a:solidFill>
                  <a:srgbClr val="002060"/>
                </a:solidFill>
                <a:latin typeface="Calibri" panose="020F0502020204030204" pitchFamily="34" charset="0"/>
                <a:ea typeface="Calibri" panose="020F0502020204030204" pitchFamily="34" charset="0"/>
                <a:cs typeface="Calibri" panose="020F0502020204030204" pitchFamily="34" charset="0"/>
              </a:rPr>
              <a:t>Problem </a:t>
            </a:r>
            <a:r>
              <a:rPr lang="en-US" sz="2800" b="1" dirty="0" smtClean="0">
                <a:solidFill>
                  <a:srgbClr val="002060"/>
                </a:solidFill>
                <a:latin typeface="Calibri" panose="020F0502020204030204" pitchFamily="34" charset="0"/>
                <a:ea typeface="Calibri" panose="020F0502020204030204" pitchFamily="34" charset="0"/>
                <a:cs typeface="Calibri" panose="020F0502020204030204" pitchFamily="34" charset="0"/>
              </a:rPr>
              <a:t>1.</a:t>
            </a:r>
            <a:r>
              <a:rPr lang="en-US" sz="2800" dirty="0" smtClean="0">
                <a:latin typeface="Calibri" panose="020F0502020204030204" pitchFamily="34" charset="0"/>
                <a:ea typeface="Calibri" panose="020F0502020204030204" pitchFamily="34" charset="0"/>
                <a:cs typeface="Calibri" panose="020F0502020204030204" pitchFamily="34" charset="0"/>
              </a:rPr>
              <a:t> </a:t>
            </a:r>
            <a:r>
              <a:rPr lang="en-US" sz="2800" dirty="0">
                <a:latin typeface="Calibri" panose="020F0502020204030204" pitchFamily="34" charset="0"/>
                <a:ea typeface="Calibri" panose="020F0502020204030204" pitchFamily="34" charset="0"/>
                <a:cs typeface="Calibri" panose="020F0502020204030204" pitchFamily="34" charset="0"/>
              </a:rPr>
              <a:t>The farmer has a lot of hens and chickens. They are growing naturally in the open air. </a:t>
            </a:r>
            <a:r>
              <a:rPr lang="en-US" sz="2800" dirty="0" smtClean="0">
                <a:latin typeface="Calibri" panose="020F0502020204030204" pitchFamily="34" charset="0"/>
                <a:ea typeface="Calibri" panose="020F0502020204030204" pitchFamily="34" charset="0"/>
                <a:cs typeface="Calibri" panose="020F0502020204030204" pitchFamily="34" charset="0"/>
              </a:rPr>
              <a:t>The farmer decides </a:t>
            </a:r>
            <a:r>
              <a:rPr lang="en-US" sz="2800" dirty="0">
                <a:latin typeface="Calibri" panose="020F0502020204030204" pitchFamily="34" charset="0"/>
                <a:ea typeface="Calibri" panose="020F0502020204030204" pitchFamily="34" charset="0"/>
                <a:cs typeface="Calibri" panose="020F0502020204030204" pitchFamily="34" charset="0"/>
              </a:rPr>
              <a:t>to construct the chicken yard. </a:t>
            </a:r>
            <a:r>
              <a:rPr lang="en-US" sz="2800" dirty="0" smtClean="0">
                <a:latin typeface="Calibri" panose="020F0502020204030204" pitchFamily="34" charset="0"/>
                <a:ea typeface="Calibri" panose="020F0502020204030204" pitchFamily="34" charset="0"/>
                <a:cs typeface="Calibri" panose="020F0502020204030204" pitchFamily="34" charset="0"/>
              </a:rPr>
              <a:t>He </a:t>
            </a:r>
            <a:r>
              <a:rPr lang="en-US" sz="2800" dirty="0">
                <a:latin typeface="Calibri" panose="020F0502020204030204" pitchFamily="34" charset="0"/>
                <a:ea typeface="Calibri" panose="020F0502020204030204" pitchFamily="34" charset="0"/>
                <a:cs typeface="Calibri" panose="020F0502020204030204" pitchFamily="34" charset="0"/>
              </a:rPr>
              <a:t>has 300 m of wire gaze and he wants to construct the rectangular yard with the maximal possible area. Calculate the size of this yard!</a:t>
            </a:r>
            <a:endParaRPr lang="lv-LV" sz="28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3" name="Rectangle 2"/>
          <p:cNvSpPr/>
          <p:nvPr/>
        </p:nvSpPr>
        <p:spPr>
          <a:xfrm>
            <a:off x="3599346" y="3372466"/>
            <a:ext cx="4262907" cy="1944710"/>
          </a:xfrm>
          <a:prstGeom prst="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1026942" y="5666704"/>
            <a:ext cx="5936567" cy="584775"/>
          </a:xfrm>
          <a:prstGeom prst="rect">
            <a:avLst/>
          </a:prstGeom>
          <a:noFill/>
        </p:spPr>
        <p:txBody>
          <a:bodyPr wrap="square" rtlCol="0">
            <a:spAutoFit/>
          </a:bodyPr>
          <a:lstStyle/>
          <a:p>
            <a:r>
              <a:rPr lang="en-GB" sz="3200" dirty="0" smtClean="0"/>
              <a:t>x</a:t>
            </a:r>
            <a:endParaRPr lang="en-GB" sz="3200" dirty="0"/>
          </a:p>
        </p:txBody>
      </p:sp>
      <p:sp>
        <p:nvSpPr>
          <p:cNvPr id="6" name="TextBox 5"/>
          <p:cNvSpPr txBox="1"/>
          <p:nvPr/>
        </p:nvSpPr>
        <p:spPr>
          <a:xfrm>
            <a:off x="5730799" y="5404527"/>
            <a:ext cx="436099" cy="584775"/>
          </a:xfrm>
          <a:prstGeom prst="rect">
            <a:avLst/>
          </a:prstGeom>
          <a:noFill/>
        </p:spPr>
        <p:txBody>
          <a:bodyPr wrap="square" rtlCol="0">
            <a:spAutoFit/>
          </a:bodyPr>
          <a:lstStyle/>
          <a:p>
            <a:r>
              <a:rPr lang="en-GB" sz="3200" dirty="0" smtClean="0"/>
              <a:t>y</a:t>
            </a:r>
            <a:endParaRPr lang="en-GB" sz="3200" dirty="0"/>
          </a:p>
        </p:txBody>
      </p:sp>
      <p:sp>
        <p:nvSpPr>
          <p:cNvPr id="7" name="TextBox 6"/>
          <p:cNvSpPr txBox="1"/>
          <p:nvPr/>
        </p:nvSpPr>
        <p:spPr>
          <a:xfrm>
            <a:off x="8391375" y="3917715"/>
            <a:ext cx="436099" cy="584775"/>
          </a:xfrm>
          <a:prstGeom prst="rect">
            <a:avLst/>
          </a:prstGeom>
          <a:noFill/>
        </p:spPr>
        <p:txBody>
          <a:bodyPr wrap="square" rtlCol="0">
            <a:spAutoFit/>
          </a:bodyPr>
          <a:lstStyle/>
          <a:p>
            <a:r>
              <a:rPr lang="en-GB" sz="3200" dirty="0" smtClean="0"/>
              <a:t>x</a:t>
            </a:r>
            <a:endParaRPr lang="en-GB" sz="3200" dirty="0"/>
          </a:p>
        </p:txBody>
      </p:sp>
    </p:spTree>
    <p:extLst>
      <p:ext uri="{BB962C8B-B14F-4D97-AF65-F5344CB8AC3E}">
        <p14:creationId xmlns:p14="http://schemas.microsoft.com/office/powerpoint/2010/main" val="42157017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638904" y="3436778"/>
            <a:ext cx="3210506" cy="2044358"/>
          </a:xfrm>
          <a:prstGeom prst="rect">
            <a:avLst/>
          </a:prstGeom>
        </p:spPr>
      </p:pic>
      <mc:AlternateContent xmlns:mc="http://schemas.openxmlformats.org/markup-compatibility/2006" xmlns:a14="http://schemas.microsoft.com/office/drawing/2010/main">
        <mc:Choice Requires="a14">
          <p:sp>
            <p:nvSpPr>
              <p:cNvPr id="5" name="Rectangle 4"/>
              <p:cNvSpPr/>
              <p:nvPr/>
            </p:nvSpPr>
            <p:spPr>
              <a:xfrm>
                <a:off x="9037293" y="3887971"/>
                <a:ext cx="470000"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GB" sz="2400">
                          <a:latin typeface="Cambria Math" panose="02040503050406030204" pitchFamily="18" charset="0"/>
                        </a:rPr>
                        <m:t>∝</m:t>
                      </m:r>
                    </m:oMath>
                  </m:oMathPara>
                </a14:m>
                <a:endParaRPr lang="en-GB" sz="2400" dirty="0"/>
              </a:p>
            </p:txBody>
          </p:sp>
        </mc:Choice>
        <mc:Fallback xmlns="">
          <p:sp>
            <p:nvSpPr>
              <p:cNvPr id="5" name="Rectangle 4"/>
              <p:cNvSpPr>
                <a:spLocks noRot="1" noChangeAspect="1" noMove="1" noResize="1" noEditPoints="1" noAdjustHandles="1" noChangeArrowheads="1" noChangeShapeType="1" noTextEdit="1"/>
              </p:cNvSpPr>
              <p:nvPr/>
            </p:nvSpPr>
            <p:spPr>
              <a:xfrm>
                <a:off x="9037293" y="3887971"/>
                <a:ext cx="470000" cy="461665"/>
              </a:xfrm>
              <a:prstGeom prst="rect">
                <a:avLst/>
              </a:prstGeom>
              <a:blipFill rotWithShape="0">
                <a:blip r:embed="rId3"/>
                <a:stretch>
                  <a:fillRect/>
                </a:stretch>
              </a:blipFill>
            </p:spPr>
            <p:txBody>
              <a:bodyPr/>
              <a:lstStyle/>
              <a:p>
                <a:r>
                  <a:rPr lang="en-GB">
                    <a:noFill/>
                  </a:rPr>
                  <a:t> </a:t>
                </a:r>
              </a:p>
            </p:txBody>
          </p:sp>
        </mc:Fallback>
      </mc:AlternateContent>
      <p:sp>
        <p:nvSpPr>
          <p:cNvPr id="6" name="TextBox 5"/>
          <p:cNvSpPr txBox="1"/>
          <p:nvPr/>
        </p:nvSpPr>
        <p:spPr>
          <a:xfrm>
            <a:off x="10550769" y="4458957"/>
            <a:ext cx="450166" cy="461665"/>
          </a:xfrm>
          <a:prstGeom prst="rect">
            <a:avLst/>
          </a:prstGeom>
          <a:noFill/>
        </p:spPr>
        <p:txBody>
          <a:bodyPr wrap="square" rtlCol="0">
            <a:spAutoFit/>
          </a:bodyPr>
          <a:lstStyle/>
          <a:p>
            <a:r>
              <a:rPr lang="en-GB" sz="2400" dirty="0"/>
              <a:t>B</a:t>
            </a:r>
          </a:p>
        </p:txBody>
      </p:sp>
      <p:sp>
        <p:nvSpPr>
          <p:cNvPr id="7" name="TextBox 6"/>
          <p:cNvSpPr txBox="1"/>
          <p:nvPr/>
        </p:nvSpPr>
        <p:spPr>
          <a:xfrm>
            <a:off x="7638904" y="4380300"/>
            <a:ext cx="450166" cy="461665"/>
          </a:xfrm>
          <a:prstGeom prst="rect">
            <a:avLst/>
          </a:prstGeom>
          <a:noFill/>
        </p:spPr>
        <p:txBody>
          <a:bodyPr wrap="square" rtlCol="0">
            <a:spAutoFit/>
          </a:bodyPr>
          <a:lstStyle/>
          <a:p>
            <a:r>
              <a:rPr lang="en-GB" sz="2400" dirty="0" smtClean="0"/>
              <a:t>A</a:t>
            </a:r>
            <a:endParaRPr lang="en-GB" sz="2400" dirty="0"/>
          </a:p>
        </p:txBody>
      </p:sp>
      <p:sp>
        <p:nvSpPr>
          <p:cNvPr id="8" name="TextBox 7"/>
          <p:cNvSpPr txBox="1"/>
          <p:nvPr/>
        </p:nvSpPr>
        <p:spPr>
          <a:xfrm>
            <a:off x="9019074" y="3355966"/>
            <a:ext cx="450166" cy="461665"/>
          </a:xfrm>
          <a:prstGeom prst="rect">
            <a:avLst/>
          </a:prstGeom>
          <a:noFill/>
        </p:spPr>
        <p:txBody>
          <a:bodyPr wrap="square" rtlCol="0">
            <a:spAutoFit/>
          </a:bodyPr>
          <a:lstStyle/>
          <a:p>
            <a:r>
              <a:rPr lang="en-GB" sz="2400" dirty="0" smtClean="0"/>
              <a:t>O</a:t>
            </a:r>
            <a:endParaRPr lang="en-GB" sz="2400" dirty="0"/>
          </a:p>
        </p:txBody>
      </p:sp>
      <p:sp>
        <p:nvSpPr>
          <p:cNvPr id="9" name="TextBox 8"/>
          <p:cNvSpPr txBox="1"/>
          <p:nvPr/>
        </p:nvSpPr>
        <p:spPr>
          <a:xfrm>
            <a:off x="9706708" y="5250303"/>
            <a:ext cx="450166" cy="461665"/>
          </a:xfrm>
          <a:prstGeom prst="rect">
            <a:avLst/>
          </a:prstGeom>
          <a:noFill/>
        </p:spPr>
        <p:txBody>
          <a:bodyPr wrap="square" rtlCol="0">
            <a:spAutoFit/>
          </a:bodyPr>
          <a:lstStyle/>
          <a:p>
            <a:r>
              <a:rPr lang="en-GB" sz="2400" i="1" dirty="0">
                <a:latin typeface="Times New Roman" panose="02020603050405020304" pitchFamily="18" charset="0"/>
                <a:cs typeface="Times New Roman" panose="02020603050405020304" pitchFamily="18" charset="0"/>
              </a:rPr>
              <a:t>l</a:t>
            </a:r>
          </a:p>
        </p:txBody>
      </p:sp>
      <mc:AlternateContent xmlns:mc="http://schemas.openxmlformats.org/markup-compatibility/2006" xmlns:a14="http://schemas.microsoft.com/office/drawing/2010/main">
        <mc:Choice Requires="a14">
          <p:sp>
            <p:nvSpPr>
              <p:cNvPr id="10" name="TextBox 9"/>
              <p:cNvSpPr txBox="1"/>
              <p:nvPr/>
            </p:nvSpPr>
            <p:spPr>
              <a:xfrm>
                <a:off x="8806376" y="4692496"/>
                <a:ext cx="900332" cy="461665"/>
              </a:xfrm>
              <a:prstGeom prst="rect">
                <a:avLst/>
              </a:prstGeom>
              <a:noFill/>
            </p:spPr>
            <p:txBody>
              <a:bodyPr wrap="square" rtlCol="0">
                <a:spAutoFit/>
              </a:bodyPr>
              <a:lstStyle/>
              <a:p>
                <a:r>
                  <a:rPr lang="en-GB" sz="2400" dirty="0" smtClean="0"/>
                  <a:t>S(</a:t>
                </a:r>
                <a14:m>
                  <m:oMath xmlns:m="http://schemas.openxmlformats.org/officeDocument/2006/math">
                    <m:r>
                      <a:rPr lang="en-GB" sz="2400">
                        <a:latin typeface="Cambria Math" panose="02040503050406030204" pitchFamily="18" charset="0"/>
                      </a:rPr>
                      <m:t>∝</m:t>
                    </m:r>
                  </m:oMath>
                </a14:m>
                <a:r>
                  <a:rPr lang="en-GB" sz="2400" dirty="0" smtClean="0"/>
                  <a:t> )</a:t>
                </a:r>
                <a:endParaRPr lang="en-GB" sz="2400" dirty="0"/>
              </a:p>
            </p:txBody>
          </p:sp>
        </mc:Choice>
        <mc:Fallback xmlns="">
          <p:sp>
            <p:nvSpPr>
              <p:cNvPr id="10" name="TextBox 9"/>
              <p:cNvSpPr txBox="1">
                <a:spLocks noRot="1" noChangeAspect="1" noMove="1" noResize="1" noEditPoints="1" noAdjustHandles="1" noChangeArrowheads="1" noChangeShapeType="1" noTextEdit="1"/>
              </p:cNvSpPr>
              <p:nvPr/>
            </p:nvSpPr>
            <p:spPr>
              <a:xfrm>
                <a:off x="8806376" y="4692496"/>
                <a:ext cx="900332" cy="461665"/>
              </a:xfrm>
              <a:prstGeom prst="rect">
                <a:avLst/>
              </a:prstGeom>
              <a:blipFill rotWithShape="0">
                <a:blip r:embed="rId4"/>
                <a:stretch>
                  <a:fillRect l="-10884" t="-10667" b="-30667"/>
                </a:stretch>
              </a:blipFill>
            </p:spPr>
            <p:txBody>
              <a:bodyPr/>
              <a:lstStyle/>
              <a:p>
                <a:r>
                  <a:rPr lang="en-GB">
                    <a:noFill/>
                  </a:rPr>
                  <a:t> </a:t>
                </a:r>
              </a:p>
            </p:txBody>
          </p:sp>
        </mc:Fallback>
      </mc:AlternateContent>
      <p:sp>
        <p:nvSpPr>
          <p:cNvPr id="11" name="Rectangle 10"/>
          <p:cNvSpPr/>
          <p:nvPr/>
        </p:nvSpPr>
        <p:spPr>
          <a:xfrm>
            <a:off x="725543" y="1439514"/>
            <a:ext cx="5107809" cy="523220"/>
          </a:xfrm>
          <a:prstGeom prst="rect">
            <a:avLst/>
          </a:prstGeom>
        </p:spPr>
        <p:txBody>
          <a:bodyPr wrap="none">
            <a:spAutoFit/>
          </a:bodyPr>
          <a:lstStyle/>
          <a:p>
            <a:r>
              <a:rPr lang="en-GB" sz="2800" dirty="0" smtClean="0">
                <a:latin typeface="Calibri" panose="020F0502020204030204" pitchFamily="34" charset="0"/>
                <a:ea typeface="Times New Roman" panose="02020603050405020304" pitchFamily="18" charset="0"/>
                <a:cs typeface="Calibri" panose="020F0502020204030204" pitchFamily="34" charset="0"/>
              </a:rPr>
              <a:t>The angle of the sector in radians </a:t>
            </a:r>
            <a:endParaRPr lang="en-GB" sz="2800" dirty="0">
              <a:latin typeface="Calibri" panose="020F0502020204030204" pitchFamily="34" charset="0"/>
              <a:cs typeface="Calibri" panose="020F0502020204030204" pitchFamily="34" charset="0"/>
            </a:endParaRPr>
          </a:p>
        </p:txBody>
      </p:sp>
      <mc:AlternateContent xmlns:mc="http://schemas.openxmlformats.org/markup-compatibility/2006" xmlns:a14="http://schemas.microsoft.com/office/drawing/2010/main">
        <mc:Choice Requires="a14">
          <p:sp>
            <p:nvSpPr>
              <p:cNvPr id="12" name="Rectangle 11"/>
              <p:cNvSpPr/>
              <p:nvPr/>
            </p:nvSpPr>
            <p:spPr>
              <a:xfrm>
                <a:off x="5903999" y="1425591"/>
                <a:ext cx="1679049" cy="53758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n-GB" sz="2800" i="1" smtClean="0">
                              <a:latin typeface="Cambria Math" panose="02040503050406030204" pitchFamily="18" charset="0"/>
                            </a:rPr>
                          </m:ctrlPr>
                        </m:accPr>
                        <m:e>
                          <m:r>
                            <a:rPr lang="en-GB" sz="2800" i="1">
                              <a:latin typeface="Cambria Math" panose="02040503050406030204" pitchFamily="18" charset="0"/>
                            </a:rPr>
                            <m:t>𝐴𝑂𝐵</m:t>
                          </m:r>
                        </m:e>
                      </m:acc>
                      <m:r>
                        <a:rPr lang="en-GB" sz="2800" i="0">
                          <a:latin typeface="Cambria Math" panose="02040503050406030204" pitchFamily="18" charset="0"/>
                        </a:rPr>
                        <m:t>=</m:t>
                      </m:r>
                      <m:r>
                        <a:rPr lang="en-GB" sz="2800" b="0" i="0" smtClean="0">
                          <a:latin typeface="Cambria Math" panose="02040503050406030204" pitchFamily="18" charset="0"/>
                        </a:rPr>
                        <m:t> </m:t>
                      </m:r>
                      <m:r>
                        <a:rPr lang="en-GB" sz="2800" i="0">
                          <a:latin typeface="Cambria Math" panose="02040503050406030204" pitchFamily="18" charset="0"/>
                        </a:rPr>
                        <m:t>∝</m:t>
                      </m:r>
                    </m:oMath>
                  </m:oMathPara>
                </a14:m>
                <a:endParaRPr lang="en-GB" sz="2800" dirty="0"/>
              </a:p>
            </p:txBody>
          </p:sp>
        </mc:Choice>
        <mc:Fallback xmlns="">
          <p:sp>
            <p:nvSpPr>
              <p:cNvPr id="12" name="Rectangle 11"/>
              <p:cNvSpPr>
                <a:spLocks noRot="1" noChangeAspect="1" noMove="1" noResize="1" noEditPoints="1" noAdjustHandles="1" noChangeArrowheads="1" noChangeShapeType="1" noTextEdit="1"/>
              </p:cNvSpPr>
              <p:nvPr/>
            </p:nvSpPr>
            <p:spPr>
              <a:xfrm>
                <a:off x="5903999" y="1425591"/>
                <a:ext cx="1679049" cy="537583"/>
              </a:xfrm>
              <a:prstGeom prst="rect">
                <a:avLst/>
              </a:prstGeom>
              <a:blipFill rotWithShape="0">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7749305" y="1458995"/>
                <a:ext cx="1874680"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GB" sz="2800">
                          <a:latin typeface="Cambria Math" panose="02040503050406030204" pitchFamily="18" charset="0"/>
                        </a:rPr>
                        <m:t>0</m:t>
                      </m:r>
                      <m:r>
                        <a:rPr lang="en-GB" sz="2800" i="0">
                          <a:latin typeface="Cambria Math" panose="02040503050406030204" pitchFamily="18" charset="0"/>
                        </a:rPr>
                        <m:t>&lt;∝≤2</m:t>
                      </m:r>
                      <m:r>
                        <a:rPr lang="en-GB" sz="2800" i="1">
                          <a:latin typeface="Cambria Math" panose="02040503050406030204" pitchFamily="18" charset="0"/>
                        </a:rPr>
                        <m:t>𝜋</m:t>
                      </m:r>
                    </m:oMath>
                  </m:oMathPara>
                </a14:m>
                <a:endParaRPr lang="en-GB" sz="2800" dirty="0"/>
              </a:p>
            </p:txBody>
          </p:sp>
        </mc:Choice>
        <mc:Fallback xmlns="">
          <p:sp>
            <p:nvSpPr>
              <p:cNvPr id="13" name="Rectangle 12"/>
              <p:cNvSpPr>
                <a:spLocks noRot="1" noChangeAspect="1" noMove="1" noResize="1" noEditPoints="1" noAdjustHandles="1" noChangeArrowheads="1" noChangeShapeType="1" noTextEdit="1"/>
              </p:cNvSpPr>
              <p:nvPr/>
            </p:nvSpPr>
            <p:spPr>
              <a:xfrm>
                <a:off x="7749305" y="1458995"/>
                <a:ext cx="1874680" cy="523220"/>
              </a:xfrm>
              <a:prstGeom prst="rect">
                <a:avLst/>
              </a:prstGeom>
              <a:blipFill rotWithShape="0">
                <a:blip r:embed="rId6"/>
                <a:stretch>
                  <a:fillRect/>
                </a:stretch>
              </a:blipFill>
            </p:spPr>
            <p:txBody>
              <a:bodyPr/>
              <a:lstStyle/>
              <a:p>
                <a:r>
                  <a:rPr lang="en-GB">
                    <a:noFill/>
                  </a:rPr>
                  <a:t> </a:t>
                </a:r>
              </a:p>
            </p:txBody>
          </p:sp>
        </mc:Fallback>
      </mc:AlternateContent>
      <p:sp>
        <p:nvSpPr>
          <p:cNvPr id="14" name="Rectangle 13"/>
          <p:cNvSpPr/>
          <p:nvPr/>
        </p:nvSpPr>
        <p:spPr>
          <a:xfrm>
            <a:off x="753679" y="2782723"/>
            <a:ext cx="3459481" cy="523220"/>
          </a:xfrm>
          <a:prstGeom prst="rect">
            <a:avLst/>
          </a:prstGeom>
        </p:spPr>
        <p:txBody>
          <a:bodyPr wrap="square">
            <a:spAutoFit/>
          </a:bodyPr>
          <a:lstStyle/>
          <a:p>
            <a:r>
              <a:rPr lang="en-GB" sz="2800" dirty="0">
                <a:latin typeface="Calibri" panose="020F0502020204030204" pitchFamily="34" charset="0"/>
                <a:ea typeface="Times New Roman" panose="02020603050405020304" pitchFamily="18" charset="0"/>
                <a:cs typeface="Calibri" panose="020F0502020204030204" pitchFamily="34" charset="0"/>
              </a:rPr>
              <a:t>The lengths of the </a:t>
            </a:r>
            <a:r>
              <a:rPr lang="en-GB" sz="2800" dirty="0" smtClean="0">
                <a:latin typeface="Calibri" panose="020F0502020204030204" pitchFamily="34" charset="0"/>
                <a:ea typeface="Times New Roman" panose="02020603050405020304" pitchFamily="18" charset="0"/>
                <a:cs typeface="Calibri" panose="020F0502020204030204" pitchFamily="34" charset="0"/>
              </a:rPr>
              <a:t>arc     </a:t>
            </a:r>
            <a:endParaRPr lang="en-GB" sz="2800" dirty="0">
              <a:latin typeface="Calibri" panose="020F0502020204030204" pitchFamily="34" charset="0"/>
              <a:cs typeface="Calibri" panose="020F0502020204030204" pitchFamily="34" charset="0"/>
            </a:endParaRPr>
          </a:p>
        </p:txBody>
      </p:sp>
      <p:sp>
        <p:nvSpPr>
          <p:cNvPr id="15" name="Rectangle 14"/>
          <p:cNvSpPr/>
          <p:nvPr/>
        </p:nvSpPr>
        <p:spPr>
          <a:xfrm>
            <a:off x="739611" y="2136658"/>
            <a:ext cx="8212505" cy="553357"/>
          </a:xfrm>
          <a:prstGeom prst="rect">
            <a:avLst/>
          </a:prstGeom>
        </p:spPr>
        <p:txBody>
          <a:bodyPr wrap="none">
            <a:spAutoFit/>
          </a:bodyPr>
          <a:lstStyle/>
          <a:p>
            <a:pPr>
              <a:lnSpc>
                <a:spcPct val="107000"/>
              </a:lnSpc>
              <a:spcAft>
                <a:spcPts val="800"/>
              </a:spcAft>
            </a:pPr>
            <a:r>
              <a:rPr lang="en-GB" sz="2800" dirty="0" smtClean="0">
                <a:ea typeface="Times New Roman" panose="02020603050405020304" pitchFamily="18" charset="0"/>
                <a:cs typeface="Times New Roman" panose="02020603050405020304" pitchFamily="18" charset="0"/>
              </a:rPr>
              <a:t>The radius </a:t>
            </a:r>
            <a:r>
              <a:rPr lang="en-GB" sz="2800" dirty="0">
                <a:ea typeface="Times New Roman" panose="02020603050405020304" pitchFamily="18" charset="0"/>
                <a:cs typeface="Times New Roman" panose="02020603050405020304" pitchFamily="18" charset="0"/>
              </a:rPr>
              <a:t>of the correspondent circumference </a:t>
            </a:r>
            <a:r>
              <a:rPr lang="en-GB" sz="2800" i="1" dirty="0">
                <a:ea typeface="Times New Roman" panose="02020603050405020304" pitchFamily="18" charset="0"/>
                <a:cs typeface="Times New Roman" panose="02020603050405020304" pitchFamily="18" charset="0"/>
              </a:rPr>
              <a:t>r = OB</a:t>
            </a:r>
            <a:endParaRPr lang="lv-LV" sz="2800" i="1" dirty="0">
              <a:effectLst/>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6" name="Rectangle 15"/>
              <p:cNvSpPr/>
              <p:nvPr/>
            </p:nvSpPr>
            <p:spPr>
              <a:xfrm>
                <a:off x="4514260" y="2801786"/>
                <a:ext cx="1389739"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GB" sz="2800" i="1">
                          <a:latin typeface="Cambria Math" panose="02040503050406030204" pitchFamily="18" charset="0"/>
                        </a:rPr>
                        <m:t>𝑙</m:t>
                      </m:r>
                      <m:r>
                        <a:rPr lang="en-GB" sz="2800" i="0">
                          <a:latin typeface="Cambria Math" panose="02040503050406030204" pitchFamily="18" charset="0"/>
                        </a:rPr>
                        <m:t>=</m:t>
                      </m:r>
                      <m:r>
                        <a:rPr lang="en-GB" sz="2800" i="1">
                          <a:latin typeface="Cambria Math" panose="02040503050406030204" pitchFamily="18" charset="0"/>
                        </a:rPr>
                        <m:t>𝑟</m:t>
                      </m:r>
                      <m:r>
                        <a:rPr lang="en-GB" sz="2800" i="0">
                          <a:latin typeface="Cambria Math" panose="02040503050406030204" pitchFamily="18" charset="0"/>
                        </a:rPr>
                        <m:t>∝</m:t>
                      </m:r>
                    </m:oMath>
                  </m:oMathPara>
                </a14:m>
                <a:endParaRPr lang="en-GB" sz="2800" dirty="0"/>
              </a:p>
            </p:txBody>
          </p:sp>
        </mc:Choice>
        <mc:Fallback xmlns="">
          <p:sp>
            <p:nvSpPr>
              <p:cNvPr id="16" name="Rectangle 15"/>
              <p:cNvSpPr>
                <a:spLocks noRot="1" noChangeAspect="1" noMove="1" noResize="1" noEditPoints="1" noAdjustHandles="1" noChangeArrowheads="1" noChangeShapeType="1" noTextEdit="1"/>
              </p:cNvSpPr>
              <p:nvPr/>
            </p:nvSpPr>
            <p:spPr>
              <a:xfrm>
                <a:off x="4514260" y="2801786"/>
                <a:ext cx="1389739" cy="523220"/>
              </a:xfrm>
              <a:prstGeom prst="rect">
                <a:avLst/>
              </a:prstGeom>
              <a:blipFill rotWithShape="0">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7" name="Rectangle 16"/>
              <p:cNvSpPr/>
              <p:nvPr/>
            </p:nvSpPr>
            <p:spPr>
              <a:xfrm>
                <a:off x="739611" y="3455107"/>
                <a:ext cx="4817127" cy="550600"/>
              </a:xfrm>
              <a:prstGeom prst="rect">
                <a:avLst/>
              </a:prstGeom>
            </p:spPr>
            <p:txBody>
              <a:bodyPr wrap="square">
                <a:spAutoFit/>
              </a:bodyPr>
              <a:lstStyle/>
              <a:p>
                <a:r>
                  <a:rPr lang="en-GB" sz="2800" dirty="0" smtClean="0">
                    <a:latin typeface="Calibri" panose="020F0502020204030204" pitchFamily="34" charset="0"/>
                    <a:ea typeface="Times New Roman" panose="02020603050405020304" pitchFamily="18" charset="0"/>
                    <a:cs typeface="Calibri" panose="020F0502020204030204" pitchFamily="34" charset="0"/>
                  </a:rPr>
                  <a:t>The area of the segment    </a:t>
                </a:r>
                <a14:m>
                  <m:oMath xmlns:m="http://schemas.openxmlformats.org/officeDocument/2006/math">
                    <m:acc>
                      <m:accPr>
                        <m:chr m:val="̆"/>
                        <m:ctrlPr>
                          <a:rPr lang="en-GB" sz="2800" b="0" i="1" smtClean="0">
                            <a:latin typeface="Cambria Math" panose="02040503050406030204" pitchFamily="18" charset="0"/>
                            <a:cs typeface="Calibri" panose="020F0502020204030204" pitchFamily="34" charset="0"/>
                          </a:rPr>
                        </m:ctrlPr>
                      </m:accPr>
                      <m:e>
                        <m:r>
                          <a:rPr lang="en-GB" sz="2800" b="0" i="1" smtClean="0">
                            <a:latin typeface="Cambria Math" panose="02040503050406030204" pitchFamily="18" charset="0"/>
                            <a:cs typeface="Calibri" panose="020F0502020204030204" pitchFamily="34" charset="0"/>
                          </a:rPr>
                          <m:t>𝐴</m:t>
                        </m:r>
                        <m:r>
                          <a:rPr lang="en-US" sz="2800" b="0" i="1" smtClean="0">
                            <a:latin typeface="Cambria Math" panose="02040503050406030204" pitchFamily="18" charset="0"/>
                            <a:cs typeface="Calibri" panose="020F0502020204030204" pitchFamily="34" charset="0"/>
                          </a:rPr>
                          <m:t>𝑙</m:t>
                        </m:r>
                        <m:r>
                          <a:rPr lang="en-GB" sz="2800" b="0" i="1" smtClean="0">
                            <a:latin typeface="Cambria Math" panose="02040503050406030204" pitchFamily="18" charset="0"/>
                            <a:cs typeface="Calibri" panose="020F0502020204030204" pitchFamily="34" charset="0"/>
                          </a:rPr>
                          <m:t>𝐵</m:t>
                        </m:r>
                      </m:e>
                    </m:acc>
                  </m:oMath>
                </a14:m>
                <a:r>
                  <a:rPr lang="en-GB" sz="2800" dirty="0" smtClean="0">
                    <a:latin typeface="Calibri" panose="020F0502020204030204" pitchFamily="34" charset="0"/>
                    <a:ea typeface="Times New Roman" panose="02020603050405020304" pitchFamily="18" charset="0"/>
                    <a:cs typeface="Calibri" panose="020F0502020204030204" pitchFamily="34" charset="0"/>
                  </a:rPr>
                  <a:t>     </a:t>
                </a:r>
                <a:endParaRPr lang="en-GB" sz="2800" dirty="0">
                  <a:latin typeface="Calibri" panose="020F0502020204030204" pitchFamily="34" charset="0"/>
                  <a:cs typeface="Calibri" panose="020F0502020204030204" pitchFamily="34" charset="0"/>
                </a:endParaRPr>
              </a:p>
            </p:txBody>
          </p:sp>
        </mc:Choice>
        <mc:Fallback xmlns="">
          <p:sp>
            <p:nvSpPr>
              <p:cNvPr id="17" name="Rectangle 16"/>
              <p:cNvSpPr>
                <a:spLocks noRot="1" noChangeAspect="1" noMove="1" noResize="1" noEditPoints="1" noAdjustHandles="1" noChangeArrowheads="1" noChangeShapeType="1" noTextEdit="1"/>
              </p:cNvSpPr>
              <p:nvPr/>
            </p:nvSpPr>
            <p:spPr>
              <a:xfrm>
                <a:off x="739611" y="3455107"/>
                <a:ext cx="4817127" cy="550600"/>
              </a:xfrm>
              <a:prstGeom prst="rect">
                <a:avLst/>
              </a:prstGeom>
              <a:blipFill rotWithShape="0">
                <a:blip r:embed="rId8"/>
                <a:stretch>
                  <a:fillRect l="-2528" t="-5556" b="-3222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8" name="Rectangle 17"/>
              <p:cNvSpPr/>
              <p:nvPr/>
            </p:nvSpPr>
            <p:spPr>
              <a:xfrm>
                <a:off x="796582" y="4197347"/>
                <a:ext cx="5699620" cy="523220"/>
              </a:xfrm>
              <a:prstGeom prst="rect">
                <a:avLst/>
              </a:prstGeom>
            </p:spPr>
            <p:txBody>
              <a:bodyPr wrap="square">
                <a:spAutoFit/>
              </a:bodyPr>
              <a:lstStyle/>
              <a:p>
                <a14:m>
                  <m:oMath xmlns:m="http://schemas.openxmlformats.org/officeDocument/2006/math">
                    <m:r>
                      <a:rPr lang="en-GB" sz="2800" b="0" i="1" smtClean="0">
                        <a:latin typeface="Cambria Math" panose="02040503050406030204" pitchFamily="18" charset="0"/>
                        <a:ea typeface="Times New Roman" panose="02020603050405020304" pitchFamily="18" charset="0"/>
                        <a:cs typeface="Calibri" panose="020F0502020204030204" pitchFamily="34" charset="0"/>
                      </a:rPr>
                      <m:t>𝑆</m:t>
                    </m:r>
                    <m:d>
                      <m:dPr>
                        <m:ctrlPr>
                          <a:rPr lang="en-GB" sz="2800" b="0" i="1" smtClean="0">
                            <a:latin typeface="Cambria Math" panose="02040503050406030204" pitchFamily="18" charset="0"/>
                            <a:ea typeface="Times New Roman" panose="02020603050405020304" pitchFamily="18" charset="0"/>
                            <a:cs typeface="Calibri" panose="020F0502020204030204" pitchFamily="34" charset="0"/>
                          </a:rPr>
                        </m:ctrlPr>
                      </m:dPr>
                      <m:e>
                        <m:r>
                          <a:rPr lang="en-GB" sz="2800" b="0" i="1" smtClean="0">
                            <a:latin typeface="Cambria Math" panose="02040503050406030204" pitchFamily="18" charset="0"/>
                            <a:ea typeface="Cambria Math" panose="02040503050406030204" pitchFamily="18" charset="0"/>
                            <a:cs typeface="Calibri" panose="020F0502020204030204" pitchFamily="34" charset="0"/>
                          </a:rPr>
                          <m:t>𝛼</m:t>
                        </m:r>
                      </m:e>
                    </m:d>
                    <m:r>
                      <a:rPr lang="en-GB" sz="2800" b="0" i="1" smtClean="0">
                        <a:latin typeface="Cambria Math" panose="02040503050406030204" pitchFamily="18" charset="0"/>
                        <a:ea typeface="Cambria Math" panose="02040503050406030204" pitchFamily="18" charset="0"/>
                        <a:cs typeface="Calibri" panose="020F0502020204030204" pitchFamily="34" charset="0"/>
                      </a:rPr>
                      <m:t>=</m:t>
                    </m:r>
                    <m:r>
                      <a:rPr lang="en-GB" sz="2800" b="0" i="1" smtClean="0">
                        <a:latin typeface="Cambria Math" panose="02040503050406030204" pitchFamily="18" charset="0"/>
                        <a:ea typeface="Cambria Math" panose="02040503050406030204" pitchFamily="18" charset="0"/>
                        <a:cs typeface="Calibri" panose="020F0502020204030204" pitchFamily="34" charset="0"/>
                      </a:rPr>
                      <m:t>𝑆</m:t>
                    </m:r>
                    <m:d>
                      <m:dPr>
                        <m:ctrlPr>
                          <a:rPr lang="en-GB" sz="2800" b="0" i="1" smtClean="0">
                            <a:latin typeface="Cambria Math" panose="02040503050406030204" pitchFamily="18" charset="0"/>
                            <a:ea typeface="Cambria Math" panose="02040503050406030204" pitchFamily="18" charset="0"/>
                            <a:cs typeface="Calibri" panose="020F0502020204030204" pitchFamily="34" charset="0"/>
                          </a:rPr>
                        </m:ctrlPr>
                      </m:dPr>
                      <m:e>
                        <m:sSub>
                          <m:sSubPr>
                            <m:ctrlPr>
                              <a:rPr lang="en-GB" sz="2800" b="0" i="1" smtClean="0">
                                <a:latin typeface="Cambria Math" panose="02040503050406030204" pitchFamily="18" charset="0"/>
                                <a:ea typeface="Cambria Math" panose="02040503050406030204" pitchFamily="18" charset="0"/>
                                <a:cs typeface="Calibri" panose="020F0502020204030204" pitchFamily="34" charset="0"/>
                              </a:rPr>
                            </m:ctrlPr>
                          </m:sSubPr>
                          <m:e>
                            <m:r>
                              <a:rPr lang="en-GB" sz="2800" b="0" i="1" smtClean="0">
                                <a:latin typeface="Cambria Math" panose="02040503050406030204" pitchFamily="18" charset="0"/>
                                <a:ea typeface="Cambria Math" panose="02040503050406030204" pitchFamily="18" charset="0"/>
                                <a:cs typeface="Calibri" panose="020F0502020204030204" pitchFamily="34" charset="0"/>
                              </a:rPr>
                              <m:t>𝐴𝑂𝐵</m:t>
                            </m:r>
                          </m:e>
                          <m:sub>
                            <m:r>
                              <a:rPr lang="en-GB" sz="2800" b="0" i="1" smtClean="0">
                                <a:latin typeface="Cambria Math" panose="02040503050406030204" pitchFamily="18" charset="0"/>
                                <a:ea typeface="Cambria Math" panose="02040503050406030204" pitchFamily="18" charset="0"/>
                                <a:cs typeface="Calibri" panose="020F0502020204030204" pitchFamily="34" charset="0"/>
                              </a:rPr>
                              <m:t>𝑠𝑒𝑐𝑡𝑜𝑟</m:t>
                            </m:r>
                          </m:sub>
                        </m:sSub>
                      </m:e>
                    </m:d>
                    <m:r>
                      <a:rPr lang="en-GB" sz="2800" b="0" i="1" smtClean="0">
                        <a:latin typeface="Cambria Math" panose="02040503050406030204" pitchFamily="18" charset="0"/>
                        <a:ea typeface="Cambria Math" panose="02040503050406030204" pitchFamily="18" charset="0"/>
                        <a:cs typeface="Calibri" panose="020F0502020204030204" pitchFamily="34" charset="0"/>
                      </a:rPr>
                      <m:t>−</m:t>
                    </m:r>
                    <m:r>
                      <a:rPr lang="en-GB" sz="2800" b="0" i="1" smtClean="0">
                        <a:latin typeface="Cambria Math" panose="02040503050406030204" pitchFamily="18" charset="0"/>
                        <a:ea typeface="Cambria Math" panose="02040503050406030204" pitchFamily="18" charset="0"/>
                        <a:cs typeface="Calibri" panose="020F0502020204030204" pitchFamily="34" charset="0"/>
                      </a:rPr>
                      <m:t>𝑆</m:t>
                    </m:r>
                    <m:r>
                      <a:rPr lang="en-GB" sz="2800" b="0" i="1" smtClean="0">
                        <a:latin typeface="Cambria Math" panose="02040503050406030204" pitchFamily="18" charset="0"/>
                        <a:ea typeface="Cambria Math" panose="02040503050406030204" pitchFamily="18" charset="0"/>
                        <a:cs typeface="Calibri" panose="020F0502020204030204" pitchFamily="34" charset="0"/>
                      </a:rPr>
                      <m:t>(∆</m:t>
                    </m:r>
                    <m:r>
                      <a:rPr lang="en-GB" sz="2800" b="0" i="1" smtClean="0">
                        <a:latin typeface="Cambria Math" panose="02040503050406030204" pitchFamily="18" charset="0"/>
                        <a:ea typeface="Cambria Math" panose="02040503050406030204" pitchFamily="18" charset="0"/>
                        <a:cs typeface="Calibri" panose="020F0502020204030204" pitchFamily="34" charset="0"/>
                      </a:rPr>
                      <m:t>𝐴𝑂𝐵</m:t>
                    </m:r>
                    <m:r>
                      <a:rPr lang="en-GB" sz="2800" b="0" i="1" smtClean="0">
                        <a:latin typeface="Cambria Math" panose="02040503050406030204" pitchFamily="18" charset="0"/>
                        <a:ea typeface="Cambria Math" panose="02040503050406030204" pitchFamily="18" charset="0"/>
                        <a:cs typeface="Calibri" panose="020F0502020204030204" pitchFamily="34" charset="0"/>
                      </a:rPr>
                      <m:t>)</m:t>
                    </m:r>
                  </m:oMath>
                </a14:m>
                <a:r>
                  <a:rPr lang="en-GB" sz="2800" dirty="0" smtClean="0">
                    <a:latin typeface="Calibri" panose="020F0502020204030204" pitchFamily="34" charset="0"/>
                    <a:ea typeface="Times New Roman" panose="02020603050405020304" pitchFamily="18" charset="0"/>
                    <a:cs typeface="Calibri" panose="020F0502020204030204" pitchFamily="34" charset="0"/>
                  </a:rPr>
                  <a:t>     </a:t>
                </a:r>
                <a:endParaRPr lang="en-GB" sz="2800" dirty="0">
                  <a:latin typeface="Calibri" panose="020F0502020204030204" pitchFamily="34" charset="0"/>
                  <a:cs typeface="Calibri" panose="020F0502020204030204" pitchFamily="34" charset="0"/>
                </a:endParaRPr>
              </a:p>
            </p:txBody>
          </p:sp>
        </mc:Choice>
        <mc:Fallback xmlns="">
          <p:sp>
            <p:nvSpPr>
              <p:cNvPr id="18" name="Rectangle 17"/>
              <p:cNvSpPr>
                <a:spLocks noRot="1" noChangeAspect="1" noMove="1" noResize="1" noEditPoints="1" noAdjustHandles="1" noChangeArrowheads="1" noChangeShapeType="1" noTextEdit="1"/>
              </p:cNvSpPr>
              <p:nvPr/>
            </p:nvSpPr>
            <p:spPr>
              <a:xfrm>
                <a:off x="796582" y="4197347"/>
                <a:ext cx="5699620" cy="523220"/>
              </a:xfrm>
              <a:prstGeom prst="rect">
                <a:avLst/>
              </a:prstGeom>
              <a:blipFill rotWithShape="0">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9" name="Rectangle 18"/>
              <p:cNvSpPr/>
              <p:nvPr/>
            </p:nvSpPr>
            <p:spPr>
              <a:xfrm>
                <a:off x="796582" y="4981227"/>
                <a:ext cx="5699620" cy="898964"/>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GB" sz="2800" b="0" i="1" smtClean="0">
                          <a:latin typeface="Cambria Math" panose="02040503050406030204" pitchFamily="18" charset="0"/>
                          <a:ea typeface="Times New Roman" panose="02020603050405020304" pitchFamily="18" charset="0"/>
                          <a:cs typeface="Calibri" panose="020F0502020204030204" pitchFamily="34" charset="0"/>
                        </a:rPr>
                        <m:t>𝑆</m:t>
                      </m:r>
                      <m:d>
                        <m:dPr>
                          <m:ctrlPr>
                            <a:rPr lang="en-GB" sz="2800" b="0" i="1" smtClean="0">
                              <a:latin typeface="Cambria Math" panose="02040503050406030204" pitchFamily="18" charset="0"/>
                              <a:ea typeface="Times New Roman" panose="02020603050405020304" pitchFamily="18" charset="0"/>
                              <a:cs typeface="Calibri" panose="020F0502020204030204" pitchFamily="34" charset="0"/>
                            </a:rPr>
                          </m:ctrlPr>
                        </m:dPr>
                        <m:e>
                          <m:r>
                            <a:rPr lang="en-GB" sz="2800" b="0" i="1" smtClean="0">
                              <a:latin typeface="Cambria Math" panose="02040503050406030204" pitchFamily="18" charset="0"/>
                              <a:ea typeface="Cambria Math" panose="02040503050406030204" pitchFamily="18" charset="0"/>
                              <a:cs typeface="Calibri" panose="020F0502020204030204" pitchFamily="34" charset="0"/>
                            </a:rPr>
                            <m:t>𝛼</m:t>
                          </m:r>
                        </m:e>
                      </m:d>
                      <m:r>
                        <a:rPr lang="en-GB" sz="2800" b="0" i="1" smtClean="0">
                          <a:latin typeface="Cambria Math" panose="02040503050406030204" pitchFamily="18" charset="0"/>
                          <a:ea typeface="Cambria Math" panose="02040503050406030204" pitchFamily="18" charset="0"/>
                          <a:cs typeface="Calibri" panose="020F0502020204030204" pitchFamily="34" charset="0"/>
                        </a:rPr>
                        <m:t>=</m:t>
                      </m:r>
                      <m:f>
                        <m:fPr>
                          <m:ctrlPr>
                            <a:rPr lang="en-GB" sz="2800" b="0" i="1" smtClean="0">
                              <a:latin typeface="Cambria Math" panose="02040503050406030204" pitchFamily="18" charset="0"/>
                              <a:ea typeface="Cambria Math" panose="02040503050406030204" pitchFamily="18" charset="0"/>
                              <a:cs typeface="Calibri" panose="020F0502020204030204" pitchFamily="34" charset="0"/>
                            </a:rPr>
                          </m:ctrlPr>
                        </m:fPr>
                        <m:num>
                          <m:r>
                            <a:rPr lang="en-GB" sz="2800" b="0" i="1" smtClean="0">
                              <a:latin typeface="Cambria Math" panose="02040503050406030204" pitchFamily="18" charset="0"/>
                              <a:ea typeface="Cambria Math" panose="02040503050406030204" pitchFamily="18" charset="0"/>
                              <a:cs typeface="Calibri" panose="020F0502020204030204" pitchFamily="34" charset="0"/>
                            </a:rPr>
                            <m:t>𝛼</m:t>
                          </m:r>
                        </m:num>
                        <m:den>
                          <m:r>
                            <a:rPr lang="en-GB" sz="2800" b="0" i="1" smtClean="0">
                              <a:latin typeface="Cambria Math" panose="02040503050406030204" pitchFamily="18" charset="0"/>
                              <a:ea typeface="Cambria Math" panose="02040503050406030204" pitchFamily="18" charset="0"/>
                              <a:cs typeface="Calibri" panose="020F0502020204030204" pitchFamily="34" charset="0"/>
                            </a:rPr>
                            <m:t>2</m:t>
                          </m:r>
                        </m:den>
                      </m:f>
                      <m:sSup>
                        <m:sSupPr>
                          <m:ctrlPr>
                            <a:rPr lang="en-GB" sz="2800" b="0" i="1" smtClean="0">
                              <a:latin typeface="Cambria Math" panose="02040503050406030204" pitchFamily="18" charset="0"/>
                              <a:ea typeface="Cambria Math" panose="02040503050406030204" pitchFamily="18" charset="0"/>
                              <a:cs typeface="Calibri" panose="020F0502020204030204" pitchFamily="34" charset="0"/>
                            </a:rPr>
                          </m:ctrlPr>
                        </m:sSupPr>
                        <m:e>
                          <m:r>
                            <a:rPr lang="en-GB" sz="2800" b="0" i="1" smtClean="0">
                              <a:latin typeface="Cambria Math" panose="02040503050406030204" pitchFamily="18" charset="0"/>
                              <a:ea typeface="Cambria Math" panose="02040503050406030204" pitchFamily="18" charset="0"/>
                              <a:cs typeface="Calibri" panose="020F0502020204030204" pitchFamily="34" charset="0"/>
                            </a:rPr>
                            <m:t>𝑟</m:t>
                          </m:r>
                        </m:e>
                        <m:sup>
                          <m:r>
                            <a:rPr lang="en-GB" sz="2800" b="0" i="1" smtClean="0">
                              <a:latin typeface="Cambria Math" panose="02040503050406030204" pitchFamily="18" charset="0"/>
                              <a:ea typeface="Cambria Math" panose="02040503050406030204" pitchFamily="18" charset="0"/>
                              <a:cs typeface="Calibri" panose="020F0502020204030204" pitchFamily="34" charset="0"/>
                            </a:rPr>
                            <m:t>2</m:t>
                          </m:r>
                        </m:sup>
                      </m:sSup>
                      <m:r>
                        <a:rPr lang="en-GB" sz="2800" b="0" i="1" smtClean="0">
                          <a:latin typeface="Cambria Math" panose="02040503050406030204" pitchFamily="18" charset="0"/>
                          <a:ea typeface="Cambria Math" panose="02040503050406030204" pitchFamily="18" charset="0"/>
                          <a:cs typeface="Calibri" panose="020F0502020204030204" pitchFamily="34" charset="0"/>
                        </a:rPr>
                        <m:t>−</m:t>
                      </m:r>
                      <m:f>
                        <m:fPr>
                          <m:ctrlPr>
                            <a:rPr lang="en-GB" sz="2800" b="0" i="1" smtClean="0">
                              <a:latin typeface="Cambria Math" panose="02040503050406030204" pitchFamily="18" charset="0"/>
                              <a:ea typeface="Cambria Math" panose="02040503050406030204" pitchFamily="18" charset="0"/>
                              <a:cs typeface="Calibri" panose="020F0502020204030204" pitchFamily="34" charset="0"/>
                            </a:rPr>
                          </m:ctrlPr>
                        </m:fPr>
                        <m:num>
                          <m:r>
                            <a:rPr lang="en-GB" sz="2800" b="0" i="1" smtClean="0">
                              <a:latin typeface="Cambria Math" panose="02040503050406030204" pitchFamily="18" charset="0"/>
                              <a:ea typeface="Cambria Math" panose="02040503050406030204" pitchFamily="18" charset="0"/>
                              <a:cs typeface="Calibri" panose="020F0502020204030204" pitchFamily="34" charset="0"/>
                            </a:rPr>
                            <m:t>1</m:t>
                          </m:r>
                        </m:num>
                        <m:den>
                          <m:r>
                            <a:rPr lang="en-GB" sz="2800" b="0" i="1" smtClean="0">
                              <a:latin typeface="Cambria Math" panose="02040503050406030204" pitchFamily="18" charset="0"/>
                              <a:ea typeface="Cambria Math" panose="02040503050406030204" pitchFamily="18" charset="0"/>
                              <a:cs typeface="Calibri" panose="020F0502020204030204" pitchFamily="34" charset="0"/>
                            </a:rPr>
                            <m:t>2</m:t>
                          </m:r>
                        </m:den>
                      </m:f>
                      <m:sSup>
                        <m:sSupPr>
                          <m:ctrlPr>
                            <a:rPr lang="en-GB" sz="2800" b="0" i="1" smtClean="0">
                              <a:latin typeface="Cambria Math" panose="02040503050406030204" pitchFamily="18" charset="0"/>
                              <a:ea typeface="Cambria Math" panose="02040503050406030204" pitchFamily="18" charset="0"/>
                              <a:cs typeface="Calibri" panose="020F0502020204030204" pitchFamily="34" charset="0"/>
                            </a:rPr>
                          </m:ctrlPr>
                        </m:sSupPr>
                        <m:e>
                          <m:r>
                            <a:rPr lang="en-GB" sz="2800" b="0" i="1" smtClean="0">
                              <a:latin typeface="Cambria Math" panose="02040503050406030204" pitchFamily="18" charset="0"/>
                              <a:ea typeface="Cambria Math" panose="02040503050406030204" pitchFamily="18" charset="0"/>
                              <a:cs typeface="Calibri" panose="020F0502020204030204" pitchFamily="34" charset="0"/>
                            </a:rPr>
                            <m:t>𝑟</m:t>
                          </m:r>
                        </m:e>
                        <m:sup>
                          <m:r>
                            <a:rPr lang="en-GB" sz="2800" b="0" i="1" smtClean="0">
                              <a:latin typeface="Cambria Math" panose="02040503050406030204" pitchFamily="18" charset="0"/>
                              <a:ea typeface="Cambria Math" panose="02040503050406030204" pitchFamily="18" charset="0"/>
                              <a:cs typeface="Calibri" panose="020F0502020204030204" pitchFamily="34" charset="0"/>
                            </a:rPr>
                            <m:t>2</m:t>
                          </m:r>
                        </m:sup>
                      </m:sSup>
                      <m:r>
                        <a:rPr lang="en-GB" sz="2800" b="0" i="1" smtClean="0">
                          <a:latin typeface="Cambria Math" panose="02040503050406030204" pitchFamily="18" charset="0"/>
                          <a:ea typeface="Cambria Math" panose="02040503050406030204" pitchFamily="18" charset="0"/>
                          <a:cs typeface="Calibri" panose="020F0502020204030204" pitchFamily="34" charset="0"/>
                        </a:rPr>
                        <m:t>𝑠𝑖𝑛</m:t>
                      </m:r>
                      <m:r>
                        <a:rPr lang="en-GB" sz="2800" b="0" i="1" smtClean="0">
                          <a:latin typeface="Cambria Math" panose="02040503050406030204" pitchFamily="18" charset="0"/>
                          <a:ea typeface="Cambria Math" panose="02040503050406030204" pitchFamily="18" charset="0"/>
                          <a:cs typeface="Calibri" panose="020F0502020204030204" pitchFamily="34" charset="0"/>
                        </a:rPr>
                        <m:t>𝛼</m:t>
                      </m:r>
                    </m:oMath>
                  </m:oMathPara>
                </a14:m>
                <a:endParaRPr lang="en-GB" sz="2800" dirty="0">
                  <a:latin typeface="Calibri" panose="020F0502020204030204" pitchFamily="34" charset="0"/>
                  <a:cs typeface="Calibri" panose="020F0502020204030204" pitchFamily="34" charset="0"/>
                </a:endParaRPr>
              </a:p>
            </p:txBody>
          </p:sp>
        </mc:Choice>
        <mc:Fallback xmlns="">
          <p:sp>
            <p:nvSpPr>
              <p:cNvPr id="19" name="Rectangle 18"/>
              <p:cNvSpPr>
                <a:spLocks noRot="1" noChangeAspect="1" noMove="1" noResize="1" noEditPoints="1" noAdjustHandles="1" noChangeArrowheads="1" noChangeShapeType="1" noTextEdit="1"/>
              </p:cNvSpPr>
              <p:nvPr/>
            </p:nvSpPr>
            <p:spPr>
              <a:xfrm>
                <a:off x="796582" y="4981227"/>
                <a:ext cx="5699620" cy="898964"/>
              </a:xfrm>
              <a:prstGeom prst="rect">
                <a:avLst/>
              </a:prstGeom>
              <a:blipFill rotWithShape="0">
                <a:blip r:embed="rId10"/>
                <a:stretch>
                  <a:fillRect/>
                </a:stretch>
              </a:blipFill>
            </p:spPr>
            <p:txBody>
              <a:bodyPr/>
              <a:lstStyle/>
              <a:p>
                <a:r>
                  <a:rPr lang="en-GB">
                    <a:noFill/>
                  </a:rPr>
                  <a:t> </a:t>
                </a:r>
              </a:p>
            </p:txBody>
          </p:sp>
        </mc:Fallback>
      </mc:AlternateContent>
      <p:sp>
        <p:nvSpPr>
          <p:cNvPr id="20" name="TextBox 19"/>
          <p:cNvSpPr txBox="1"/>
          <p:nvPr/>
        </p:nvSpPr>
        <p:spPr>
          <a:xfrm>
            <a:off x="865158" y="652378"/>
            <a:ext cx="6471139" cy="523220"/>
          </a:xfrm>
          <a:prstGeom prst="rect">
            <a:avLst/>
          </a:prstGeom>
          <a:noFill/>
        </p:spPr>
        <p:txBody>
          <a:bodyPr wrap="square" rtlCol="0">
            <a:spAutoFit/>
          </a:bodyPr>
          <a:lstStyle/>
          <a:p>
            <a:r>
              <a:rPr lang="en-GB" sz="2800" b="1" dirty="0" smtClean="0">
                <a:solidFill>
                  <a:srgbClr val="002060"/>
                </a:solidFill>
              </a:rPr>
              <a:t>Solution of problem 5</a:t>
            </a:r>
            <a:endParaRPr lang="en-GB" sz="2800" b="1" dirty="0">
              <a:solidFill>
                <a:srgbClr val="002060"/>
              </a:solidFill>
            </a:endParaRPr>
          </a:p>
        </p:txBody>
      </p:sp>
    </p:spTree>
    <p:extLst>
      <p:ext uri="{BB962C8B-B14F-4D97-AF65-F5344CB8AC3E}">
        <p14:creationId xmlns:p14="http://schemas.microsoft.com/office/powerpoint/2010/main" val="15758878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359289" y="746852"/>
                <a:ext cx="6054385" cy="2352182"/>
              </a:xfrm>
              <a:prstGeom prst="rect">
                <a:avLst/>
              </a:prstGeom>
            </p:spPr>
            <p:txBody>
              <a:bodyPr wrap="square">
                <a:spAutoFit/>
              </a:bodyPr>
              <a:lstStyle/>
              <a:p>
                <a:pPr>
                  <a:spcAft>
                    <a:spcPts val="1200"/>
                  </a:spcAft>
                </a:pPr>
                <a14:m>
                  <m:oMath xmlns:m="http://schemas.openxmlformats.org/officeDocument/2006/math">
                    <m:r>
                      <a:rPr lang="en-GB" sz="2800" b="0" i="1" smtClean="0">
                        <a:latin typeface="Cambria Math" panose="02040503050406030204" pitchFamily="18" charset="0"/>
                        <a:ea typeface="Times New Roman" panose="02020603050405020304" pitchFamily="18" charset="0"/>
                        <a:cs typeface="Calibri" panose="020F0502020204030204" pitchFamily="34" charset="0"/>
                      </a:rPr>
                      <m:t>𝑆</m:t>
                    </m:r>
                    <m:d>
                      <m:dPr>
                        <m:ctrlPr>
                          <a:rPr lang="en-GB" sz="2800" b="0" i="1" smtClean="0">
                            <a:latin typeface="Cambria Math" panose="02040503050406030204" pitchFamily="18" charset="0"/>
                            <a:ea typeface="Times New Roman" panose="02020603050405020304" pitchFamily="18" charset="0"/>
                            <a:cs typeface="Calibri" panose="020F0502020204030204" pitchFamily="34" charset="0"/>
                          </a:rPr>
                        </m:ctrlPr>
                      </m:dPr>
                      <m:e>
                        <m:r>
                          <a:rPr lang="en-GB" sz="2800" b="0" i="1" smtClean="0">
                            <a:latin typeface="Cambria Math" panose="02040503050406030204" pitchFamily="18" charset="0"/>
                            <a:ea typeface="Cambria Math" panose="02040503050406030204" pitchFamily="18" charset="0"/>
                            <a:cs typeface="Calibri" panose="020F0502020204030204" pitchFamily="34" charset="0"/>
                          </a:rPr>
                          <m:t>𝛼</m:t>
                        </m:r>
                      </m:e>
                    </m:d>
                    <m:r>
                      <a:rPr lang="en-GB" sz="2800" b="0" i="1" smtClean="0">
                        <a:latin typeface="Cambria Math" panose="02040503050406030204" pitchFamily="18" charset="0"/>
                        <a:ea typeface="Cambria Math" panose="02040503050406030204" pitchFamily="18" charset="0"/>
                        <a:cs typeface="Calibri" panose="020F0502020204030204" pitchFamily="34" charset="0"/>
                      </a:rPr>
                      <m:t>=</m:t>
                    </m:r>
                    <m:f>
                      <m:fPr>
                        <m:ctrlPr>
                          <a:rPr lang="en-GB" sz="2800" b="0" i="1" smtClean="0">
                            <a:latin typeface="Cambria Math" panose="02040503050406030204" pitchFamily="18" charset="0"/>
                            <a:ea typeface="Cambria Math" panose="02040503050406030204" pitchFamily="18" charset="0"/>
                            <a:cs typeface="Calibri" panose="020F0502020204030204" pitchFamily="34" charset="0"/>
                          </a:rPr>
                        </m:ctrlPr>
                      </m:fPr>
                      <m:num>
                        <m:r>
                          <a:rPr lang="en-GB" sz="2800" b="0" i="1" smtClean="0">
                            <a:latin typeface="Cambria Math" panose="02040503050406030204" pitchFamily="18" charset="0"/>
                            <a:ea typeface="Cambria Math" panose="02040503050406030204" pitchFamily="18" charset="0"/>
                            <a:cs typeface="Calibri" panose="020F0502020204030204" pitchFamily="34" charset="0"/>
                          </a:rPr>
                          <m:t>𝛼</m:t>
                        </m:r>
                      </m:num>
                      <m:den>
                        <m:r>
                          <a:rPr lang="en-GB" sz="2800" b="0" i="1" smtClean="0">
                            <a:latin typeface="Cambria Math" panose="02040503050406030204" pitchFamily="18" charset="0"/>
                            <a:ea typeface="Cambria Math" panose="02040503050406030204" pitchFamily="18" charset="0"/>
                            <a:cs typeface="Calibri" panose="020F0502020204030204" pitchFamily="34" charset="0"/>
                          </a:rPr>
                          <m:t>2</m:t>
                        </m:r>
                      </m:den>
                    </m:f>
                    <m:sSup>
                      <m:sSupPr>
                        <m:ctrlPr>
                          <a:rPr lang="en-GB" sz="2800" b="0" i="1" smtClean="0">
                            <a:latin typeface="Cambria Math" panose="02040503050406030204" pitchFamily="18" charset="0"/>
                            <a:ea typeface="Cambria Math" panose="02040503050406030204" pitchFamily="18" charset="0"/>
                            <a:cs typeface="Calibri" panose="020F0502020204030204" pitchFamily="34" charset="0"/>
                          </a:rPr>
                        </m:ctrlPr>
                      </m:sSupPr>
                      <m:e>
                        <m:r>
                          <a:rPr lang="en-GB" sz="2800" b="0" i="1" smtClean="0">
                            <a:latin typeface="Cambria Math" panose="02040503050406030204" pitchFamily="18" charset="0"/>
                            <a:ea typeface="Cambria Math" panose="02040503050406030204" pitchFamily="18" charset="0"/>
                            <a:cs typeface="Calibri" panose="020F0502020204030204" pitchFamily="34" charset="0"/>
                          </a:rPr>
                          <m:t>𝑟</m:t>
                        </m:r>
                      </m:e>
                      <m:sup>
                        <m:r>
                          <a:rPr lang="en-GB" sz="2800" b="0" i="1" smtClean="0">
                            <a:latin typeface="Cambria Math" panose="02040503050406030204" pitchFamily="18" charset="0"/>
                            <a:ea typeface="Cambria Math" panose="02040503050406030204" pitchFamily="18" charset="0"/>
                            <a:cs typeface="Calibri" panose="020F0502020204030204" pitchFamily="34" charset="0"/>
                          </a:rPr>
                          <m:t>2</m:t>
                        </m:r>
                      </m:sup>
                    </m:sSup>
                    <m:r>
                      <a:rPr lang="en-GB" sz="2800" b="0" i="1" smtClean="0">
                        <a:latin typeface="Cambria Math" panose="02040503050406030204" pitchFamily="18" charset="0"/>
                        <a:ea typeface="Cambria Math" panose="02040503050406030204" pitchFamily="18" charset="0"/>
                        <a:cs typeface="Calibri" panose="020F0502020204030204" pitchFamily="34" charset="0"/>
                      </a:rPr>
                      <m:t>−</m:t>
                    </m:r>
                    <m:f>
                      <m:fPr>
                        <m:ctrlPr>
                          <a:rPr lang="en-GB" sz="2800" b="0" i="1" smtClean="0">
                            <a:latin typeface="Cambria Math" panose="02040503050406030204" pitchFamily="18" charset="0"/>
                            <a:ea typeface="Cambria Math" panose="02040503050406030204" pitchFamily="18" charset="0"/>
                            <a:cs typeface="Calibri" panose="020F0502020204030204" pitchFamily="34" charset="0"/>
                          </a:rPr>
                        </m:ctrlPr>
                      </m:fPr>
                      <m:num>
                        <m:r>
                          <a:rPr lang="en-GB" sz="2800" b="0" i="1" smtClean="0">
                            <a:latin typeface="Cambria Math" panose="02040503050406030204" pitchFamily="18" charset="0"/>
                            <a:ea typeface="Cambria Math" panose="02040503050406030204" pitchFamily="18" charset="0"/>
                            <a:cs typeface="Calibri" panose="020F0502020204030204" pitchFamily="34" charset="0"/>
                          </a:rPr>
                          <m:t>1</m:t>
                        </m:r>
                      </m:num>
                      <m:den>
                        <m:r>
                          <a:rPr lang="en-GB" sz="2800" b="0" i="1" smtClean="0">
                            <a:latin typeface="Cambria Math" panose="02040503050406030204" pitchFamily="18" charset="0"/>
                            <a:ea typeface="Cambria Math" panose="02040503050406030204" pitchFamily="18" charset="0"/>
                            <a:cs typeface="Calibri" panose="020F0502020204030204" pitchFamily="34" charset="0"/>
                          </a:rPr>
                          <m:t>2</m:t>
                        </m:r>
                      </m:den>
                    </m:f>
                    <m:sSup>
                      <m:sSupPr>
                        <m:ctrlPr>
                          <a:rPr lang="en-GB" sz="2800" b="0" i="1" smtClean="0">
                            <a:latin typeface="Cambria Math" panose="02040503050406030204" pitchFamily="18" charset="0"/>
                            <a:ea typeface="Cambria Math" panose="02040503050406030204" pitchFamily="18" charset="0"/>
                            <a:cs typeface="Calibri" panose="020F0502020204030204" pitchFamily="34" charset="0"/>
                          </a:rPr>
                        </m:ctrlPr>
                      </m:sSupPr>
                      <m:e>
                        <m:r>
                          <a:rPr lang="en-GB" sz="2800" b="0" i="1" smtClean="0">
                            <a:latin typeface="Cambria Math" panose="02040503050406030204" pitchFamily="18" charset="0"/>
                            <a:ea typeface="Cambria Math" panose="02040503050406030204" pitchFamily="18" charset="0"/>
                            <a:cs typeface="Calibri" panose="020F0502020204030204" pitchFamily="34" charset="0"/>
                          </a:rPr>
                          <m:t>𝑟</m:t>
                        </m:r>
                      </m:e>
                      <m:sup>
                        <m:r>
                          <a:rPr lang="en-GB" sz="2800" b="0" i="1" smtClean="0">
                            <a:latin typeface="Cambria Math" panose="02040503050406030204" pitchFamily="18" charset="0"/>
                            <a:ea typeface="Cambria Math" panose="02040503050406030204" pitchFamily="18" charset="0"/>
                            <a:cs typeface="Calibri" panose="020F0502020204030204" pitchFamily="34" charset="0"/>
                          </a:rPr>
                          <m:t>2</m:t>
                        </m:r>
                      </m:sup>
                    </m:sSup>
                    <m:r>
                      <a:rPr lang="en-GB" sz="2800" b="0" i="1" smtClean="0">
                        <a:latin typeface="Cambria Math" panose="02040503050406030204" pitchFamily="18" charset="0"/>
                        <a:ea typeface="Cambria Math" panose="02040503050406030204" pitchFamily="18" charset="0"/>
                        <a:cs typeface="Calibri" panose="020F0502020204030204" pitchFamily="34" charset="0"/>
                      </a:rPr>
                      <m:t>𝑠𝑖𝑛</m:t>
                    </m:r>
                    <m:r>
                      <a:rPr lang="en-GB" sz="2800" b="0" i="1" smtClean="0">
                        <a:latin typeface="Cambria Math" panose="02040503050406030204" pitchFamily="18" charset="0"/>
                        <a:ea typeface="Cambria Math" panose="02040503050406030204" pitchFamily="18" charset="0"/>
                        <a:cs typeface="Calibri" panose="020F0502020204030204" pitchFamily="34" charset="0"/>
                      </a:rPr>
                      <m:t>𝛼</m:t>
                    </m:r>
                  </m:oMath>
                </a14:m>
                <a:r>
                  <a:rPr lang="en-GB" sz="2800" dirty="0" smtClean="0">
                    <a:latin typeface="Calibri" panose="020F0502020204030204" pitchFamily="34" charset="0"/>
                    <a:cs typeface="Calibri" panose="020F0502020204030204" pitchFamily="34" charset="0"/>
                  </a:rPr>
                  <a:t> =</a:t>
                </a:r>
              </a:p>
              <a:p>
                <a:pPr>
                  <a:spcAft>
                    <a:spcPts val="1200"/>
                  </a:spcAft>
                </a:pPr>
                <a:r>
                  <a:rPr lang="en-GB" sz="2800" dirty="0" smtClean="0">
                    <a:latin typeface="Calibri" panose="020F0502020204030204" pitchFamily="34" charset="0"/>
                    <a:cs typeface="Calibri" panose="020F0502020204030204" pitchFamily="34" charset="0"/>
                  </a:rPr>
                  <a:t>= </a:t>
                </a:r>
                <a14:m>
                  <m:oMath xmlns:m="http://schemas.openxmlformats.org/officeDocument/2006/math">
                    <m:f>
                      <m:fPr>
                        <m:ctrlPr>
                          <a:rPr lang="en-GB" sz="2800" i="1" dirty="0" smtClean="0">
                            <a:latin typeface="Cambria Math" panose="02040503050406030204" pitchFamily="18" charset="0"/>
                            <a:cs typeface="Calibri" panose="020F0502020204030204" pitchFamily="34" charset="0"/>
                          </a:rPr>
                        </m:ctrlPr>
                      </m:fPr>
                      <m:num>
                        <m:sSup>
                          <m:sSupPr>
                            <m:ctrlPr>
                              <a:rPr lang="en-GB" sz="2800" i="1" dirty="0" smtClean="0">
                                <a:latin typeface="Cambria Math" panose="02040503050406030204" pitchFamily="18" charset="0"/>
                                <a:cs typeface="Calibri" panose="020F0502020204030204" pitchFamily="34" charset="0"/>
                              </a:rPr>
                            </m:ctrlPr>
                          </m:sSupPr>
                          <m:e>
                            <m:r>
                              <a:rPr lang="en-GB" sz="2800" b="0" i="1" dirty="0" smtClean="0">
                                <a:latin typeface="Cambria Math" panose="02040503050406030204" pitchFamily="18" charset="0"/>
                                <a:cs typeface="Calibri" panose="020F0502020204030204" pitchFamily="34" charset="0"/>
                              </a:rPr>
                              <m:t>𝑟</m:t>
                            </m:r>
                          </m:e>
                          <m:sup>
                            <m:r>
                              <a:rPr lang="en-GB" sz="2800" b="0" i="1" dirty="0" smtClean="0">
                                <a:latin typeface="Cambria Math" panose="02040503050406030204" pitchFamily="18" charset="0"/>
                                <a:cs typeface="Calibri" panose="020F0502020204030204" pitchFamily="34" charset="0"/>
                              </a:rPr>
                              <m:t>2</m:t>
                            </m:r>
                          </m:sup>
                        </m:sSup>
                      </m:num>
                      <m:den>
                        <m:r>
                          <a:rPr lang="en-GB" sz="2800" b="0" i="1" dirty="0" smtClean="0">
                            <a:latin typeface="Cambria Math" panose="02040503050406030204" pitchFamily="18" charset="0"/>
                            <a:cs typeface="Calibri" panose="020F0502020204030204" pitchFamily="34" charset="0"/>
                          </a:rPr>
                          <m:t>2</m:t>
                        </m:r>
                      </m:den>
                    </m:f>
                    <m:d>
                      <m:dPr>
                        <m:ctrlPr>
                          <a:rPr lang="en-GB" sz="2800" b="0" i="1" dirty="0" smtClean="0">
                            <a:latin typeface="Cambria Math" panose="02040503050406030204" pitchFamily="18" charset="0"/>
                            <a:cs typeface="Calibri" panose="020F0502020204030204" pitchFamily="34" charset="0"/>
                          </a:rPr>
                        </m:ctrlPr>
                      </m:dPr>
                      <m:e>
                        <m:r>
                          <a:rPr lang="en-GB" sz="2800" b="0" i="1" dirty="0" smtClean="0">
                            <a:latin typeface="Cambria Math" panose="02040503050406030204" pitchFamily="18" charset="0"/>
                            <a:ea typeface="Cambria Math" panose="02040503050406030204" pitchFamily="18" charset="0"/>
                            <a:cs typeface="Calibri" panose="020F0502020204030204" pitchFamily="34" charset="0"/>
                          </a:rPr>
                          <m:t>𝛼</m:t>
                        </m:r>
                        <m:r>
                          <a:rPr lang="en-GB" sz="2800" b="0" i="1" dirty="0" smtClean="0">
                            <a:latin typeface="Cambria Math" panose="02040503050406030204" pitchFamily="18" charset="0"/>
                            <a:ea typeface="Cambria Math" panose="02040503050406030204" pitchFamily="18" charset="0"/>
                            <a:cs typeface="Calibri" panose="020F0502020204030204" pitchFamily="34" charset="0"/>
                          </a:rPr>
                          <m:t>−</m:t>
                        </m:r>
                        <m:r>
                          <a:rPr lang="en-GB" sz="2800" b="0" i="1" dirty="0" smtClean="0">
                            <a:latin typeface="Cambria Math" panose="02040503050406030204" pitchFamily="18" charset="0"/>
                            <a:ea typeface="Cambria Math" panose="02040503050406030204" pitchFamily="18" charset="0"/>
                            <a:cs typeface="Calibri" panose="020F0502020204030204" pitchFamily="34" charset="0"/>
                          </a:rPr>
                          <m:t>𝑠𝑖𝑛</m:t>
                        </m:r>
                        <m:r>
                          <a:rPr lang="en-GB" sz="2800" b="0" i="1" dirty="0" smtClean="0">
                            <a:latin typeface="Cambria Math" panose="02040503050406030204" pitchFamily="18" charset="0"/>
                            <a:ea typeface="Cambria Math" panose="02040503050406030204" pitchFamily="18" charset="0"/>
                            <a:cs typeface="Calibri" panose="020F0502020204030204" pitchFamily="34" charset="0"/>
                          </a:rPr>
                          <m:t>𝛼</m:t>
                        </m:r>
                      </m:e>
                    </m:d>
                    <m:r>
                      <a:rPr lang="en-GB" sz="2800" b="0" i="1" dirty="0" smtClean="0">
                        <a:latin typeface="Cambria Math" panose="02040503050406030204" pitchFamily="18" charset="0"/>
                        <a:ea typeface="Cambria Math" panose="02040503050406030204" pitchFamily="18" charset="0"/>
                        <a:cs typeface="Calibri" panose="020F0502020204030204" pitchFamily="34" charset="0"/>
                      </a:rPr>
                      <m:t>=</m:t>
                    </m:r>
                    <m:f>
                      <m:fPr>
                        <m:ctrlPr>
                          <a:rPr lang="en-GB" sz="2800" b="0" i="1" dirty="0" smtClean="0">
                            <a:latin typeface="Cambria Math" panose="02040503050406030204" pitchFamily="18" charset="0"/>
                            <a:ea typeface="Cambria Math" panose="02040503050406030204" pitchFamily="18" charset="0"/>
                            <a:cs typeface="Calibri" panose="020F0502020204030204" pitchFamily="34" charset="0"/>
                          </a:rPr>
                        </m:ctrlPr>
                      </m:fPr>
                      <m:num>
                        <m:sSup>
                          <m:sSupPr>
                            <m:ctrlPr>
                              <a:rPr lang="en-GB" sz="2800" b="0" i="1" dirty="0" smtClean="0">
                                <a:latin typeface="Cambria Math" panose="02040503050406030204" pitchFamily="18" charset="0"/>
                                <a:ea typeface="Cambria Math" panose="02040503050406030204" pitchFamily="18" charset="0"/>
                                <a:cs typeface="Calibri" panose="020F0502020204030204" pitchFamily="34" charset="0"/>
                              </a:rPr>
                            </m:ctrlPr>
                          </m:sSupPr>
                          <m:e>
                            <m:r>
                              <a:rPr lang="en-GB" sz="2800" b="0" i="1" dirty="0" smtClean="0">
                                <a:latin typeface="Cambria Math" panose="02040503050406030204" pitchFamily="18" charset="0"/>
                                <a:ea typeface="Cambria Math" panose="02040503050406030204" pitchFamily="18" charset="0"/>
                                <a:cs typeface="Calibri" panose="020F0502020204030204" pitchFamily="34" charset="0"/>
                              </a:rPr>
                              <m:t>𝑙</m:t>
                            </m:r>
                          </m:e>
                          <m:sup>
                            <m:r>
                              <a:rPr lang="en-GB" sz="2800" b="0" i="1" dirty="0" smtClean="0">
                                <a:latin typeface="Cambria Math" panose="02040503050406030204" pitchFamily="18" charset="0"/>
                                <a:ea typeface="Cambria Math" panose="02040503050406030204" pitchFamily="18" charset="0"/>
                                <a:cs typeface="Calibri" panose="020F0502020204030204" pitchFamily="34" charset="0"/>
                              </a:rPr>
                              <m:t>2</m:t>
                            </m:r>
                          </m:sup>
                        </m:sSup>
                      </m:num>
                      <m:den>
                        <m:r>
                          <a:rPr lang="en-GB" sz="2800" b="0" i="1" dirty="0" smtClean="0">
                            <a:latin typeface="Cambria Math" panose="02040503050406030204" pitchFamily="18" charset="0"/>
                            <a:ea typeface="Cambria Math" panose="02040503050406030204" pitchFamily="18" charset="0"/>
                            <a:cs typeface="Calibri" panose="020F0502020204030204" pitchFamily="34" charset="0"/>
                          </a:rPr>
                          <m:t>2</m:t>
                        </m:r>
                        <m:sSup>
                          <m:sSupPr>
                            <m:ctrlPr>
                              <a:rPr lang="en-GB" sz="2800" b="0" i="1" dirty="0" smtClean="0">
                                <a:latin typeface="Cambria Math" panose="02040503050406030204" pitchFamily="18" charset="0"/>
                                <a:ea typeface="Cambria Math" panose="02040503050406030204" pitchFamily="18" charset="0"/>
                                <a:cs typeface="Calibri" panose="020F0502020204030204" pitchFamily="34" charset="0"/>
                              </a:rPr>
                            </m:ctrlPr>
                          </m:sSupPr>
                          <m:e>
                            <m:r>
                              <a:rPr lang="en-GB" sz="2800" b="0" i="1" dirty="0" smtClean="0">
                                <a:latin typeface="Cambria Math" panose="02040503050406030204" pitchFamily="18" charset="0"/>
                                <a:ea typeface="Cambria Math" panose="02040503050406030204" pitchFamily="18" charset="0"/>
                                <a:cs typeface="Calibri" panose="020F0502020204030204" pitchFamily="34" charset="0"/>
                              </a:rPr>
                              <m:t>𝛼</m:t>
                            </m:r>
                          </m:e>
                          <m:sup>
                            <m:r>
                              <a:rPr lang="en-GB" sz="2800" b="0" i="1" dirty="0" smtClean="0">
                                <a:latin typeface="Cambria Math" panose="02040503050406030204" pitchFamily="18" charset="0"/>
                                <a:ea typeface="Cambria Math" panose="02040503050406030204" pitchFamily="18" charset="0"/>
                                <a:cs typeface="Calibri" panose="020F0502020204030204" pitchFamily="34" charset="0"/>
                              </a:rPr>
                              <m:t>2</m:t>
                            </m:r>
                          </m:sup>
                        </m:sSup>
                      </m:den>
                    </m:f>
                    <m:d>
                      <m:dPr>
                        <m:ctrlPr>
                          <a:rPr lang="en-GB" sz="2800" b="0" i="1" dirty="0" smtClean="0">
                            <a:latin typeface="Cambria Math" panose="02040503050406030204" pitchFamily="18" charset="0"/>
                            <a:ea typeface="Cambria Math" panose="02040503050406030204" pitchFamily="18" charset="0"/>
                            <a:cs typeface="Calibri" panose="020F0502020204030204" pitchFamily="34" charset="0"/>
                          </a:rPr>
                        </m:ctrlPr>
                      </m:dPr>
                      <m:e>
                        <m:r>
                          <a:rPr lang="en-GB" sz="2800" b="0" i="1" dirty="0" smtClean="0">
                            <a:latin typeface="Cambria Math" panose="02040503050406030204" pitchFamily="18" charset="0"/>
                            <a:ea typeface="Cambria Math" panose="02040503050406030204" pitchFamily="18" charset="0"/>
                            <a:cs typeface="Calibri" panose="020F0502020204030204" pitchFamily="34" charset="0"/>
                          </a:rPr>
                          <m:t>𝛼</m:t>
                        </m:r>
                        <m:r>
                          <a:rPr lang="en-GB" sz="2800" b="0" i="1" dirty="0" smtClean="0">
                            <a:latin typeface="Cambria Math" panose="02040503050406030204" pitchFamily="18" charset="0"/>
                            <a:ea typeface="Cambria Math" panose="02040503050406030204" pitchFamily="18" charset="0"/>
                            <a:cs typeface="Calibri" panose="020F0502020204030204" pitchFamily="34" charset="0"/>
                          </a:rPr>
                          <m:t>−</m:t>
                        </m:r>
                        <m:r>
                          <a:rPr lang="en-GB" sz="2800" b="0" i="1" dirty="0" smtClean="0">
                            <a:latin typeface="Cambria Math" panose="02040503050406030204" pitchFamily="18" charset="0"/>
                            <a:ea typeface="Cambria Math" panose="02040503050406030204" pitchFamily="18" charset="0"/>
                            <a:cs typeface="Calibri" panose="020F0502020204030204" pitchFamily="34" charset="0"/>
                          </a:rPr>
                          <m:t>𝑠𝑖𝑛</m:t>
                        </m:r>
                        <m:r>
                          <a:rPr lang="en-GB" sz="2800" b="0" i="1" dirty="0" smtClean="0">
                            <a:latin typeface="Cambria Math" panose="02040503050406030204" pitchFamily="18" charset="0"/>
                            <a:ea typeface="Cambria Math" panose="02040503050406030204" pitchFamily="18" charset="0"/>
                            <a:cs typeface="Calibri" panose="020F0502020204030204" pitchFamily="34" charset="0"/>
                          </a:rPr>
                          <m:t>𝛼</m:t>
                        </m:r>
                      </m:e>
                    </m:d>
                    <m:r>
                      <a:rPr lang="en-GB" sz="2800" b="0" i="1" dirty="0" smtClean="0">
                        <a:latin typeface="Cambria Math" panose="02040503050406030204" pitchFamily="18" charset="0"/>
                        <a:ea typeface="Cambria Math" panose="02040503050406030204" pitchFamily="18" charset="0"/>
                        <a:cs typeface="Calibri" panose="020F0502020204030204" pitchFamily="34" charset="0"/>
                      </a:rPr>
                      <m:t>=</m:t>
                    </m:r>
                  </m:oMath>
                </a14:m>
                <a:endParaRPr lang="en-GB" sz="2800" b="0" dirty="0" smtClean="0">
                  <a:latin typeface="Calibri" panose="020F0502020204030204" pitchFamily="34" charset="0"/>
                  <a:ea typeface="Cambria Math" panose="02040503050406030204" pitchFamily="18" charset="0"/>
                  <a:cs typeface="Calibri" panose="020F0502020204030204" pitchFamily="34" charset="0"/>
                </a:endParaRPr>
              </a:p>
              <a:p>
                <a:pPr>
                  <a:spcAft>
                    <a:spcPts val="1200"/>
                  </a:spcAft>
                </a:pPr>
                <a:r>
                  <a:rPr lang="en-GB" sz="2800" dirty="0" smtClean="0">
                    <a:latin typeface="Calibri" panose="020F0502020204030204" pitchFamily="34" charset="0"/>
                    <a:cs typeface="Calibri" panose="020F0502020204030204" pitchFamily="34" charset="0"/>
                  </a:rPr>
                  <a:t>=</a:t>
                </a:r>
                <a14:m>
                  <m:oMath xmlns:m="http://schemas.openxmlformats.org/officeDocument/2006/math">
                    <m:f>
                      <m:fPr>
                        <m:ctrlPr>
                          <a:rPr lang="en-GB" sz="2800" i="1" dirty="0">
                            <a:latin typeface="Cambria Math" panose="02040503050406030204" pitchFamily="18" charset="0"/>
                            <a:ea typeface="Cambria Math" panose="02040503050406030204" pitchFamily="18" charset="0"/>
                            <a:cs typeface="Calibri" panose="020F0502020204030204" pitchFamily="34" charset="0"/>
                          </a:rPr>
                        </m:ctrlPr>
                      </m:fPr>
                      <m:num>
                        <m:sSup>
                          <m:sSupPr>
                            <m:ctrlPr>
                              <a:rPr lang="en-GB" sz="2800" i="1" dirty="0">
                                <a:latin typeface="Cambria Math" panose="02040503050406030204" pitchFamily="18" charset="0"/>
                                <a:ea typeface="Cambria Math" panose="02040503050406030204" pitchFamily="18" charset="0"/>
                                <a:cs typeface="Calibri" panose="020F0502020204030204" pitchFamily="34" charset="0"/>
                              </a:rPr>
                            </m:ctrlPr>
                          </m:sSupPr>
                          <m:e>
                            <m:r>
                              <a:rPr lang="en-GB" sz="2800" i="1" dirty="0">
                                <a:latin typeface="Cambria Math" panose="02040503050406030204" pitchFamily="18" charset="0"/>
                                <a:ea typeface="Cambria Math" panose="02040503050406030204" pitchFamily="18" charset="0"/>
                                <a:cs typeface="Calibri" panose="020F0502020204030204" pitchFamily="34" charset="0"/>
                              </a:rPr>
                              <m:t>𝑙</m:t>
                            </m:r>
                          </m:e>
                          <m:sup>
                            <m:r>
                              <a:rPr lang="en-GB" sz="2800" i="1" dirty="0">
                                <a:latin typeface="Cambria Math" panose="02040503050406030204" pitchFamily="18" charset="0"/>
                                <a:ea typeface="Cambria Math" panose="02040503050406030204" pitchFamily="18" charset="0"/>
                                <a:cs typeface="Calibri" panose="020F0502020204030204" pitchFamily="34" charset="0"/>
                              </a:rPr>
                              <m:t>2</m:t>
                            </m:r>
                          </m:sup>
                        </m:sSup>
                      </m:num>
                      <m:den>
                        <m:r>
                          <a:rPr lang="en-GB" sz="2800" i="1" dirty="0">
                            <a:latin typeface="Cambria Math" panose="02040503050406030204" pitchFamily="18" charset="0"/>
                            <a:ea typeface="Cambria Math" panose="02040503050406030204" pitchFamily="18" charset="0"/>
                            <a:cs typeface="Calibri" panose="020F0502020204030204" pitchFamily="34" charset="0"/>
                          </a:rPr>
                          <m:t>2</m:t>
                        </m:r>
                      </m:den>
                    </m:f>
                    <m:r>
                      <a:rPr lang="en-GB" sz="2800" i="1" dirty="0" smtClean="0">
                        <a:latin typeface="Cambria Math" panose="02040503050406030204" pitchFamily="18" charset="0"/>
                        <a:ea typeface="Cambria Math" panose="02040503050406030204" pitchFamily="18" charset="0"/>
                        <a:cs typeface="Calibri" panose="020F0502020204030204" pitchFamily="34" charset="0"/>
                      </a:rPr>
                      <m:t>∙</m:t>
                    </m:r>
                    <m:f>
                      <m:fPr>
                        <m:ctrlPr>
                          <a:rPr lang="en-GB" sz="2800" i="1" dirty="0" smtClean="0">
                            <a:latin typeface="Cambria Math" panose="02040503050406030204" pitchFamily="18" charset="0"/>
                            <a:ea typeface="Cambria Math" panose="02040503050406030204" pitchFamily="18" charset="0"/>
                            <a:cs typeface="Calibri" panose="020F0502020204030204" pitchFamily="34" charset="0"/>
                          </a:rPr>
                        </m:ctrlPr>
                      </m:fPr>
                      <m:num>
                        <m:r>
                          <a:rPr lang="en-GB" sz="2800" i="1" dirty="0" smtClean="0">
                            <a:latin typeface="Cambria Math" panose="02040503050406030204" pitchFamily="18" charset="0"/>
                            <a:ea typeface="Cambria Math" panose="02040503050406030204" pitchFamily="18" charset="0"/>
                            <a:cs typeface="Calibri" panose="020F0502020204030204" pitchFamily="34" charset="0"/>
                          </a:rPr>
                          <m:t>𝛼</m:t>
                        </m:r>
                        <m:r>
                          <a:rPr lang="en-GB" sz="2800" b="0" i="1" dirty="0" smtClean="0">
                            <a:latin typeface="Cambria Math" panose="02040503050406030204" pitchFamily="18" charset="0"/>
                            <a:ea typeface="Cambria Math" panose="02040503050406030204" pitchFamily="18" charset="0"/>
                            <a:cs typeface="Calibri" panose="020F0502020204030204" pitchFamily="34" charset="0"/>
                          </a:rPr>
                          <m:t>−</m:t>
                        </m:r>
                        <m:r>
                          <a:rPr lang="en-GB" sz="2800" b="0" i="1" dirty="0" smtClean="0">
                            <a:latin typeface="Cambria Math" panose="02040503050406030204" pitchFamily="18" charset="0"/>
                            <a:ea typeface="Cambria Math" panose="02040503050406030204" pitchFamily="18" charset="0"/>
                            <a:cs typeface="Calibri" panose="020F0502020204030204" pitchFamily="34" charset="0"/>
                          </a:rPr>
                          <m:t>𝑠𝑖𝑛</m:t>
                        </m:r>
                        <m:r>
                          <a:rPr lang="en-GB" sz="2800" b="0" i="1" dirty="0" smtClean="0">
                            <a:latin typeface="Cambria Math" panose="02040503050406030204" pitchFamily="18" charset="0"/>
                            <a:ea typeface="Cambria Math" panose="02040503050406030204" pitchFamily="18" charset="0"/>
                            <a:cs typeface="Calibri" panose="020F0502020204030204" pitchFamily="34" charset="0"/>
                          </a:rPr>
                          <m:t>𝛼</m:t>
                        </m:r>
                      </m:num>
                      <m:den>
                        <m:sSup>
                          <m:sSupPr>
                            <m:ctrlPr>
                              <a:rPr lang="en-GB" sz="2800" i="1" dirty="0" smtClean="0">
                                <a:latin typeface="Cambria Math" panose="02040503050406030204" pitchFamily="18" charset="0"/>
                                <a:ea typeface="Cambria Math" panose="02040503050406030204" pitchFamily="18" charset="0"/>
                                <a:cs typeface="Calibri" panose="020F0502020204030204" pitchFamily="34" charset="0"/>
                              </a:rPr>
                            </m:ctrlPr>
                          </m:sSupPr>
                          <m:e>
                            <m:r>
                              <a:rPr lang="en-GB" sz="2800" i="1" dirty="0" smtClean="0">
                                <a:latin typeface="Cambria Math" panose="02040503050406030204" pitchFamily="18" charset="0"/>
                                <a:ea typeface="Cambria Math" panose="02040503050406030204" pitchFamily="18" charset="0"/>
                                <a:cs typeface="Calibri" panose="020F0502020204030204" pitchFamily="34" charset="0"/>
                              </a:rPr>
                              <m:t>𝛼</m:t>
                            </m:r>
                          </m:e>
                          <m:sup>
                            <m:r>
                              <a:rPr lang="en-GB" sz="2800" b="0" i="1" dirty="0" smtClean="0">
                                <a:latin typeface="Cambria Math" panose="02040503050406030204" pitchFamily="18" charset="0"/>
                                <a:ea typeface="Cambria Math" panose="02040503050406030204" pitchFamily="18" charset="0"/>
                                <a:cs typeface="Calibri" panose="020F0502020204030204" pitchFamily="34" charset="0"/>
                              </a:rPr>
                              <m:t>2</m:t>
                            </m:r>
                          </m:sup>
                        </m:sSup>
                      </m:den>
                    </m:f>
                  </m:oMath>
                </a14:m>
                <a:endParaRPr lang="en-GB" sz="2800" dirty="0">
                  <a:latin typeface="Calibri" panose="020F0502020204030204" pitchFamily="34" charset="0"/>
                  <a:cs typeface="Calibri" panose="020F050202020403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359289" y="746852"/>
                <a:ext cx="6054385" cy="2352182"/>
              </a:xfrm>
              <a:prstGeom prst="rect">
                <a:avLst/>
              </a:prstGeom>
              <a:blipFill rotWithShape="0">
                <a:blip r:embed="rId2"/>
                <a:stretch>
                  <a:fillRect l="-2115" b="-2857"/>
                </a:stretch>
              </a:blipFill>
            </p:spPr>
            <p:txBody>
              <a:bodyPr/>
              <a:lstStyle/>
              <a:p>
                <a:r>
                  <a:rPr lang="en-GB">
                    <a:noFill/>
                  </a:rPr>
                  <a:t> </a:t>
                </a:r>
              </a:p>
            </p:txBody>
          </p:sp>
        </mc:Fallback>
      </mc:AlternateContent>
      <p:sp>
        <p:nvSpPr>
          <p:cNvPr id="3" name="TextBox 2"/>
          <p:cNvSpPr txBox="1"/>
          <p:nvPr/>
        </p:nvSpPr>
        <p:spPr>
          <a:xfrm>
            <a:off x="7294099" y="1662189"/>
            <a:ext cx="2124222" cy="523220"/>
          </a:xfrm>
          <a:prstGeom prst="rect">
            <a:avLst/>
          </a:prstGeom>
          <a:noFill/>
        </p:spPr>
        <p:txBody>
          <a:bodyPr wrap="square" rtlCol="0">
            <a:spAutoFit/>
          </a:bodyPr>
          <a:lstStyle/>
          <a:p>
            <a:r>
              <a:rPr lang="en-GB" sz="2800" dirty="0" smtClean="0"/>
              <a:t>/Because of </a:t>
            </a:r>
            <a:endParaRPr lang="en-GB" sz="2800" dirty="0"/>
          </a:p>
        </p:txBody>
      </p:sp>
      <mc:AlternateContent xmlns:mc="http://schemas.openxmlformats.org/markup-compatibility/2006" xmlns:a14="http://schemas.microsoft.com/office/drawing/2010/main">
        <mc:Choice Requires="a14">
          <p:sp>
            <p:nvSpPr>
              <p:cNvPr id="4" name="Rectangle 3"/>
              <p:cNvSpPr/>
              <p:nvPr/>
            </p:nvSpPr>
            <p:spPr>
              <a:xfrm>
                <a:off x="9418321" y="1662189"/>
                <a:ext cx="1566070"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GB" sz="2800" i="1" smtClean="0">
                          <a:latin typeface="Cambria Math" panose="02040503050406030204" pitchFamily="18" charset="0"/>
                        </a:rPr>
                        <m:t>𝑙</m:t>
                      </m:r>
                      <m:r>
                        <a:rPr lang="en-GB" sz="2800" i="0">
                          <a:latin typeface="Cambria Math" panose="02040503050406030204" pitchFamily="18" charset="0"/>
                        </a:rPr>
                        <m:t>=</m:t>
                      </m:r>
                      <m:r>
                        <a:rPr lang="en-GB" sz="2800" i="1">
                          <a:latin typeface="Cambria Math" panose="02040503050406030204" pitchFamily="18" charset="0"/>
                        </a:rPr>
                        <m:t>𝑟</m:t>
                      </m:r>
                      <m:r>
                        <a:rPr lang="en-GB" sz="2800" i="0">
                          <a:latin typeface="Cambria Math" panose="02040503050406030204" pitchFamily="18" charset="0"/>
                        </a:rPr>
                        <m:t>∝</m:t>
                      </m:r>
                      <m:r>
                        <a:rPr lang="en-GB" sz="2800" b="0" i="0" smtClean="0">
                          <a:latin typeface="Cambria Math" panose="02040503050406030204" pitchFamily="18" charset="0"/>
                        </a:rPr>
                        <m:t>/</m:t>
                      </m:r>
                    </m:oMath>
                  </m:oMathPara>
                </a14:m>
                <a:endParaRPr lang="en-GB" sz="2800" dirty="0"/>
              </a:p>
            </p:txBody>
          </p:sp>
        </mc:Choice>
        <mc:Fallback xmlns="">
          <p:sp>
            <p:nvSpPr>
              <p:cNvPr id="4" name="Rectangle 3"/>
              <p:cNvSpPr>
                <a:spLocks noRot="1" noChangeAspect="1" noMove="1" noResize="1" noEditPoints="1" noAdjustHandles="1" noChangeArrowheads="1" noChangeShapeType="1" noTextEdit="1"/>
              </p:cNvSpPr>
              <p:nvPr/>
            </p:nvSpPr>
            <p:spPr>
              <a:xfrm>
                <a:off x="9418321" y="1662189"/>
                <a:ext cx="1566070" cy="523220"/>
              </a:xfrm>
              <a:prstGeom prst="rect">
                <a:avLst/>
              </a:prstGeom>
              <a:blipFill rotWithShape="0">
                <a:blip r:embed="rId3"/>
                <a:stretch>
                  <a:fillRect/>
                </a:stretch>
              </a:blipFill>
            </p:spPr>
            <p:txBody>
              <a:bodyPr/>
              <a:lstStyle/>
              <a:p>
                <a:r>
                  <a:rPr lang="en-GB">
                    <a:noFill/>
                  </a:rPr>
                  <a:t> </a:t>
                </a:r>
              </a:p>
            </p:txBody>
          </p:sp>
        </mc:Fallback>
      </mc:AlternateContent>
      <p:sp>
        <p:nvSpPr>
          <p:cNvPr id="5" name="TextBox 4"/>
          <p:cNvSpPr txBox="1"/>
          <p:nvPr/>
        </p:nvSpPr>
        <p:spPr>
          <a:xfrm>
            <a:off x="1359288" y="3445933"/>
            <a:ext cx="5154053" cy="523220"/>
          </a:xfrm>
          <a:prstGeom prst="rect">
            <a:avLst/>
          </a:prstGeom>
          <a:noFill/>
        </p:spPr>
        <p:txBody>
          <a:bodyPr wrap="square" rtlCol="0">
            <a:spAutoFit/>
          </a:bodyPr>
          <a:lstStyle/>
          <a:p>
            <a:r>
              <a:rPr lang="en-GB" sz="2800" dirty="0" smtClean="0"/>
              <a:t>Let us investigate the function </a:t>
            </a:r>
            <a:endParaRPr lang="en-GB" sz="2800" dirty="0"/>
          </a:p>
        </p:txBody>
      </p:sp>
      <mc:AlternateContent xmlns:mc="http://schemas.openxmlformats.org/markup-compatibility/2006" xmlns:a14="http://schemas.microsoft.com/office/drawing/2010/main">
        <mc:Choice Requires="a14">
          <p:sp>
            <p:nvSpPr>
              <p:cNvPr id="6" name="TextBox 5"/>
              <p:cNvSpPr txBox="1"/>
              <p:nvPr/>
            </p:nvSpPr>
            <p:spPr>
              <a:xfrm>
                <a:off x="1359288" y="4316052"/>
                <a:ext cx="3249638" cy="89319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800" b="0" i="1" smtClean="0">
                          <a:latin typeface="Cambria Math" panose="02040503050406030204" pitchFamily="18" charset="0"/>
                        </a:rPr>
                        <m:t>𝑆</m:t>
                      </m:r>
                      <m:d>
                        <m:dPr>
                          <m:ctrlPr>
                            <a:rPr lang="en-GB" sz="2800" b="0" i="1" smtClean="0">
                              <a:latin typeface="Cambria Math" panose="02040503050406030204" pitchFamily="18" charset="0"/>
                            </a:rPr>
                          </m:ctrlPr>
                        </m:dPr>
                        <m:e>
                          <m:r>
                            <a:rPr lang="en-GB" sz="2800" b="0" i="1" smtClean="0">
                              <a:latin typeface="Cambria Math" panose="02040503050406030204" pitchFamily="18" charset="0"/>
                            </a:rPr>
                            <m:t>𝑥</m:t>
                          </m:r>
                        </m:e>
                      </m:d>
                      <m:r>
                        <a:rPr lang="en-GB" sz="2800" b="0" i="1" smtClean="0">
                          <a:latin typeface="Cambria Math" panose="02040503050406030204" pitchFamily="18" charset="0"/>
                        </a:rPr>
                        <m:t>=</m:t>
                      </m:r>
                      <m:f>
                        <m:fPr>
                          <m:ctrlPr>
                            <a:rPr lang="en-GB" sz="2800" b="0" i="1" smtClean="0">
                              <a:latin typeface="Cambria Math" panose="02040503050406030204" pitchFamily="18" charset="0"/>
                            </a:rPr>
                          </m:ctrlPr>
                        </m:fPr>
                        <m:num>
                          <m:r>
                            <a:rPr lang="en-GB" sz="2800" b="0" i="1" smtClean="0">
                              <a:latin typeface="Cambria Math" panose="02040503050406030204" pitchFamily="18" charset="0"/>
                            </a:rPr>
                            <m:t>𝑥</m:t>
                          </m:r>
                          <m:r>
                            <a:rPr lang="en-GB" sz="2800" b="0" i="1" smtClean="0">
                              <a:latin typeface="Cambria Math" panose="02040503050406030204" pitchFamily="18" charset="0"/>
                            </a:rPr>
                            <m:t>−</m:t>
                          </m:r>
                          <m:r>
                            <a:rPr lang="en-GB" sz="2800" b="0" i="1" smtClean="0">
                              <a:latin typeface="Cambria Math" panose="02040503050406030204" pitchFamily="18" charset="0"/>
                            </a:rPr>
                            <m:t>𝑠𝑖𝑛𝑥</m:t>
                          </m:r>
                        </m:num>
                        <m:den>
                          <m:sSup>
                            <m:sSupPr>
                              <m:ctrlPr>
                                <a:rPr lang="en-GB" sz="2800" b="0" i="1" smtClean="0">
                                  <a:latin typeface="Cambria Math" panose="02040503050406030204" pitchFamily="18" charset="0"/>
                                </a:rPr>
                              </m:ctrlPr>
                            </m:sSupPr>
                            <m:e>
                              <m:r>
                                <a:rPr lang="en-GB" sz="2800" b="0" i="1" smtClean="0">
                                  <a:latin typeface="Cambria Math" panose="02040503050406030204" pitchFamily="18" charset="0"/>
                                </a:rPr>
                                <m:t>𝑥</m:t>
                              </m:r>
                            </m:e>
                            <m:sup>
                              <m:r>
                                <a:rPr lang="en-GB" sz="2800" b="0" i="1" smtClean="0">
                                  <a:latin typeface="Cambria Math" panose="02040503050406030204" pitchFamily="18" charset="0"/>
                                </a:rPr>
                                <m:t>2</m:t>
                              </m:r>
                            </m:sup>
                          </m:sSup>
                        </m:den>
                      </m:f>
                    </m:oMath>
                  </m:oMathPara>
                </a14:m>
                <a:endParaRPr lang="en-GB" sz="2800" dirty="0"/>
              </a:p>
            </p:txBody>
          </p:sp>
        </mc:Choice>
        <mc:Fallback xmlns="">
          <p:sp>
            <p:nvSpPr>
              <p:cNvPr id="6" name="TextBox 5"/>
              <p:cNvSpPr txBox="1">
                <a:spLocks noRot="1" noChangeAspect="1" noMove="1" noResize="1" noEditPoints="1" noAdjustHandles="1" noChangeArrowheads="1" noChangeShapeType="1" noTextEdit="1"/>
              </p:cNvSpPr>
              <p:nvPr/>
            </p:nvSpPr>
            <p:spPr>
              <a:xfrm>
                <a:off x="1359288" y="4316052"/>
                <a:ext cx="3249638" cy="893193"/>
              </a:xfrm>
              <a:prstGeom prst="rect">
                <a:avLst/>
              </a:prstGeom>
              <a:blipFill rotWithShape="0">
                <a:blip r:embed="rId4"/>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33802019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1359288" y="545910"/>
                <a:ext cx="3249638" cy="89319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800" b="0" i="1" smtClean="0">
                          <a:latin typeface="Cambria Math" panose="02040503050406030204" pitchFamily="18" charset="0"/>
                        </a:rPr>
                        <m:t>𝑆</m:t>
                      </m:r>
                      <m:d>
                        <m:dPr>
                          <m:ctrlPr>
                            <a:rPr lang="en-GB" sz="2800" b="0" i="1" smtClean="0">
                              <a:latin typeface="Cambria Math" panose="02040503050406030204" pitchFamily="18" charset="0"/>
                            </a:rPr>
                          </m:ctrlPr>
                        </m:dPr>
                        <m:e>
                          <m:r>
                            <a:rPr lang="en-GB" sz="2800" b="0" i="1" smtClean="0">
                              <a:latin typeface="Cambria Math" panose="02040503050406030204" pitchFamily="18" charset="0"/>
                            </a:rPr>
                            <m:t>𝑥</m:t>
                          </m:r>
                        </m:e>
                      </m:d>
                      <m:r>
                        <a:rPr lang="en-GB" sz="2800" b="0" i="1" smtClean="0">
                          <a:latin typeface="Cambria Math" panose="02040503050406030204" pitchFamily="18" charset="0"/>
                        </a:rPr>
                        <m:t>=</m:t>
                      </m:r>
                      <m:f>
                        <m:fPr>
                          <m:ctrlPr>
                            <a:rPr lang="en-GB" sz="2800" b="0" i="1" smtClean="0">
                              <a:latin typeface="Cambria Math" panose="02040503050406030204" pitchFamily="18" charset="0"/>
                            </a:rPr>
                          </m:ctrlPr>
                        </m:fPr>
                        <m:num>
                          <m:r>
                            <a:rPr lang="en-GB" sz="2800" b="0" i="1" smtClean="0">
                              <a:latin typeface="Cambria Math" panose="02040503050406030204" pitchFamily="18" charset="0"/>
                            </a:rPr>
                            <m:t>𝑥</m:t>
                          </m:r>
                          <m:r>
                            <a:rPr lang="en-GB" sz="2800" b="0" i="1" smtClean="0">
                              <a:latin typeface="Cambria Math" panose="02040503050406030204" pitchFamily="18" charset="0"/>
                            </a:rPr>
                            <m:t>−</m:t>
                          </m:r>
                          <m:r>
                            <a:rPr lang="en-GB" sz="2800" b="0" i="1" smtClean="0">
                              <a:latin typeface="Cambria Math" panose="02040503050406030204" pitchFamily="18" charset="0"/>
                            </a:rPr>
                            <m:t>𝑠𝑖𝑛𝑥</m:t>
                          </m:r>
                        </m:num>
                        <m:den>
                          <m:sSup>
                            <m:sSupPr>
                              <m:ctrlPr>
                                <a:rPr lang="en-GB" sz="2800" b="0" i="1" smtClean="0">
                                  <a:latin typeface="Cambria Math" panose="02040503050406030204" pitchFamily="18" charset="0"/>
                                </a:rPr>
                              </m:ctrlPr>
                            </m:sSupPr>
                            <m:e>
                              <m:r>
                                <a:rPr lang="en-GB" sz="2800" b="0" i="1" smtClean="0">
                                  <a:latin typeface="Cambria Math" panose="02040503050406030204" pitchFamily="18" charset="0"/>
                                </a:rPr>
                                <m:t>𝑥</m:t>
                              </m:r>
                            </m:e>
                            <m:sup>
                              <m:r>
                                <a:rPr lang="en-GB" sz="2800" b="0" i="1" smtClean="0">
                                  <a:latin typeface="Cambria Math" panose="02040503050406030204" pitchFamily="18" charset="0"/>
                                </a:rPr>
                                <m:t>2</m:t>
                              </m:r>
                            </m:sup>
                          </m:sSup>
                        </m:den>
                      </m:f>
                    </m:oMath>
                  </m:oMathPara>
                </a14:m>
                <a:endParaRPr lang="en-GB" sz="2800" dirty="0"/>
              </a:p>
            </p:txBody>
          </p:sp>
        </mc:Choice>
        <mc:Fallback xmlns="">
          <p:sp>
            <p:nvSpPr>
              <p:cNvPr id="2" name="TextBox 1"/>
              <p:cNvSpPr txBox="1">
                <a:spLocks noRot="1" noChangeAspect="1" noMove="1" noResize="1" noEditPoints="1" noAdjustHandles="1" noChangeArrowheads="1" noChangeShapeType="1" noTextEdit="1"/>
              </p:cNvSpPr>
              <p:nvPr/>
            </p:nvSpPr>
            <p:spPr>
              <a:xfrm>
                <a:off x="1359288" y="545910"/>
                <a:ext cx="3249638" cy="893193"/>
              </a:xfrm>
              <a:prstGeom prst="rect">
                <a:avLst/>
              </a:prstGeom>
              <a:blipFill rotWithShape="0">
                <a:blip r:embed="rId2"/>
                <a:stretch>
                  <a:fillRect/>
                </a:stretch>
              </a:blipFill>
            </p:spPr>
            <p:txBody>
              <a:bodyPr/>
              <a:lstStyle/>
              <a:p>
                <a:r>
                  <a:rPr lang="en-GB">
                    <a:noFill/>
                  </a:rPr>
                  <a:t> </a:t>
                </a:r>
              </a:p>
            </p:txBody>
          </p:sp>
        </mc:Fallback>
      </mc:AlternateContent>
      <p:sp>
        <p:nvSpPr>
          <p:cNvPr id="3" name="TextBox 2"/>
          <p:cNvSpPr txBox="1"/>
          <p:nvPr/>
        </p:nvSpPr>
        <p:spPr>
          <a:xfrm>
            <a:off x="1359288" y="1854206"/>
            <a:ext cx="3249638" cy="523220"/>
          </a:xfrm>
          <a:prstGeom prst="rect">
            <a:avLst/>
          </a:prstGeom>
          <a:noFill/>
        </p:spPr>
        <p:txBody>
          <a:bodyPr wrap="square" rtlCol="0">
            <a:spAutoFit/>
          </a:bodyPr>
          <a:lstStyle/>
          <a:p>
            <a:r>
              <a:rPr lang="en-GB" sz="2800" dirty="0" smtClean="0">
                <a:cs typeface="Calibri" panose="020F0502020204030204" pitchFamily="34" charset="0"/>
              </a:rPr>
              <a:t>The derivative</a:t>
            </a:r>
            <a:endParaRPr lang="en-GB" sz="2800" dirty="0">
              <a:cs typeface="Calibri" panose="020F0502020204030204" pitchFamily="34" charset="0"/>
            </a:endParaRPr>
          </a:p>
        </p:txBody>
      </p:sp>
      <mc:AlternateContent xmlns:mc="http://schemas.openxmlformats.org/markup-compatibility/2006" xmlns:a14="http://schemas.microsoft.com/office/drawing/2010/main">
        <mc:Choice Requires="a14">
          <p:sp>
            <p:nvSpPr>
              <p:cNvPr id="4" name="TextBox 3"/>
              <p:cNvSpPr txBox="1"/>
              <p:nvPr/>
            </p:nvSpPr>
            <p:spPr>
              <a:xfrm>
                <a:off x="4102487" y="1739319"/>
                <a:ext cx="6476417" cy="3894656"/>
              </a:xfrm>
              <a:prstGeom prst="rect">
                <a:avLst/>
              </a:prstGeom>
              <a:noFill/>
            </p:spPr>
            <p:txBody>
              <a:bodyPr wrap="square" rtlCol="0">
                <a:spAutoFit/>
              </a:bodyPr>
              <a:lstStyle/>
              <a:p>
                <a:pPr>
                  <a:spcAft>
                    <a:spcPts val="1200"/>
                  </a:spcAft>
                </a:pPr>
                <a14:m>
                  <m:oMath xmlns:m="http://schemas.openxmlformats.org/officeDocument/2006/math">
                    <m:r>
                      <a:rPr lang="en-GB" sz="3600" b="0" i="1" smtClean="0">
                        <a:latin typeface="Cambria Math" panose="02040503050406030204" pitchFamily="18" charset="0"/>
                      </a:rPr>
                      <m:t>𝑆</m:t>
                    </m:r>
                    <m:r>
                      <a:rPr lang="en-GB" sz="3600" b="0" i="1" smtClean="0">
                        <a:latin typeface="Cambria Math" panose="02040503050406030204" pitchFamily="18" charset="0"/>
                      </a:rPr>
                      <m:t>′</m:t>
                    </m:r>
                    <m:d>
                      <m:dPr>
                        <m:ctrlPr>
                          <a:rPr lang="en-GB" sz="3600" b="0" i="1" smtClean="0">
                            <a:latin typeface="Cambria Math" panose="02040503050406030204" pitchFamily="18" charset="0"/>
                          </a:rPr>
                        </m:ctrlPr>
                      </m:dPr>
                      <m:e>
                        <m:r>
                          <a:rPr lang="en-GB" sz="3600" b="0" i="1" smtClean="0">
                            <a:latin typeface="Cambria Math" panose="02040503050406030204" pitchFamily="18" charset="0"/>
                          </a:rPr>
                          <m:t>𝑥</m:t>
                        </m:r>
                      </m:e>
                    </m:d>
                    <m:r>
                      <a:rPr lang="en-GB" sz="3600" b="0" i="1" smtClean="0">
                        <a:latin typeface="Cambria Math" panose="02040503050406030204" pitchFamily="18" charset="0"/>
                      </a:rPr>
                      <m:t>=</m:t>
                    </m:r>
                    <m:f>
                      <m:fPr>
                        <m:ctrlPr>
                          <a:rPr lang="en-GB" sz="3600" b="0" i="1" smtClean="0">
                            <a:latin typeface="Cambria Math" panose="02040503050406030204" pitchFamily="18" charset="0"/>
                          </a:rPr>
                        </m:ctrlPr>
                      </m:fPr>
                      <m:num>
                        <m:d>
                          <m:dPr>
                            <m:ctrlPr>
                              <a:rPr lang="en-GB" sz="3600" b="0" i="1" smtClean="0">
                                <a:latin typeface="Cambria Math" panose="02040503050406030204" pitchFamily="18" charset="0"/>
                              </a:rPr>
                            </m:ctrlPr>
                          </m:dPr>
                          <m:e>
                            <m:r>
                              <a:rPr lang="en-GB" sz="3600" b="0" i="1" smtClean="0">
                                <a:latin typeface="Cambria Math" panose="02040503050406030204" pitchFamily="18" charset="0"/>
                              </a:rPr>
                              <m:t>1−</m:t>
                            </m:r>
                            <m:r>
                              <a:rPr lang="en-GB" sz="3600" b="0" i="1" smtClean="0">
                                <a:latin typeface="Cambria Math" panose="02040503050406030204" pitchFamily="18" charset="0"/>
                              </a:rPr>
                              <m:t>𝑐𝑜𝑠𝑥</m:t>
                            </m:r>
                          </m:e>
                        </m:d>
                        <m:sSup>
                          <m:sSupPr>
                            <m:ctrlPr>
                              <a:rPr lang="en-GB" sz="3600" b="0" i="1" smtClean="0">
                                <a:latin typeface="Cambria Math" panose="02040503050406030204" pitchFamily="18" charset="0"/>
                                <a:ea typeface="Cambria Math" panose="02040503050406030204" pitchFamily="18" charset="0"/>
                              </a:rPr>
                            </m:ctrlPr>
                          </m:sSupPr>
                          <m:e>
                            <m:r>
                              <a:rPr lang="en-GB" sz="3600" b="0" i="1" smtClean="0">
                                <a:latin typeface="Cambria Math" panose="02040503050406030204" pitchFamily="18" charset="0"/>
                                <a:ea typeface="Cambria Math" panose="02040503050406030204" pitchFamily="18" charset="0"/>
                              </a:rPr>
                              <m:t>𝑥</m:t>
                            </m:r>
                          </m:e>
                          <m:sup>
                            <m:r>
                              <a:rPr lang="en-GB" sz="3600" b="0" i="1" smtClean="0">
                                <a:latin typeface="Cambria Math" panose="02040503050406030204" pitchFamily="18" charset="0"/>
                                <a:ea typeface="Cambria Math" panose="02040503050406030204" pitchFamily="18" charset="0"/>
                              </a:rPr>
                              <m:t>2</m:t>
                            </m:r>
                          </m:sup>
                        </m:sSup>
                        <m:r>
                          <a:rPr lang="en-GB" sz="3600" b="0" i="1" smtClean="0">
                            <a:latin typeface="Cambria Math" panose="02040503050406030204" pitchFamily="18" charset="0"/>
                            <a:ea typeface="Cambria Math" panose="02040503050406030204" pitchFamily="18" charset="0"/>
                          </a:rPr>
                          <m:t>−2</m:t>
                        </m:r>
                        <m:r>
                          <a:rPr lang="en-GB" sz="3600" b="0" i="1" smtClean="0">
                            <a:latin typeface="Cambria Math" panose="02040503050406030204" pitchFamily="18" charset="0"/>
                            <a:ea typeface="Cambria Math" panose="02040503050406030204" pitchFamily="18" charset="0"/>
                          </a:rPr>
                          <m:t>𝑥</m:t>
                        </m:r>
                        <m:r>
                          <a:rPr lang="en-GB" sz="3600" b="0" i="1" smtClean="0">
                            <a:latin typeface="Cambria Math" panose="02040503050406030204" pitchFamily="18" charset="0"/>
                            <a:ea typeface="Cambria Math" panose="02040503050406030204" pitchFamily="18" charset="0"/>
                          </a:rPr>
                          <m:t>(</m:t>
                        </m:r>
                        <m:r>
                          <a:rPr lang="en-GB" sz="3600" b="0" i="1" smtClean="0">
                            <a:latin typeface="Cambria Math" panose="02040503050406030204" pitchFamily="18" charset="0"/>
                            <a:ea typeface="Cambria Math" panose="02040503050406030204" pitchFamily="18" charset="0"/>
                          </a:rPr>
                          <m:t>𝑥</m:t>
                        </m:r>
                        <m:r>
                          <a:rPr lang="en-GB" sz="3600" b="0" i="1" smtClean="0">
                            <a:latin typeface="Cambria Math" panose="02040503050406030204" pitchFamily="18" charset="0"/>
                            <a:ea typeface="Cambria Math" panose="02040503050406030204" pitchFamily="18" charset="0"/>
                          </a:rPr>
                          <m:t>−</m:t>
                        </m:r>
                        <m:r>
                          <a:rPr lang="en-GB" sz="3600" b="0" i="1" smtClean="0">
                            <a:latin typeface="Cambria Math" panose="02040503050406030204" pitchFamily="18" charset="0"/>
                            <a:ea typeface="Cambria Math" panose="02040503050406030204" pitchFamily="18" charset="0"/>
                          </a:rPr>
                          <m:t>𝑠𝑖𝑛𝑥</m:t>
                        </m:r>
                        <m:r>
                          <a:rPr lang="en-GB" sz="3600" b="0" i="1" smtClean="0">
                            <a:latin typeface="Cambria Math" panose="02040503050406030204" pitchFamily="18" charset="0"/>
                            <a:ea typeface="Cambria Math" panose="02040503050406030204" pitchFamily="18" charset="0"/>
                          </a:rPr>
                          <m:t>)</m:t>
                        </m:r>
                      </m:num>
                      <m:den>
                        <m:sSup>
                          <m:sSupPr>
                            <m:ctrlPr>
                              <a:rPr lang="en-GB" sz="3600" b="0" i="1" smtClean="0">
                                <a:latin typeface="Cambria Math" panose="02040503050406030204" pitchFamily="18" charset="0"/>
                              </a:rPr>
                            </m:ctrlPr>
                          </m:sSupPr>
                          <m:e>
                            <m:r>
                              <a:rPr lang="en-GB" sz="3600" b="0" i="1" smtClean="0">
                                <a:latin typeface="Cambria Math" panose="02040503050406030204" pitchFamily="18" charset="0"/>
                              </a:rPr>
                              <m:t>𝑥</m:t>
                            </m:r>
                          </m:e>
                          <m:sup>
                            <m:r>
                              <a:rPr lang="en-GB" sz="3600" b="0" i="1" smtClean="0">
                                <a:latin typeface="Cambria Math" panose="02040503050406030204" pitchFamily="18" charset="0"/>
                              </a:rPr>
                              <m:t>4</m:t>
                            </m:r>
                          </m:sup>
                        </m:sSup>
                      </m:den>
                    </m:f>
                  </m:oMath>
                </a14:m>
                <a:r>
                  <a:rPr lang="en-GB" sz="3200" dirty="0" smtClean="0"/>
                  <a:t>=</a:t>
                </a:r>
              </a:p>
              <a:p>
                <a:pPr>
                  <a:spcAft>
                    <a:spcPts val="1200"/>
                  </a:spcAft>
                </a:pPr>
                <a:r>
                  <a:rPr lang="en-GB" sz="3600" dirty="0" smtClean="0"/>
                  <a:t>= </a:t>
                </a:r>
                <a14:m>
                  <m:oMath xmlns:m="http://schemas.openxmlformats.org/officeDocument/2006/math">
                    <m:f>
                      <m:fPr>
                        <m:ctrlPr>
                          <a:rPr lang="en-GB" sz="3600" i="1">
                            <a:latin typeface="Cambria Math" panose="02040503050406030204" pitchFamily="18" charset="0"/>
                          </a:rPr>
                        </m:ctrlPr>
                      </m:fPr>
                      <m:num>
                        <m:r>
                          <a:rPr lang="en-GB" sz="3600" b="0" i="1" smtClean="0">
                            <a:latin typeface="Cambria Math" panose="02040503050406030204" pitchFamily="18" charset="0"/>
                          </a:rPr>
                          <m:t>𝑥</m:t>
                        </m:r>
                        <m:r>
                          <a:rPr lang="en-GB" sz="3600" b="0" i="1" smtClean="0">
                            <a:latin typeface="Cambria Math" panose="02040503050406030204" pitchFamily="18" charset="0"/>
                          </a:rPr>
                          <m:t>(</m:t>
                        </m:r>
                        <m:d>
                          <m:dPr>
                            <m:ctrlPr>
                              <a:rPr lang="en-GB" sz="3600" i="1">
                                <a:latin typeface="Cambria Math" panose="02040503050406030204" pitchFamily="18" charset="0"/>
                              </a:rPr>
                            </m:ctrlPr>
                          </m:dPr>
                          <m:e>
                            <m:r>
                              <a:rPr lang="en-GB" sz="3600" i="1">
                                <a:latin typeface="Cambria Math" panose="02040503050406030204" pitchFamily="18" charset="0"/>
                              </a:rPr>
                              <m:t>1−</m:t>
                            </m:r>
                            <m:r>
                              <a:rPr lang="en-GB" sz="3600" i="1">
                                <a:latin typeface="Cambria Math" panose="02040503050406030204" pitchFamily="18" charset="0"/>
                              </a:rPr>
                              <m:t>𝑐𝑜𝑠𝑥</m:t>
                            </m:r>
                          </m:e>
                        </m:d>
                        <m:r>
                          <a:rPr lang="en-GB" sz="3600" b="0" i="1" smtClean="0">
                            <a:latin typeface="Cambria Math" panose="02040503050406030204" pitchFamily="18" charset="0"/>
                          </a:rPr>
                          <m:t>𝑥</m:t>
                        </m:r>
                        <m:r>
                          <a:rPr lang="en-GB" sz="3600" i="1">
                            <a:latin typeface="Cambria Math" panose="02040503050406030204" pitchFamily="18" charset="0"/>
                            <a:ea typeface="Cambria Math" panose="02040503050406030204" pitchFamily="18" charset="0"/>
                          </a:rPr>
                          <m:t>−2(</m:t>
                        </m:r>
                        <m:r>
                          <a:rPr lang="en-GB" sz="3600" i="1">
                            <a:latin typeface="Cambria Math" panose="02040503050406030204" pitchFamily="18" charset="0"/>
                            <a:ea typeface="Cambria Math" panose="02040503050406030204" pitchFamily="18" charset="0"/>
                          </a:rPr>
                          <m:t>𝑥</m:t>
                        </m:r>
                        <m:r>
                          <a:rPr lang="en-GB" sz="3600" i="1">
                            <a:latin typeface="Cambria Math" panose="02040503050406030204" pitchFamily="18" charset="0"/>
                            <a:ea typeface="Cambria Math" panose="02040503050406030204" pitchFamily="18" charset="0"/>
                          </a:rPr>
                          <m:t>−</m:t>
                        </m:r>
                        <m:r>
                          <a:rPr lang="en-GB" sz="3600" i="1">
                            <a:latin typeface="Cambria Math" panose="02040503050406030204" pitchFamily="18" charset="0"/>
                            <a:ea typeface="Cambria Math" panose="02040503050406030204" pitchFamily="18" charset="0"/>
                          </a:rPr>
                          <m:t>𝑠𝑖𝑛𝑥</m:t>
                        </m:r>
                        <m:r>
                          <a:rPr lang="en-GB" sz="3600" b="0" i="1" smtClean="0">
                            <a:latin typeface="Cambria Math" panose="02040503050406030204" pitchFamily="18" charset="0"/>
                            <a:ea typeface="Cambria Math" panose="02040503050406030204" pitchFamily="18" charset="0"/>
                          </a:rPr>
                          <m:t>)</m:t>
                        </m:r>
                        <m:r>
                          <a:rPr lang="en-GB" sz="3600" i="1">
                            <a:latin typeface="Cambria Math" panose="02040503050406030204" pitchFamily="18" charset="0"/>
                            <a:ea typeface="Cambria Math" panose="02040503050406030204" pitchFamily="18" charset="0"/>
                          </a:rPr>
                          <m:t>)</m:t>
                        </m:r>
                      </m:num>
                      <m:den>
                        <m:sSup>
                          <m:sSupPr>
                            <m:ctrlPr>
                              <a:rPr lang="en-GB" sz="3600" i="1">
                                <a:latin typeface="Cambria Math" panose="02040503050406030204" pitchFamily="18" charset="0"/>
                              </a:rPr>
                            </m:ctrlPr>
                          </m:sSupPr>
                          <m:e>
                            <m:r>
                              <a:rPr lang="en-GB" sz="3600" i="1">
                                <a:latin typeface="Cambria Math" panose="02040503050406030204" pitchFamily="18" charset="0"/>
                              </a:rPr>
                              <m:t>𝑥</m:t>
                            </m:r>
                          </m:e>
                          <m:sup>
                            <m:r>
                              <a:rPr lang="en-GB" sz="3600" i="1">
                                <a:latin typeface="Cambria Math" panose="02040503050406030204" pitchFamily="18" charset="0"/>
                              </a:rPr>
                              <m:t>4</m:t>
                            </m:r>
                          </m:sup>
                        </m:sSup>
                      </m:den>
                    </m:f>
                  </m:oMath>
                </a14:m>
                <a:r>
                  <a:rPr lang="en-GB" sz="3600" dirty="0" smtClean="0"/>
                  <a:t>=</a:t>
                </a:r>
              </a:p>
              <a:p>
                <a:pPr>
                  <a:spcAft>
                    <a:spcPts val="1200"/>
                  </a:spcAft>
                </a:pPr>
                <a:r>
                  <a:rPr lang="en-GB" sz="3600" dirty="0" smtClean="0"/>
                  <a:t>= </a:t>
                </a:r>
                <a14:m>
                  <m:oMath xmlns:m="http://schemas.openxmlformats.org/officeDocument/2006/math">
                    <m:f>
                      <m:fPr>
                        <m:ctrlPr>
                          <a:rPr lang="en-GB" sz="3600" i="1">
                            <a:latin typeface="Cambria Math" panose="02040503050406030204" pitchFamily="18" charset="0"/>
                          </a:rPr>
                        </m:ctrlPr>
                      </m:fPr>
                      <m:num>
                        <m:d>
                          <m:dPr>
                            <m:ctrlPr>
                              <a:rPr lang="en-GB" sz="3600" i="1">
                                <a:latin typeface="Cambria Math" panose="02040503050406030204" pitchFamily="18" charset="0"/>
                              </a:rPr>
                            </m:ctrlPr>
                          </m:dPr>
                          <m:e>
                            <m:r>
                              <a:rPr lang="en-GB" sz="3600" i="1">
                                <a:latin typeface="Cambria Math" panose="02040503050406030204" pitchFamily="18" charset="0"/>
                              </a:rPr>
                              <m:t>1−</m:t>
                            </m:r>
                            <m:r>
                              <a:rPr lang="en-GB" sz="3600" i="1">
                                <a:latin typeface="Cambria Math" panose="02040503050406030204" pitchFamily="18" charset="0"/>
                              </a:rPr>
                              <m:t>𝑐𝑜𝑠𝑥</m:t>
                            </m:r>
                          </m:e>
                        </m:d>
                        <m:r>
                          <a:rPr lang="en-GB" sz="3600" i="1">
                            <a:latin typeface="Cambria Math" panose="02040503050406030204" pitchFamily="18" charset="0"/>
                          </a:rPr>
                          <m:t>𝑥</m:t>
                        </m:r>
                        <m:r>
                          <a:rPr lang="en-GB" sz="3600" i="1">
                            <a:latin typeface="Cambria Math" panose="02040503050406030204" pitchFamily="18" charset="0"/>
                            <a:ea typeface="Cambria Math" panose="02040503050406030204" pitchFamily="18" charset="0"/>
                          </a:rPr>
                          <m:t>−2(</m:t>
                        </m:r>
                        <m:r>
                          <a:rPr lang="en-GB" sz="3600" i="1">
                            <a:latin typeface="Cambria Math" panose="02040503050406030204" pitchFamily="18" charset="0"/>
                            <a:ea typeface="Cambria Math" panose="02040503050406030204" pitchFamily="18" charset="0"/>
                          </a:rPr>
                          <m:t>𝑥</m:t>
                        </m:r>
                        <m:r>
                          <a:rPr lang="en-GB" sz="3600" i="1">
                            <a:latin typeface="Cambria Math" panose="02040503050406030204" pitchFamily="18" charset="0"/>
                            <a:ea typeface="Cambria Math" panose="02040503050406030204" pitchFamily="18" charset="0"/>
                          </a:rPr>
                          <m:t>−</m:t>
                        </m:r>
                        <m:r>
                          <a:rPr lang="en-GB" sz="3600" i="1">
                            <a:latin typeface="Cambria Math" panose="02040503050406030204" pitchFamily="18" charset="0"/>
                            <a:ea typeface="Cambria Math" panose="02040503050406030204" pitchFamily="18" charset="0"/>
                          </a:rPr>
                          <m:t>𝑠𝑖𝑛𝑥</m:t>
                        </m:r>
                        <m:r>
                          <a:rPr lang="en-GB" sz="3600" i="1">
                            <a:latin typeface="Cambria Math" panose="02040503050406030204" pitchFamily="18" charset="0"/>
                            <a:ea typeface="Cambria Math" panose="02040503050406030204" pitchFamily="18" charset="0"/>
                          </a:rPr>
                          <m:t>)</m:t>
                        </m:r>
                      </m:num>
                      <m:den>
                        <m:sSup>
                          <m:sSupPr>
                            <m:ctrlPr>
                              <a:rPr lang="en-GB" sz="3600" i="1">
                                <a:latin typeface="Cambria Math" panose="02040503050406030204" pitchFamily="18" charset="0"/>
                              </a:rPr>
                            </m:ctrlPr>
                          </m:sSupPr>
                          <m:e>
                            <m:r>
                              <a:rPr lang="en-GB" sz="3600" i="1">
                                <a:latin typeface="Cambria Math" panose="02040503050406030204" pitchFamily="18" charset="0"/>
                              </a:rPr>
                              <m:t>𝑥</m:t>
                            </m:r>
                          </m:e>
                          <m:sup>
                            <m:r>
                              <a:rPr lang="en-GB" sz="3600" b="0" i="1" smtClean="0">
                                <a:latin typeface="Cambria Math" panose="02040503050406030204" pitchFamily="18" charset="0"/>
                              </a:rPr>
                              <m:t>3</m:t>
                            </m:r>
                          </m:sup>
                        </m:sSup>
                      </m:den>
                    </m:f>
                  </m:oMath>
                </a14:m>
                <a:r>
                  <a:rPr lang="en-GB" sz="3600" dirty="0"/>
                  <a:t>=</a:t>
                </a:r>
              </a:p>
              <a:p>
                <a:r>
                  <a:rPr lang="en-GB" sz="3600" dirty="0" smtClean="0"/>
                  <a:t>= </a:t>
                </a:r>
                <a14:m>
                  <m:oMath xmlns:m="http://schemas.openxmlformats.org/officeDocument/2006/math">
                    <m:f>
                      <m:fPr>
                        <m:ctrlPr>
                          <a:rPr lang="en-GB" sz="3600" i="1">
                            <a:latin typeface="Cambria Math" panose="02040503050406030204" pitchFamily="18" charset="0"/>
                          </a:rPr>
                        </m:ctrlPr>
                      </m:fPr>
                      <m:num>
                        <m:r>
                          <a:rPr lang="en-GB" sz="3600" b="0" i="1" smtClean="0">
                            <a:latin typeface="Cambria Math" panose="02040503050406030204" pitchFamily="18" charset="0"/>
                          </a:rPr>
                          <m:t>2</m:t>
                        </m:r>
                        <m:r>
                          <a:rPr lang="en-GB" sz="3600" b="0" i="1" smtClean="0">
                            <a:latin typeface="Cambria Math" panose="02040503050406030204" pitchFamily="18" charset="0"/>
                          </a:rPr>
                          <m:t>𝑠𝑖𝑛𝑥</m:t>
                        </m:r>
                        <m:r>
                          <a:rPr lang="en-GB" sz="3600" b="0" i="1" smtClean="0">
                            <a:latin typeface="Cambria Math" panose="02040503050406030204" pitchFamily="18" charset="0"/>
                          </a:rPr>
                          <m:t>−</m:t>
                        </m:r>
                        <m:r>
                          <a:rPr lang="en-GB" sz="3600" b="0" i="1" smtClean="0">
                            <a:latin typeface="Cambria Math" panose="02040503050406030204" pitchFamily="18" charset="0"/>
                          </a:rPr>
                          <m:t>𝑥</m:t>
                        </m:r>
                        <m:d>
                          <m:dPr>
                            <m:ctrlPr>
                              <a:rPr lang="en-GB" sz="3600" i="1">
                                <a:latin typeface="Cambria Math" panose="02040503050406030204" pitchFamily="18" charset="0"/>
                              </a:rPr>
                            </m:ctrlPr>
                          </m:dPr>
                          <m:e>
                            <m:r>
                              <a:rPr lang="en-GB" sz="3600" i="1">
                                <a:latin typeface="Cambria Math" panose="02040503050406030204" pitchFamily="18" charset="0"/>
                              </a:rPr>
                              <m:t>1</m:t>
                            </m:r>
                            <m:r>
                              <a:rPr lang="en-GB" sz="3600" b="0" i="1" smtClean="0">
                                <a:latin typeface="Cambria Math" panose="02040503050406030204" pitchFamily="18" charset="0"/>
                              </a:rPr>
                              <m:t>+</m:t>
                            </m:r>
                            <m:r>
                              <a:rPr lang="en-GB" sz="3600" i="1">
                                <a:latin typeface="Cambria Math" panose="02040503050406030204" pitchFamily="18" charset="0"/>
                              </a:rPr>
                              <m:t>𝑐𝑜𝑠𝑥</m:t>
                            </m:r>
                          </m:e>
                        </m:d>
                      </m:num>
                      <m:den>
                        <m:sSup>
                          <m:sSupPr>
                            <m:ctrlPr>
                              <a:rPr lang="en-GB" sz="3600" i="1">
                                <a:latin typeface="Cambria Math" panose="02040503050406030204" pitchFamily="18" charset="0"/>
                              </a:rPr>
                            </m:ctrlPr>
                          </m:sSupPr>
                          <m:e>
                            <m:r>
                              <a:rPr lang="en-GB" sz="3600" i="1">
                                <a:latin typeface="Cambria Math" panose="02040503050406030204" pitchFamily="18" charset="0"/>
                              </a:rPr>
                              <m:t>𝑥</m:t>
                            </m:r>
                          </m:e>
                          <m:sup>
                            <m:r>
                              <a:rPr lang="en-GB" sz="3600" i="1">
                                <a:latin typeface="Cambria Math" panose="02040503050406030204" pitchFamily="18" charset="0"/>
                              </a:rPr>
                              <m:t>3</m:t>
                            </m:r>
                          </m:sup>
                        </m:sSup>
                      </m:den>
                    </m:f>
                  </m:oMath>
                </a14:m>
                <a:endParaRPr lang="en-GB" sz="3600" dirty="0"/>
              </a:p>
            </p:txBody>
          </p:sp>
        </mc:Choice>
        <mc:Fallback xmlns="">
          <p:sp>
            <p:nvSpPr>
              <p:cNvPr id="4" name="TextBox 3"/>
              <p:cNvSpPr txBox="1">
                <a:spLocks noRot="1" noChangeAspect="1" noMove="1" noResize="1" noEditPoints="1" noAdjustHandles="1" noChangeArrowheads="1" noChangeShapeType="1" noTextEdit="1"/>
              </p:cNvSpPr>
              <p:nvPr/>
            </p:nvSpPr>
            <p:spPr>
              <a:xfrm>
                <a:off x="4102487" y="1739319"/>
                <a:ext cx="6476417" cy="3894656"/>
              </a:xfrm>
              <a:prstGeom prst="rect">
                <a:avLst/>
              </a:prstGeom>
              <a:blipFill rotWithShape="0">
                <a:blip r:embed="rId3"/>
                <a:stretch>
                  <a:fillRect l="-2919" b="-2191"/>
                </a:stretch>
              </a:blipFill>
            </p:spPr>
            <p:txBody>
              <a:bodyPr/>
              <a:lstStyle/>
              <a:p>
                <a:r>
                  <a:rPr lang="en-GB">
                    <a:noFill/>
                  </a:rPr>
                  <a:t> </a:t>
                </a:r>
              </a:p>
            </p:txBody>
          </p:sp>
        </mc:Fallback>
      </mc:AlternateContent>
    </p:spTree>
    <p:extLst>
      <p:ext uri="{BB962C8B-B14F-4D97-AF65-F5344CB8AC3E}">
        <p14:creationId xmlns:p14="http://schemas.microsoft.com/office/powerpoint/2010/main" val="23223974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2248581" y="1974591"/>
                <a:ext cx="4483407" cy="3202608"/>
              </a:xfrm>
              <a:prstGeom prst="rect">
                <a:avLst/>
              </a:prstGeom>
            </p:spPr>
            <p:txBody>
              <a:bodyPr wrap="none">
                <a:spAutoFit/>
              </a:bodyPr>
              <a:lstStyle/>
              <a:p>
                <a:pPr>
                  <a:spcAft>
                    <a:spcPts val="1200"/>
                  </a:spcAft>
                </a:pPr>
                <a:r>
                  <a:rPr lang="en-GB" sz="3200" dirty="0" smtClean="0"/>
                  <a:t>S’(x)= </a:t>
                </a:r>
                <a14:m>
                  <m:oMath xmlns:m="http://schemas.openxmlformats.org/officeDocument/2006/math">
                    <m:f>
                      <m:fPr>
                        <m:ctrlPr>
                          <a:rPr lang="en-GB" sz="3600" i="1">
                            <a:latin typeface="Cambria Math" panose="02040503050406030204" pitchFamily="18" charset="0"/>
                          </a:rPr>
                        </m:ctrlPr>
                      </m:fPr>
                      <m:num>
                        <m:r>
                          <a:rPr lang="en-GB" sz="3600" i="1">
                            <a:latin typeface="Cambria Math" panose="02040503050406030204" pitchFamily="18" charset="0"/>
                          </a:rPr>
                          <m:t>2</m:t>
                        </m:r>
                        <m:r>
                          <a:rPr lang="en-GB" sz="3600" i="1">
                            <a:latin typeface="Cambria Math" panose="02040503050406030204" pitchFamily="18" charset="0"/>
                          </a:rPr>
                          <m:t>𝑠𝑖𝑛𝑥</m:t>
                        </m:r>
                        <m:r>
                          <a:rPr lang="en-GB" sz="3600" i="1">
                            <a:latin typeface="Cambria Math" panose="02040503050406030204" pitchFamily="18" charset="0"/>
                          </a:rPr>
                          <m:t>−</m:t>
                        </m:r>
                        <m:r>
                          <a:rPr lang="en-GB" sz="3600" i="1">
                            <a:latin typeface="Cambria Math" panose="02040503050406030204" pitchFamily="18" charset="0"/>
                          </a:rPr>
                          <m:t>𝑥</m:t>
                        </m:r>
                        <m:d>
                          <m:dPr>
                            <m:ctrlPr>
                              <a:rPr lang="en-GB" sz="3600" i="1">
                                <a:latin typeface="Cambria Math" panose="02040503050406030204" pitchFamily="18" charset="0"/>
                              </a:rPr>
                            </m:ctrlPr>
                          </m:dPr>
                          <m:e>
                            <m:r>
                              <a:rPr lang="en-GB" sz="3600" i="1">
                                <a:latin typeface="Cambria Math" panose="02040503050406030204" pitchFamily="18" charset="0"/>
                              </a:rPr>
                              <m:t>1+</m:t>
                            </m:r>
                            <m:r>
                              <a:rPr lang="en-GB" sz="3600" i="1">
                                <a:latin typeface="Cambria Math" panose="02040503050406030204" pitchFamily="18" charset="0"/>
                              </a:rPr>
                              <m:t>𝑐𝑜𝑠𝑥</m:t>
                            </m:r>
                          </m:e>
                        </m:d>
                      </m:num>
                      <m:den>
                        <m:sSup>
                          <m:sSupPr>
                            <m:ctrlPr>
                              <a:rPr lang="en-GB" sz="3600" i="1">
                                <a:latin typeface="Cambria Math" panose="02040503050406030204" pitchFamily="18" charset="0"/>
                              </a:rPr>
                            </m:ctrlPr>
                          </m:sSupPr>
                          <m:e>
                            <m:r>
                              <a:rPr lang="en-GB" sz="3600" i="1">
                                <a:latin typeface="Cambria Math" panose="02040503050406030204" pitchFamily="18" charset="0"/>
                              </a:rPr>
                              <m:t>𝑥</m:t>
                            </m:r>
                          </m:e>
                          <m:sup>
                            <m:r>
                              <a:rPr lang="en-GB" sz="3600" i="1">
                                <a:latin typeface="Cambria Math" panose="02040503050406030204" pitchFamily="18" charset="0"/>
                              </a:rPr>
                              <m:t>3</m:t>
                            </m:r>
                          </m:sup>
                        </m:sSup>
                      </m:den>
                    </m:f>
                  </m:oMath>
                </a14:m>
                <a:r>
                  <a:rPr lang="en-GB" sz="3600" dirty="0" smtClean="0"/>
                  <a:t>=</a:t>
                </a:r>
              </a:p>
              <a:p>
                <a:pPr>
                  <a:spcAft>
                    <a:spcPts val="1200"/>
                  </a:spcAft>
                </a:pPr>
                <a:r>
                  <a:rPr lang="en-GB" sz="3200" dirty="0" smtClean="0"/>
                  <a:t>= </a:t>
                </a:r>
                <a14:m>
                  <m:oMath xmlns:m="http://schemas.openxmlformats.org/officeDocument/2006/math">
                    <m:f>
                      <m:fPr>
                        <m:ctrlPr>
                          <a:rPr lang="en-GB" sz="3600" i="1">
                            <a:latin typeface="Cambria Math" panose="02040503050406030204" pitchFamily="18" charset="0"/>
                          </a:rPr>
                        </m:ctrlPr>
                      </m:fPr>
                      <m:num>
                        <m:r>
                          <a:rPr lang="en-GB" sz="3600" i="1">
                            <a:latin typeface="Cambria Math" panose="02040503050406030204" pitchFamily="18" charset="0"/>
                          </a:rPr>
                          <m:t>2</m:t>
                        </m:r>
                        <m:r>
                          <a:rPr lang="en-GB" sz="3600" i="1" smtClean="0">
                            <a:latin typeface="Cambria Math" panose="02040503050406030204" pitchFamily="18" charset="0"/>
                            <a:ea typeface="Cambria Math" panose="02040503050406030204" pitchFamily="18" charset="0"/>
                          </a:rPr>
                          <m:t>∙</m:t>
                        </m:r>
                        <m:r>
                          <a:rPr lang="en-GB" sz="3600" b="0" i="1" smtClean="0">
                            <a:latin typeface="Cambria Math" panose="02040503050406030204" pitchFamily="18" charset="0"/>
                            <a:ea typeface="Cambria Math" panose="02040503050406030204" pitchFamily="18" charset="0"/>
                          </a:rPr>
                          <m:t>2</m:t>
                        </m:r>
                        <m:r>
                          <a:rPr lang="en-GB" sz="3600" i="1">
                            <a:latin typeface="Cambria Math" panose="02040503050406030204" pitchFamily="18" charset="0"/>
                          </a:rPr>
                          <m:t>𝑠𝑖𝑛</m:t>
                        </m:r>
                        <m:f>
                          <m:fPr>
                            <m:ctrlPr>
                              <a:rPr lang="en-GB" sz="3600" i="1" smtClean="0">
                                <a:latin typeface="Cambria Math" panose="02040503050406030204" pitchFamily="18" charset="0"/>
                              </a:rPr>
                            </m:ctrlPr>
                          </m:fPr>
                          <m:num>
                            <m:r>
                              <a:rPr lang="en-GB" sz="3600" b="0" i="1" smtClean="0">
                                <a:latin typeface="Cambria Math" panose="02040503050406030204" pitchFamily="18" charset="0"/>
                              </a:rPr>
                              <m:t>𝑥</m:t>
                            </m:r>
                          </m:num>
                          <m:den>
                            <m:r>
                              <a:rPr lang="en-GB" sz="3600" b="0" i="1" smtClean="0">
                                <a:latin typeface="Cambria Math" panose="02040503050406030204" pitchFamily="18" charset="0"/>
                              </a:rPr>
                              <m:t>2</m:t>
                            </m:r>
                          </m:den>
                        </m:f>
                        <m:r>
                          <a:rPr lang="en-GB" sz="3600" b="0" i="1" smtClean="0">
                            <a:latin typeface="Cambria Math" panose="02040503050406030204" pitchFamily="18" charset="0"/>
                          </a:rPr>
                          <m:t>𝑐𝑜𝑠</m:t>
                        </m:r>
                        <m:f>
                          <m:fPr>
                            <m:ctrlPr>
                              <a:rPr lang="en-GB" sz="3600" b="0" i="1" smtClean="0">
                                <a:latin typeface="Cambria Math" panose="02040503050406030204" pitchFamily="18" charset="0"/>
                              </a:rPr>
                            </m:ctrlPr>
                          </m:fPr>
                          <m:num>
                            <m:r>
                              <a:rPr lang="en-GB" sz="3600" b="0" i="1" smtClean="0">
                                <a:latin typeface="Cambria Math" panose="02040503050406030204" pitchFamily="18" charset="0"/>
                              </a:rPr>
                              <m:t>𝑥</m:t>
                            </m:r>
                          </m:num>
                          <m:den>
                            <m:r>
                              <a:rPr lang="en-GB" sz="3600" b="0" i="1" smtClean="0">
                                <a:latin typeface="Cambria Math" panose="02040503050406030204" pitchFamily="18" charset="0"/>
                              </a:rPr>
                              <m:t>2</m:t>
                            </m:r>
                          </m:den>
                        </m:f>
                        <m:r>
                          <a:rPr lang="en-GB" sz="3600" i="1">
                            <a:latin typeface="Cambria Math" panose="02040503050406030204" pitchFamily="18" charset="0"/>
                          </a:rPr>
                          <m:t>−</m:t>
                        </m:r>
                        <m:r>
                          <a:rPr lang="en-GB" sz="3600" i="1">
                            <a:latin typeface="Cambria Math" panose="02040503050406030204" pitchFamily="18" charset="0"/>
                          </a:rPr>
                          <m:t>𝑥</m:t>
                        </m:r>
                        <m:r>
                          <a:rPr lang="en-GB" sz="3600" i="1" smtClean="0">
                            <a:latin typeface="Cambria Math" panose="02040503050406030204" pitchFamily="18" charset="0"/>
                            <a:ea typeface="Cambria Math" panose="02040503050406030204" pitchFamily="18" charset="0"/>
                          </a:rPr>
                          <m:t>∙</m:t>
                        </m:r>
                        <m:r>
                          <a:rPr lang="en-GB" sz="3600" b="0" i="1" smtClean="0">
                            <a:latin typeface="Cambria Math" panose="02040503050406030204" pitchFamily="18" charset="0"/>
                            <a:ea typeface="Cambria Math" panose="02040503050406030204" pitchFamily="18" charset="0"/>
                          </a:rPr>
                          <m:t>2</m:t>
                        </m:r>
                        <m:sSup>
                          <m:sSupPr>
                            <m:ctrlPr>
                              <a:rPr lang="en-GB" sz="3600" b="0" i="1" smtClean="0">
                                <a:latin typeface="Cambria Math" panose="02040503050406030204" pitchFamily="18" charset="0"/>
                                <a:ea typeface="Cambria Math" panose="02040503050406030204" pitchFamily="18" charset="0"/>
                              </a:rPr>
                            </m:ctrlPr>
                          </m:sSupPr>
                          <m:e>
                            <m:r>
                              <a:rPr lang="en-GB" sz="3600" b="0" i="1" smtClean="0">
                                <a:latin typeface="Cambria Math" panose="02040503050406030204" pitchFamily="18" charset="0"/>
                                <a:ea typeface="Cambria Math" panose="02040503050406030204" pitchFamily="18" charset="0"/>
                              </a:rPr>
                              <m:t>𝑐𝑜𝑠</m:t>
                            </m:r>
                          </m:e>
                          <m:sup>
                            <m:r>
                              <a:rPr lang="en-GB" sz="3600" b="0" i="1" smtClean="0">
                                <a:latin typeface="Cambria Math" panose="02040503050406030204" pitchFamily="18" charset="0"/>
                                <a:ea typeface="Cambria Math" panose="02040503050406030204" pitchFamily="18" charset="0"/>
                              </a:rPr>
                              <m:t>2</m:t>
                            </m:r>
                          </m:sup>
                        </m:sSup>
                        <m:f>
                          <m:fPr>
                            <m:ctrlPr>
                              <a:rPr lang="en-GB" sz="3600" b="0" i="1" smtClean="0">
                                <a:latin typeface="Cambria Math" panose="02040503050406030204" pitchFamily="18" charset="0"/>
                                <a:ea typeface="Cambria Math" panose="02040503050406030204" pitchFamily="18" charset="0"/>
                              </a:rPr>
                            </m:ctrlPr>
                          </m:fPr>
                          <m:num>
                            <m:r>
                              <a:rPr lang="en-GB" sz="3600" b="0" i="1" smtClean="0">
                                <a:latin typeface="Cambria Math" panose="02040503050406030204" pitchFamily="18" charset="0"/>
                                <a:ea typeface="Cambria Math" panose="02040503050406030204" pitchFamily="18" charset="0"/>
                              </a:rPr>
                              <m:t>𝑥</m:t>
                            </m:r>
                          </m:num>
                          <m:den>
                            <m:r>
                              <a:rPr lang="en-GB" sz="3600" b="0" i="1" smtClean="0">
                                <a:latin typeface="Cambria Math" panose="02040503050406030204" pitchFamily="18" charset="0"/>
                                <a:ea typeface="Cambria Math" panose="02040503050406030204" pitchFamily="18" charset="0"/>
                              </a:rPr>
                              <m:t>2</m:t>
                            </m:r>
                          </m:den>
                        </m:f>
                      </m:num>
                      <m:den>
                        <m:sSup>
                          <m:sSupPr>
                            <m:ctrlPr>
                              <a:rPr lang="en-GB" sz="3600" i="1">
                                <a:latin typeface="Cambria Math" panose="02040503050406030204" pitchFamily="18" charset="0"/>
                              </a:rPr>
                            </m:ctrlPr>
                          </m:sSupPr>
                          <m:e>
                            <m:r>
                              <a:rPr lang="en-GB" sz="3600" i="1">
                                <a:latin typeface="Cambria Math" panose="02040503050406030204" pitchFamily="18" charset="0"/>
                              </a:rPr>
                              <m:t>𝑥</m:t>
                            </m:r>
                          </m:e>
                          <m:sup>
                            <m:r>
                              <a:rPr lang="en-GB" sz="3600" i="1">
                                <a:latin typeface="Cambria Math" panose="02040503050406030204" pitchFamily="18" charset="0"/>
                              </a:rPr>
                              <m:t>3</m:t>
                            </m:r>
                          </m:sup>
                        </m:sSup>
                      </m:den>
                    </m:f>
                    <m:r>
                      <a:rPr lang="en-GB" sz="3600" b="0" i="1" smtClean="0">
                        <a:latin typeface="Cambria Math" panose="02040503050406030204" pitchFamily="18" charset="0"/>
                      </a:rPr>
                      <m:t>=</m:t>
                    </m:r>
                  </m:oMath>
                </a14:m>
                <a:endParaRPr lang="en-GB" sz="3600" b="0" dirty="0" smtClean="0"/>
              </a:p>
              <a:p>
                <a:r>
                  <a:rPr lang="en-GB" sz="3600" dirty="0" smtClean="0"/>
                  <a:t>=</a:t>
                </a:r>
                <a14:m>
                  <m:oMath xmlns:m="http://schemas.openxmlformats.org/officeDocument/2006/math">
                    <m:f>
                      <m:fPr>
                        <m:ctrlPr>
                          <a:rPr lang="en-GB" sz="3600" i="1" smtClean="0">
                            <a:latin typeface="Cambria Math" panose="02040503050406030204" pitchFamily="18" charset="0"/>
                          </a:rPr>
                        </m:ctrlPr>
                      </m:fPr>
                      <m:num>
                        <m:r>
                          <a:rPr lang="en-GB" sz="3600" b="0" i="1" smtClean="0">
                            <a:latin typeface="Cambria Math" panose="02040503050406030204" pitchFamily="18" charset="0"/>
                          </a:rPr>
                          <m:t>4</m:t>
                        </m:r>
                        <m:sSup>
                          <m:sSupPr>
                            <m:ctrlPr>
                              <a:rPr lang="en-GB" sz="3600" i="1">
                                <a:latin typeface="Cambria Math" panose="02040503050406030204" pitchFamily="18" charset="0"/>
                                <a:ea typeface="Cambria Math" panose="02040503050406030204" pitchFamily="18" charset="0"/>
                              </a:rPr>
                            </m:ctrlPr>
                          </m:sSupPr>
                          <m:e>
                            <m:r>
                              <a:rPr lang="en-GB" sz="3600" i="1">
                                <a:latin typeface="Cambria Math" panose="02040503050406030204" pitchFamily="18" charset="0"/>
                                <a:ea typeface="Cambria Math" panose="02040503050406030204" pitchFamily="18" charset="0"/>
                              </a:rPr>
                              <m:t>𝑐𝑜𝑠</m:t>
                            </m:r>
                          </m:e>
                          <m:sup>
                            <m:r>
                              <a:rPr lang="en-GB" sz="3600" i="1">
                                <a:latin typeface="Cambria Math" panose="02040503050406030204" pitchFamily="18" charset="0"/>
                                <a:ea typeface="Cambria Math" panose="02040503050406030204" pitchFamily="18" charset="0"/>
                              </a:rPr>
                              <m:t>2</m:t>
                            </m:r>
                          </m:sup>
                        </m:sSup>
                        <m:f>
                          <m:fPr>
                            <m:ctrlPr>
                              <a:rPr lang="en-GB" sz="3600" i="1">
                                <a:latin typeface="Cambria Math" panose="02040503050406030204" pitchFamily="18" charset="0"/>
                                <a:ea typeface="Cambria Math" panose="02040503050406030204" pitchFamily="18" charset="0"/>
                              </a:rPr>
                            </m:ctrlPr>
                          </m:fPr>
                          <m:num>
                            <m:r>
                              <a:rPr lang="en-GB" sz="3600" i="1">
                                <a:latin typeface="Cambria Math" panose="02040503050406030204" pitchFamily="18" charset="0"/>
                                <a:ea typeface="Cambria Math" panose="02040503050406030204" pitchFamily="18" charset="0"/>
                              </a:rPr>
                              <m:t>𝑥</m:t>
                            </m:r>
                          </m:num>
                          <m:den>
                            <m:r>
                              <a:rPr lang="en-GB" sz="3600" i="1">
                                <a:latin typeface="Cambria Math" panose="02040503050406030204" pitchFamily="18" charset="0"/>
                                <a:ea typeface="Cambria Math" panose="02040503050406030204" pitchFamily="18" charset="0"/>
                              </a:rPr>
                              <m:t>2</m:t>
                            </m:r>
                          </m:den>
                        </m:f>
                      </m:num>
                      <m:den>
                        <m:sSup>
                          <m:sSupPr>
                            <m:ctrlPr>
                              <a:rPr lang="en-GB" sz="3600" i="1">
                                <a:latin typeface="Cambria Math" panose="02040503050406030204" pitchFamily="18" charset="0"/>
                              </a:rPr>
                            </m:ctrlPr>
                          </m:sSupPr>
                          <m:e>
                            <m:r>
                              <a:rPr lang="en-GB" sz="3600" i="1">
                                <a:latin typeface="Cambria Math" panose="02040503050406030204" pitchFamily="18" charset="0"/>
                              </a:rPr>
                              <m:t>𝑥</m:t>
                            </m:r>
                          </m:e>
                          <m:sup>
                            <m:r>
                              <a:rPr lang="en-GB" sz="3600" i="1">
                                <a:latin typeface="Cambria Math" panose="02040503050406030204" pitchFamily="18" charset="0"/>
                              </a:rPr>
                              <m:t>3</m:t>
                            </m:r>
                          </m:sup>
                        </m:sSup>
                      </m:den>
                    </m:f>
                    <m:r>
                      <a:rPr lang="en-GB" sz="3600" b="0" i="1" smtClean="0">
                        <a:latin typeface="Cambria Math" panose="02040503050406030204" pitchFamily="18" charset="0"/>
                        <a:ea typeface="Cambria Math" panose="02040503050406030204" pitchFamily="18" charset="0"/>
                      </a:rPr>
                      <m:t>(</m:t>
                    </m:r>
                    <m:r>
                      <a:rPr lang="en-GB" sz="3600" b="0" i="1" smtClean="0">
                        <a:latin typeface="Cambria Math" panose="02040503050406030204" pitchFamily="18" charset="0"/>
                        <a:ea typeface="Cambria Math" panose="02040503050406030204" pitchFamily="18" charset="0"/>
                      </a:rPr>
                      <m:t>𝑡𝑎𝑛</m:t>
                    </m:r>
                    <m:f>
                      <m:fPr>
                        <m:ctrlPr>
                          <a:rPr lang="en-GB" sz="3600" b="0" i="1" smtClean="0">
                            <a:latin typeface="Cambria Math" panose="02040503050406030204" pitchFamily="18" charset="0"/>
                            <a:ea typeface="Cambria Math" panose="02040503050406030204" pitchFamily="18" charset="0"/>
                          </a:rPr>
                        </m:ctrlPr>
                      </m:fPr>
                      <m:num>
                        <m:r>
                          <a:rPr lang="en-GB" sz="3600" b="0" i="1" smtClean="0">
                            <a:latin typeface="Cambria Math" panose="02040503050406030204" pitchFamily="18" charset="0"/>
                            <a:ea typeface="Cambria Math" panose="02040503050406030204" pitchFamily="18" charset="0"/>
                          </a:rPr>
                          <m:t>𝑥</m:t>
                        </m:r>
                      </m:num>
                      <m:den>
                        <m:r>
                          <a:rPr lang="en-GB" sz="3600" b="0" i="1" smtClean="0">
                            <a:latin typeface="Cambria Math" panose="02040503050406030204" pitchFamily="18" charset="0"/>
                            <a:ea typeface="Cambria Math" panose="02040503050406030204" pitchFamily="18" charset="0"/>
                          </a:rPr>
                          <m:t>2</m:t>
                        </m:r>
                      </m:den>
                    </m:f>
                    <m:r>
                      <a:rPr lang="en-GB" sz="3600" b="0" i="1" smtClean="0">
                        <a:latin typeface="Cambria Math" panose="02040503050406030204" pitchFamily="18" charset="0"/>
                        <a:ea typeface="Cambria Math" panose="02040503050406030204" pitchFamily="18" charset="0"/>
                      </a:rPr>
                      <m:t>−</m:t>
                    </m:r>
                    <m:f>
                      <m:fPr>
                        <m:ctrlPr>
                          <a:rPr lang="en-GB" sz="3600" b="0" i="1" smtClean="0">
                            <a:latin typeface="Cambria Math" panose="02040503050406030204" pitchFamily="18" charset="0"/>
                            <a:ea typeface="Cambria Math" panose="02040503050406030204" pitchFamily="18" charset="0"/>
                          </a:rPr>
                        </m:ctrlPr>
                      </m:fPr>
                      <m:num>
                        <m:r>
                          <a:rPr lang="en-GB" sz="3600" b="0" i="1" smtClean="0">
                            <a:latin typeface="Cambria Math" panose="02040503050406030204" pitchFamily="18" charset="0"/>
                            <a:ea typeface="Cambria Math" panose="02040503050406030204" pitchFamily="18" charset="0"/>
                          </a:rPr>
                          <m:t>𝑥</m:t>
                        </m:r>
                      </m:num>
                      <m:den>
                        <m:r>
                          <a:rPr lang="en-GB" sz="3600" b="0" i="1" smtClean="0">
                            <a:latin typeface="Cambria Math" panose="02040503050406030204" pitchFamily="18" charset="0"/>
                            <a:ea typeface="Cambria Math" panose="02040503050406030204" pitchFamily="18" charset="0"/>
                          </a:rPr>
                          <m:t>2</m:t>
                        </m:r>
                      </m:den>
                    </m:f>
                    <m:r>
                      <a:rPr lang="en-GB" sz="3600" b="0" i="1" smtClean="0">
                        <a:latin typeface="Cambria Math" panose="02040503050406030204" pitchFamily="18" charset="0"/>
                        <a:ea typeface="Cambria Math" panose="02040503050406030204" pitchFamily="18" charset="0"/>
                      </a:rPr>
                      <m:t>)</m:t>
                    </m:r>
                  </m:oMath>
                </a14:m>
                <a:endParaRPr lang="en-GB" sz="3600" dirty="0"/>
              </a:p>
            </p:txBody>
          </p:sp>
        </mc:Choice>
        <mc:Fallback xmlns="">
          <p:sp>
            <p:nvSpPr>
              <p:cNvPr id="2" name="Rectangle 1"/>
              <p:cNvSpPr>
                <a:spLocks noRot="1" noChangeAspect="1" noMove="1" noResize="1" noEditPoints="1" noAdjustHandles="1" noChangeArrowheads="1" noChangeShapeType="1" noTextEdit="1"/>
              </p:cNvSpPr>
              <p:nvPr/>
            </p:nvSpPr>
            <p:spPr>
              <a:xfrm>
                <a:off x="2248581" y="1974591"/>
                <a:ext cx="4483407" cy="3202608"/>
              </a:xfrm>
              <a:prstGeom prst="rect">
                <a:avLst/>
              </a:prstGeom>
              <a:blipFill rotWithShape="0">
                <a:blip r:embed="rId2"/>
                <a:stretch>
                  <a:fillRect l="-4218" b="-2857"/>
                </a:stretch>
              </a:blipFill>
            </p:spPr>
            <p:txBody>
              <a:bodyPr/>
              <a:lstStyle/>
              <a:p>
                <a:r>
                  <a:rPr lang="en-GB">
                    <a:noFill/>
                  </a:rPr>
                  <a:t> </a:t>
                </a:r>
              </a:p>
            </p:txBody>
          </p:sp>
        </mc:Fallback>
      </mc:AlternateContent>
      <p:sp>
        <p:nvSpPr>
          <p:cNvPr id="3" name="TextBox 2"/>
          <p:cNvSpPr txBox="1"/>
          <p:nvPr/>
        </p:nvSpPr>
        <p:spPr>
          <a:xfrm>
            <a:off x="1063867" y="869468"/>
            <a:ext cx="6377942" cy="523220"/>
          </a:xfrm>
          <a:prstGeom prst="rect">
            <a:avLst/>
          </a:prstGeom>
          <a:noFill/>
        </p:spPr>
        <p:txBody>
          <a:bodyPr wrap="square" rtlCol="0">
            <a:spAutoFit/>
          </a:bodyPr>
          <a:lstStyle/>
          <a:p>
            <a:r>
              <a:rPr lang="en-GB" sz="2800" dirty="0" smtClean="0">
                <a:cs typeface="Calibri" panose="020F0502020204030204" pitchFamily="34" charset="0"/>
              </a:rPr>
              <a:t>To find the critical points of the derivative</a:t>
            </a:r>
            <a:endParaRPr lang="en-GB" sz="2800" dirty="0">
              <a:cs typeface="Calibri" panose="020F0502020204030204" pitchFamily="34" charset="0"/>
            </a:endParaRPr>
          </a:p>
        </p:txBody>
      </p:sp>
    </p:spTree>
    <p:extLst>
      <p:ext uri="{BB962C8B-B14F-4D97-AF65-F5344CB8AC3E}">
        <p14:creationId xmlns:p14="http://schemas.microsoft.com/office/powerpoint/2010/main" val="158976224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053986" y="0"/>
            <a:ext cx="7523724" cy="6567740"/>
          </a:xfrm>
          <a:prstGeom prst="rect">
            <a:avLst/>
          </a:prstGeom>
        </p:spPr>
      </p:pic>
      <p:sp>
        <p:nvSpPr>
          <p:cNvPr id="3" name="TextBox 2"/>
          <p:cNvSpPr txBox="1"/>
          <p:nvPr/>
        </p:nvSpPr>
        <p:spPr>
          <a:xfrm>
            <a:off x="276076" y="686589"/>
            <a:ext cx="3001696" cy="954107"/>
          </a:xfrm>
          <a:prstGeom prst="rect">
            <a:avLst/>
          </a:prstGeom>
          <a:noFill/>
        </p:spPr>
        <p:txBody>
          <a:bodyPr wrap="square" rtlCol="0">
            <a:spAutoFit/>
          </a:bodyPr>
          <a:lstStyle/>
          <a:p>
            <a:r>
              <a:rPr lang="en-GB" sz="2800" dirty="0" smtClean="0">
                <a:cs typeface="Calibri" panose="020F0502020204030204" pitchFamily="34" charset="0"/>
              </a:rPr>
              <a:t>The graph of the function</a:t>
            </a:r>
            <a:endParaRPr lang="en-GB" sz="2800" dirty="0">
              <a:cs typeface="Calibri" panose="020F0502020204030204" pitchFamily="34" charset="0"/>
            </a:endParaRPr>
          </a:p>
        </p:txBody>
      </p:sp>
      <mc:AlternateContent xmlns:mc="http://schemas.openxmlformats.org/markup-compatibility/2006" xmlns:a14="http://schemas.microsoft.com/office/drawing/2010/main">
        <mc:Choice Requires="a14">
          <p:sp>
            <p:nvSpPr>
              <p:cNvPr id="4" name="TextBox 3"/>
              <p:cNvSpPr txBox="1"/>
              <p:nvPr/>
            </p:nvSpPr>
            <p:spPr>
              <a:xfrm>
                <a:off x="60666" y="2084463"/>
                <a:ext cx="3777910" cy="82747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lv-LV" sz="2800" b="0" i="1" smtClean="0">
                          <a:latin typeface="Cambria Math" panose="02040503050406030204" pitchFamily="18" charset="0"/>
                          <a:cs typeface="Calibri" panose="020F0502020204030204" pitchFamily="34" charset="0"/>
                        </a:rPr>
                        <m:t>𝑓</m:t>
                      </m:r>
                      <m:d>
                        <m:dPr>
                          <m:ctrlPr>
                            <a:rPr lang="lv-LV" sz="2800" b="0" i="1" smtClean="0">
                              <a:latin typeface="Cambria Math" panose="02040503050406030204" pitchFamily="18" charset="0"/>
                              <a:cs typeface="Calibri" panose="020F0502020204030204" pitchFamily="34" charset="0"/>
                            </a:rPr>
                          </m:ctrlPr>
                        </m:dPr>
                        <m:e>
                          <m:r>
                            <a:rPr lang="lv-LV" sz="2800" b="0" i="1" smtClean="0">
                              <a:latin typeface="Cambria Math" panose="02040503050406030204" pitchFamily="18" charset="0"/>
                              <a:cs typeface="Calibri" panose="020F0502020204030204" pitchFamily="34" charset="0"/>
                            </a:rPr>
                            <m:t>𝑥</m:t>
                          </m:r>
                        </m:e>
                      </m:d>
                      <m:r>
                        <a:rPr lang="lv-LV" sz="2800" b="0" i="1" smtClean="0">
                          <a:latin typeface="Cambria Math" panose="02040503050406030204" pitchFamily="18" charset="0"/>
                          <a:cs typeface="Calibri" panose="020F0502020204030204" pitchFamily="34" charset="0"/>
                        </a:rPr>
                        <m:t>=</m:t>
                      </m:r>
                      <m:func>
                        <m:funcPr>
                          <m:ctrlPr>
                            <a:rPr lang="lv-LV" sz="2800" b="0" i="1" smtClean="0">
                              <a:latin typeface="Cambria Math" panose="02040503050406030204" pitchFamily="18" charset="0"/>
                              <a:cs typeface="Calibri" panose="020F0502020204030204" pitchFamily="34" charset="0"/>
                            </a:rPr>
                          </m:ctrlPr>
                        </m:funcPr>
                        <m:fName>
                          <m:r>
                            <m:rPr>
                              <m:sty m:val="p"/>
                            </m:rPr>
                            <a:rPr lang="lv-LV" sz="2800" b="0" i="0" smtClean="0">
                              <a:latin typeface="Cambria Math" panose="02040503050406030204" pitchFamily="18" charset="0"/>
                              <a:cs typeface="Calibri" panose="020F0502020204030204" pitchFamily="34" charset="0"/>
                            </a:rPr>
                            <m:t>tan</m:t>
                          </m:r>
                        </m:fName>
                        <m:e>
                          <m:d>
                            <m:dPr>
                              <m:ctrlPr>
                                <a:rPr lang="lv-LV" sz="2800" b="0" i="1" smtClean="0">
                                  <a:latin typeface="Cambria Math" panose="02040503050406030204" pitchFamily="18" charset="0"/>
                                  <a:cs typeface="Calibri" panose="020F0502020204030204" pitchFamily="34" charset="0"/>
                                </a:rPr>
                              </m:ctrlPr>
                            </m:dPr>
                            <m:e>
                              <m:f>
                                <m:fPr>
                                  <m:ctrlPr>
                                    <a:rPr lang="lv-LV" sz="2800" b="0" i="1" smtClean="0">
                                      <a:latin typeface="Cambria Math" panose="02040503050406030204" pitchFamily="18" charset="0"/>
                                      <a:cs typeface="Calibri" panose="020F0502020204030204" pitchFamily="34" charset="0"/>
                                    </a:rPr>
                                  </m:ctrlPr>
                                </m:fPr>
                                <m:num>
                                  <m:r>
                                    <a:rPr lang="lv-LV" sz="2800" b="0" i="1" smtClean="0">
                                      <a:latin typeface="Cambria Math" panose="02040503050406030204" pitchFamily="18" charset="0"/>
                                      <a:cs typeface="Calibri" panose="020F0502020204030204" pitchFamily="34" charset="0"/>
                                    </a:rPr>
                                    <m:t>𝑥</m:t>
                                  </m:r>
                                </m:num>
                                <m:den>
                                  <m:r>
                                    <a:rPr lang="lv-LV" sz="2800" b="0" i="1" smtClean="0">
                                      <a:latin typeface="Cambria Math" panose="02040503050406030204" pitchFamily="18" charset="0"/>
                                      <a:cs typeface="Calibri" panose="020F0502020204030204" pitchFamily="34" charset="0"/>
                                    </a:rPr>
                                    <m:t>2</m:t>
                                  </m:r>
                                </m:den>
                              </m:f>
                            </m:e>
                          </m:d>
                        </m:e>
                      </m:func>
                      <m:r>
                        <a:rPr lang="lv-LV" sz="2800" b="0" i="1" smtClean="0">
                          <a:latin typeface="Cambria Math" panose="02040503050406030204" pitchFamily="18" charset="0"/>
                          <a:cs typeface="Calibri" panose="020F0502020204030204" pitchFamily="34" charset="0"/>
                        </a:rPr>
                        <m:t>−</m:t>
                      </m:r>
                      <m:f>
                        <m:fPr>
                          <m:ctrlPr>
                            <a:rPr lang="lv-LV" sz="2800" b="0" i="1" smtClean="0">
                              <a:latin typeface="Cambria Math" panose="02040503050406030204" pitchFamily="18" charset="0"/>
                              <a:cs typeface="Calibri" panose="020F0502020204030204" pitchFamily="34" charset="0"/>
                            </a:rPr>
                          </m:ctrlPr>
                        </m:fPr>
                        <m:num>
                          <m:r>
                            <a:rPr lang="lv-LV" sz="2800" b="0" i="1" smtClean="0">
                              <a:latin typeface="Cambria Math" panose="02040503050406030204" pitchFamily="18" charset="0"/>
                              <a:cs typeface="Calibri" panose="020F0502020204030204" pitchFamily="34" charset="0"/>
                            </a:rPr>
                            <m:t>𝑥</m:t>
                          </m:r>
                        </m:num>
                        <m:den>
                          <m:r>
                            <a:rPr lang="lv-LV" sz="2800" b="0" i="1" smtClean="0">
                              <a:latin typeface="Cambria Math" panose="02040503050406030204" pitchFamily="18" charset="0"/>
                              <a:cs typeface="Calibri" panose="020F0502020204030204" pitchFamily="34" charset="0"/>
                            </a:rPr>
                            <m:t>2</m:t>
                          </m:r>
                        </m:den>
                      </m:f>
                    </m:oMath>
                  </m:oMathPara>
                </a14:m>
                <a:endParaRPr lang="en-GB" sz="2800" dirty="0">
                  <a:cs typeface="Calibri" panose="020F0502020204030204" pitchFamily="34" charset="0"/>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60666" y="2084463"/>
                <a:ext cx="3777910" cy="827471"/>
              </a:xfrm>
              <a:prstGeom prst="rect">
                <a:avLst/>
              </a:prstGeom>
              <a:blipFill rotWithShape="0">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276076" y="3200806"/>
                <a:ext cx="4197450"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lv-LV" sz="2800" b="0" i="1" smtClean="0">
                          <a:latin typeface="Cambria Math" panose="02040503050406030204" pitchFamily="18" charset="0"/>
                          <a:cs typeface="Calibri" panose="020F0502020204030204" pitchFamily="34" charset="0"/>
                        </a:rPr>
                        <m:t>𝑓</m:t>
                      </m:r>
                      <m:d>
                        <m:dPr>
                          <m:ctrlPr>
                            <a:rPr lang="lv-LV" sz="2800" b="0" i="1" smtClean="0">
                              <a:latin typeface="Cambria Math" panose="02040503050406030204" pitchFamily="18" charset="0"/>
                              <a:cs typeface="Calibri" panose="020F0502020204030204" pitchFamily="34" charset="0"/>
                            </a:rPr>
                          </m:ctrlPr>
                        </m:dPr>
                        <m:e>
                          <m:r>
                            <a:rPr lang="lv-LV" sz="2800" b="0" i="1" smtClean="0">
                              <a:latin typeface="Cambria Math" panose="02040503050406030204" pitchFamily="18" charset="0"/>
                              <a:cs typeface="Calibri" panose="020F0502020204030204" pitchFamily="34" charset="0"/>
                            </a:rPr>
                            <m:t>𝑥</m:t>
                          </m:r>
                        </m:e>
                      </m:d>
                      <m:r>
                        <a:rPr lang="lv-LV" sz="2800" b="0" i="1" smtClean="0">
                          <a:latin typeface="Cambria Math" panose="02040503050406030204" pitchFamily="18" charset="0"/>
                          <a:ea typeface="Cambria Math" panose="02040503050406030204" pitchFamily="18" charset="0"/>
                          <a:cs typeface="Calibri" panose="020F0502020204030204" pitchFamily="34" charset="0"/>
                        </a:rPr>
                        <m:t>&gt;</m:t>
                      </m:r>
                      <m:r>
                        <a:rPr lang="en-US" sz="2800" b="0" i="1" smtClean="0">
                          <a:latin typeface="Cambria Math" panose="02040503050406030204" pitchFamily="18" charset="0"/>
                          <a:ea typeface="Cambria Math" panose="02040503050406030204" pitchFamily="18" charset="0"/>
                          <a:cs typeface="Calibri" panose="020F0502020204030204" pitchFamily="34" charset="0"/>
                        </a:rPr>
                        <m:t>0   </m:t>
                      </m:r>
                      <m:r>
                        <a:rPr lang="en-US" sz="2800" b="0" i="1" smtClean="0">
                          <a:latin typeface="Cambria Math" panose="02040503050406030204" pitchFamily="18" charset="0"/>
                          <a:ea typeface="Cambria Math" panose="02040503050406030204" pitchFamily="18" charset="0"/>
                          <a:cs typeface="Calibri" panose="020F0502020204030204" pitchFamily="34" charset="0"/>
                        </a:rPr>
                        <m:t>𝑎𝑡</m:t>
                      </m:r>
                      <m:r>
                        <a:rPr lang="en-US" sz="2800" b="0" i="1" smtClean="0">
                          <a:latin typeface="Cambria Math" panose="02040503050406030204" pitchFamily="18" charset="0"/>
                          <a:ea typeface="Cambria Math" panose="02040503050406030204" pitchFamily="18" charset="0"/>
                          <a:cs typeface="Calibri" panose="020F0502020204030204" pitchFamily="34" charset="0"/>
                        </a:rPr>
                        <m:t>  0&lt;</m:t>
                      </m:r>
                      <m:r>
                        <a:rPr lang="en-US" sz="2800" b="0" i="1" smtClean="0">
                          <a:latin typeface="Cambria Math" panose="02040503050406030204" pitchFamily="18" charset="0"/>
                          <a:ea typeface="Cambria Math" panose="02040503050406030204" pitchFamily="18" charset="0"/>
                          <a:cs typeface="Calibri" panose="020F0502020204030204" pitchFamily="34" charset="0"/>
                        </a:rPr>
                        <m:t>𝑥</m:t>
                      </m:r>
                      <m:r>
                        <a:rPr lang="en-US" sz="2800" b="0" i="1" smtClean="0">
                          <a:latin typeface="Cambria Math" panose="02040503050406030204" pitchFamily="18" charset="0"/>
                          <a:ea typeface="Cambria Math" panose="02040503050406030204" pitchFamily="18" charset="0"/>
                          <a:cs typeface="Calibri" panose="020F0502020204030204" pitchFamily="34" charset="0"/>
                        </a:rPr>
                        <m:t>&lt;</m:t>
                      </m:r>
                      <m:r>
                        <a:rPr lang="en-US" sz="2800" b="0" i="1" smtClean="0">
                          <a:latin typeface="Cambria Math" panose="02040503050406030204" pitchFamily="18" charset="0"/>
                          <a:ea typeface="Cambria Math" panose="02040503050406030204" pitchFamily="18" charset="0"/>
                          <a:cs typeface="Calibri" panose="020F0502020204030204" pitchFamily="34" charset="0"/>
                        </a:rPr>
                        <m:t>𝜋</m:t>
                      </m:r>
                    </m:oMath>
                  </m:oMathPara>
                </a14:m>
                <a:endParaRPr lang="en-GB" sz="2800" dirty="0">
                  <a:cs typeface="Calibri" panose="020F0502020204030204" pitchFamily="34"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276076" y="3200806"/>
                <a:ext cx="4197450" cy="523220"/>
              </a:xfrm>
              <a:prstGeom prst="rect">
                <a:avLst/>
              </a:prstGeom>
              <a:blipFill rotWithShape="0">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276076" y="4072181"/>
                <a:ext cx="4985241"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lv-LV" sz="2800" b="0" i="1" smtClean="0">
                          <a:latin typeface="Cambria Math" panose="02040503050406030204" pitchFamily="18" charset="0"/>
                          <a:cs typeface="Calibri" panose="020F0502020204030204" pitchFamily="34" charset="0"/>
                        </a:rPr>
                        <m:t>𝑓</m:t>
                      </m:r>
                      <m:d>
                        <m:dPr>
                          <m:ctrlPr>
                            <a:rPr lang="lv-LV" sz="2800" b="0" i="1" smtClean="0">
                              <a:latin typeface="Cambria Math" panose="02040503050406030204" pitchFamily="18" charset="0"/>
                              <a:cs typeface="Calibri" panose="020F0502020204030204" pitchFamily="34" charset="0"/>
                            </a:rPr>
                          </m:ctrlPr>
                        </m:dPr>
                        <m:e>
                          <m:r>
                            <a:rPr lang="lv-LV" sz="2800" b="0" i="1" smtClean="0">
                              <a:latin typeface="Cambria Math" panose="02040503050406030204" pitchFamily="18" charset="0"/>
                              <a:cs typeface="Calibri" panose="020F0502020204030204" pitchFamily="34" charset="0"/>
                            </a:rPr>
                            <m:t>𝑥</m:t>
                          </m:r>
                        </m:e>
                      </m:d>
                      <m:r>
                        <a:rPr lang="en-US" sz="2800" b="0" i="1" smtClean="0">
                          <a:latin typeface="Cambria Math" panose="02040503050406030204" pitchFamily="18" charset="0"/>
                          <a:cs typeface="Calibri" panose="020F0502020204030204" pitchFamily="34" charset="0"/>
                        </a:rPr>
                        <m:t> </m:t>
                      </m:r>
                      <m:r>
                        <a:rPr lang="en-US" sz="2800" b="0" i="1" smtClean="0">
                          <a:latin typeface="Cambria Math" panose="02040503050406030204" pitchFamily="18" charset="0"/>
                          <a:cs typeface="Calibri" panose="020F0502020204030204" pitchFamily="34" charset="0"/>
                        </a:rPr>
                        <m:t>𝑖𝑠</m:t>
                      </m:r>
                      <m:r>
                        <a:rPr lang="en-US" sz="2800" b="0" i="1" smtClean="0">
                          <a:latin typeface="Cambria Math" panose="02040503050406030204" pitchFamily="18" charset="0"/>
                          <a:cs typeface="Calibri" panose="020F0502020204030204" pitchFamily="34" charset="0"/>
                        </a:rPr>
                        <m:t> </m:t>
                      </m:r>
                      <m:r>
                        <a:rPr lang="en-US" sz="2800" b="0" i="1" smtClean="0">
                          <a:latin typeface="Cambria Math" panose="02040503050406030204" pitchFamily="18" charset="0"/>
                          <a:cs typeface="Calibri" panose="020F0502020204030204" pitchFamily="34" charset="0"/>
                        </a:rPr>
                        <m:t>𝑛𝑜𝑡</m:t>
                      </m:r>
                      <m:r>
                        <a:rPr lang="en-US" sz="2800" b="0" i="1" smtClean="0">
                          <a:latin typeface="Cambria Math" panose="02040503050406030204" pitchFamily="18" charset="0"/>
                          <a:cs typeface="Calibri" panose="020F0502020204030204" pitchFamily="34" charset="0"/>
                        </a:rPr>
                        <m:t> </m:t>
                      </m:r>
                      <m:r>
                        <a:rPr lang="en-US" sz="2800" b="0" i="1" smtClean="0">
                          <a:latin typeface="Cambria Math" panose="02040503050406030204" pitchFamily="18" charset="0"/>
                          <a:cs typeface="Calibri" panose="020F0502020204030204" pitchFamily="34" charset="0"/>
                        </a:rPr>
                        <m:t>𝑑𝑒𝑓𝑖𝑛𝑒𝑑</m:t>
                      </m:r>
                      <m:r>
                        <a:rPr lang="en-US" sz="2800" b="0" i="1" smtClean="0">
                          <a:latin typeface="Cambria Math" panose="02040503050406030204" pitchFamily="18" charset="0"/>
                          <a:ea typeface="Cambria Math" panose="02040503050406030204" pitchFamily="18" charset="0"/>
                          <a:cs typeface="Calibri" panose="020F0502020204030204" pitchFamily="34" charset="0"/>
                        </a:rPr>
                        <m:t>  </m:t>
                      </m:r>
                      <m:r>
                        <a:rPr lang="en-US" sz="2800" b="0" i="1" smtClean="0">
                          <a:latin typeface="Cambria Math" panose="02040503050406030204" pitchFamily="18" charset="0"/>
                          <a:ea typeface="Cambria Math" panose="02040503050406030204" pitchFamily="18" charset="0"/>
                          <a:cs typeface="Calibri" panose="020F0502020204030204" pitchFamily="34" charset="0"/>
                        </a:rPr>
                        <m:t>𝑎𝑡</m:t>
                      </m:r>
                      <m:r>
                        <a:rPr lang="en-US" sz="2800" b="0" i="1" smtClean="0">
                          <a:latin typeface="Cambria Math" panose="02040503050406030204" pitchFamily="18" charset="0"/>
                          <a:ea typeface="Cambria Math" panose="02040503050406030204" pitchFamily="18" charset="0"/>
                          <a:cs typeface="Calibri" panose="020F0502020204030204" pitchFamily="34" charset="0"/>
                        </a:rPr>
                        <m:t>  </m:t>
                      </m:r>
                      <m:r>
                        <a:rPr lang="en-US" sz="2800" b="0" i="1" smtClean="0">
                          <a:latin typeface="Cambria Math" panose="02040503050406030204" pitchFamily="18" charset="0"/>
                          <a:ea typeface="Cambria Math" panose="02040503050406030204" pitchFamily="18" charset="0"/>
                          <a:cs typeface="Calibri" panose="020F0502020204030204" pitchFamily="34" charset="0"/>
                        </a:rPr>
                        <m:t>𝑥</m:t>
                      </m:r>
                      <m:r>
                        <a:rPr lang="en-US" sz="2800" b="0" i="1" smtClean="0">
                          <a:latin typeface="Cambria Math" panose="02040503050406030204" pitchFamily="18" charset="0"/>
                          <a:ea typeface="Cambria Math" panose="02040503050406030204" pitchFamily="18" charset="0"/>
                          <a:cs typeface="Calibri" panose="020F0502020204030204" pitchFamily="34" charset="0"/>
                        </a:rPr>
                        <m:t>=</m:t>
                      </m:r>
                      <m:r>
                        <a:rPr lang="en-US" sz="2800" b="0" i="1" smtClean="0">
                          <a:latin typeface="Cambria Math" panose="02040503050406030204" pitchFamily="18" charset="0"/>
                          <a:ea typeface="Cambria Math" panose="02040503050406030204" pitchFamily="18" charset="0"/>
                          <a:cs typeface="Calibri" panose="020F0502020204030204" pitchFamily="34" charset="0"/>
                        </a:rPr>
                        <m:t>𝜋</m:t>
                      </m:r>
                    </m:oMath>
                  </m:oMathPara>
                </a14:m>
                <a:endParaRPr lang="en-GB" sz="2800" dirty="0">
                  <a:cs typeface="Calibri" panose="020F0502020204030204" pitchFamily="34"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276076" y="4072181"/>
                <a:ext cx="4985241" cy="523220"/>
              </a:xfrm>
              <a:prstGeom prst="rect">
                <a:avLst/>
              </a:prstGeom>
              <a:blipFill rotWithShape="0">
                <a:blip r:embed="rId5"/>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394531395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4119604" y="1505230"/>
                <a:ext cx="4090030" cy="971292"/>
              </a:xfrm>
              <a:prstGeom prst="rect">
                <a:avLst/>
              </a:prstGeom>
            </p:spPr>
            <p:txBody>
              <a:bodyPr wrap="none">
                <a:spAutoFit/>
              </a:bodyPr>
              <a:lstStyle/>
              <a:p>
                <a:r>
                  <a:rPr lang="lv-LV" sz="2800" dirty="0" smtClean="0"/>
                  <a:t>S’(</a:t>
                </a:r>
                <a:r>
                  <a:rPr lang="en-GB" sz="2800" dirty="0" smtClean="0"/>
                  <a:t>x) = </a:t>
                </a:r>
                <a14:m>
                  <m:oMath xmlns:m="http://schemas.openxmlformats.org/officeDocument/2006/math">
                    <m:f>
                      <m:fPr>
                        <m:ctrlPr>
                          <a:rPr lang="en-GB" sz="3200" i="1">
                            <a:latin typeface="Cambria Math" panose="02040503050406030204" pitchFamily="18" charset="0"/>
                          </a:rPr>
                        </m:ctrlPr>
                      </m:fPr>
                      <m:num>
                        <m:r>
                          <a:rPr lang="en-GB" sz="3200" i="1">
                            <a:latin typeface="Cambria Math" panose="02040503050406030204" pitchFamily="18" charset="0"/>
                          </a:rPr>
                          <m:t>4</m:t>
                        </m:r>
                        <m:sSup>
                          <m:sSupPr>
                            <m:ctrlPr>
                              <a:rPr lang="en-GB" sz="3200" i="1">
                                <a:latin typeface="Cambria Math" panose="02040503050406030204" pitchFamily="18" charset="0"/>
                                <a:ea typeface="Cambria Math" panose="02040503050406030204" pitchFamily="18" charset="0"/>
                              </a:rPr>
                            </m:ctrlPr>
                          </m:sSupPr>
                          <m:e>
                            <m:r>
                              <a:rPr lang="en-GB" sz="3200" i="1">
                                <a:latin typeface="Cambria Math" panose="02040503050406030204" pitchFamily="18" charset="0"/>
                                <a:ea typeface="Cambria Math" panose="02040503050406030204" pitchFamily="18" charset="0"/>
                              </a:rPr>
                              <m:t>𝑐𝑜𝑠</m:t>
                            </m:r>
                          </m:e>
                          <m:sup>
                            <m:r>
                              <a:rPr lang="en-GB" sz="3200" i="1">
                                <a:latin typeface="Cambria Math" panose="02040503050406030204" pitchFamily="18" charset="0"/>
                                <a:ea typeface="Cambria Math" panose="02040503050406030204" pitchFamily="18" charset="0"/>
                              </a:rPr>
                              <m:t>2</m:t>
                            </m:r>
                          </m:sup>
                        </m:sSup>
                        <m:f>
                          <m:fPr>
                            <m:ctrlPr>
                              <a:rPr lang="en-GB" sz="3200" i="1">
                                <a:latin typeface="Cambria Math" panose="02040503050406030204" pitchFamily="18" charset="0"/>
                                <a:ea typeface="Cambria Math" panose="02040503050406030204" pitchFamily="18" charset="0"/>
                              </a:rPr>
                            </m:ctrlPr>
                          </m:fPr>
                          <m:num>
                            <m:r>
                              <a:rPr lang="en-GB" sz="3200" i="1">
                                <a:latin typeface="Cambria Math" panose="02040503050406030204" pitchFamily="18" charset="0"/>
                                <a:ea typeface="Cambria Math" panose="02040503050406030204" pitchFamily="18" charset="0"/>
                              </a:rPr>
                              <m:t>𝑥</m:t>
                            </m:r>
                          </m:num>
                          <m:den>
                            <m:r>
                              <a:rPr lang="en-GB" sz="3200" i="1">
                                <a:latin typeface="Cambria Math" panose="02040503050406030204" pitchFamily="18" charset="0"/>
                                <a:ea typeface="Cambria Math" panose="02040503050406030204" pitchFamily="18" charset="0"/>
                              </a:rPr>
                              <m:t>2</m:t>
                            </m:r>
                          </m:den>
                        </m:f>
                      </m:num>
                      <m:den>
                        <m:sSup>
                          <m:sSupPr>
                            <m:ctrlPr>
                              <a:rPr lang="en-GB" sz="3200" i="1">
                                <a:latin typeface="Cambria Math" panose="02040503050406030204" pitchFamily="18" charset="0"/>
                              </a:rPr>
                            </m:ctrlPr>
                          </m:sSupPr>
                          <m:e>
                            <m:r>
                              <a:rPr lang="en-GB" sz="3200" i="1">
                                <a:latin typeface="Cambria Math" panose="02040503050406030204" pitchFamily="18" charset="0"/>
                              </a:rPr>
                              <m:t>𝑥</m:t>
                            </m:r>
                          </m:e>
                          <m:sup>
                            <m:r>
                              <a:rPr lang="en-GB" sz="3200" i="1">
                                <a:latin typeface="Cambria Math" panose="02040503050406030204" pitchFamily="18" charset="0"/>
                              </a:rPr>
                              <m:t>3</m:t>
                            </m:r>
                          </m:sup>
                        </m:sSup>
                      </m:den>
                    </m:f>
                    <m:r>
                      <a:rPr lang="en-GB" sz="3200" i="1">
                        <a:latin typeface="Cambria Math" panose="02040503050406030204" pitchFamily="18" charset="0"/>
                        <a:ea typeface="Cambria Math" panose="02040503050406030204" pitchFamily="18" charset="0"/>
                      </a:rPr>
                      <m:t>(</m:t>
                    </m:r>
                    <m:r>
                      <a:rPr lang="en-GB" sz="3200" i="1">
                        <a:latin typeface="Cambria Math" panose="02040503050406030204" pitchFamily="18" charset="0"/>
                        <a:ea typeface="Cambria Math" panose="02040503050406030204" pitchFamily="18" charset="0"/>
                      </a:rPr>
                      <m:t>𝑡𝑎𝑛</m:t>
                    </m:r>
                    <m:f>
                      <m:fPr>
                        <m:ctrlPr>
                          <a:rPr lang="en-GB" sz="3200" i="1">
                            <a:latin typeface="Cambria Math" panose="02040503050406030204" pitchFamily="18" charset="0"/>
                            <a:ea typeface="Cambria Math" panose="02040503050406030204" pitchFamily="18" charset="0"/>
                          </a:rPr>
                        </m:ctrlPr>
                      </m:fPr>
                      <m:num>
                        <m:r>
                          <a:rPr lang="en-GB" sz="3200" i="1">
                            <a:latin typeface="Cambria Math" panose="02040503050406030204" pitchFamily="18" charset="0"/>
                            <a:ea typeface="Cambria Math" panose="02040503050406030204" pitchFamily="18" charset="0"/>
                          </a:rPr>
                          <m:t>𝑥</m:t>
                        </m:r>
                      </m:num>
                      <m:den>
                        <m:r>
                          <a:rPr lang="en-GB" sz="3200" i="1">
                            <a:latin typeface="Cambria Math" panose="02040503050406030204" pitchFamily="18" charset="0"/>
                            <a:ea typeface="Cambria Math" panose="02040503050406030204" pitchFamily="18" charset="0"/>
                          </a:rPr>
                          <m:t>2</m:t>
                        </m:r>
                      </m:den>
                    </m:f>
                    <m:r>
                      <a:rPr lang="en-GB" sz="3200" i="1">
                        <a:latin typeface="Cambria Math" panose="02040503050406030204" pitchFamily="18" charset="0"/>
                        <a:ea typeface="Cambria Math" panose="02040503050406030204" pitchFamily="18" charset="0"/>
                      </a:rPr>
                      <m:t>−</m:t>
                    </m:r>
                    <m:f>
                      <m:fPr>
                        <m:ctrlPr>
                          <a:rPr lang="en-GB" sz="3200" i="1">
                            <a:latin typeface="Cambria Math" panose="02040503050406030204" pitchFamily="18" charset="0"/>
                            <a:ea typeface="Cambria Math" panose="02040503050406030204" pitchFamily="18" charset="0"/>
                          </a:rPr>
                        </m:ctrlPr>
                      </m:fPr>
                      <m:num>
                        <m:r>
                          <a:rPr lang="en-GB" sz="3200" i="1">
                            <a:latin typeface="Cambria Math" panose="02040503050406030204" pitchFamily="18" charset="0"/>
                            <a:ea typeface="Cambria Math" panose="02040503050406030204" pitchFamily="18" charset="0"/>
                          </a:rPr>
                          <m:t>𝑥</m:t>
                        </m:r>
                      </m:num>
                      <m:den>
                        <m:r>
                          <a:rPr lang="en-GB" sz="3200" i="1">
                            <a:latin typeface="Cambria Math" panose="02040503050406030204" pitchFamily="18" charset="0"/>
                            <a:ea typeface="Cambria Math" panose="02040503050406030204" pitchFamily="18" charset="0"/>
                          </a:rPr>
                          <m:t>2</m:t>
                        </m:r>
                      </m:den>
                    </m:f>
                    <m:r>
                      <a:rPr lang="en-GB" sz="3200" i="1">
                        <a:latin typeface="Cambria Math" panose="02040503050406030204" pitchFamily="18" charset="0"/>
                        <a:ea typeface="Cambria Math" panose="02040503050406030204" pitchFamily="18" charset="0"/>
                      </a:rPr>
                      <m:t>)</m:t>
                    </m:r>
                  </m:oMath>
                </a14:m>
                <a:endParaRPr lang="en-GB" sz="3200" dirty="0"/>
              </a:p>
            </p:txBody>
          </p:sp>
        </mc:Choice>
        <mc:Fallback xmlns="">
          <p:sp>
            <p:nvSpPr>
              <p:cNvPr id="2" name="Rectangle 1"/>
              <p:cNvSpPr>
                <a:spLocks noRot="1" noChangeAspect="1" noMove="1" noResize="1" noEditPoints="1" noAdjustHandles="1" noChangeArrowheads="1" noChangeShapeType="1" noTextEdit="1"/>
              </p:cNvSpPr>
              <p:nvPr/>
            </p:nvSpPr>
            <p:spPr>
              <a:xfrm>
                <a:off x="4119604" y="1505230"/>
                <a:ext cx="4090030" cy="971292"/>
              </a:xfrm>
              <a:prstGeom prst="rect">
                <a:avLst/>
              </a:prstGeom>
              <a:blipFill rotWithShape="0">
                <a:blip r:embed="rId2"/>
                <a:stretch>
                  <a:fillRect l="-3130" b="-5660"/>
                </a:stretch>
              </a:blipFill>
            </p:spPr>
            <p:txBody>
              <a:bodyPr/>
              <a:lstStyle/>
              <a:p>
                <a:r>
                  <a:rPr lang="en-GB">
                    <a:noFill/>
                  </a:rPr>
                  <a:t> </a:t>
                </a:r>
              </a:p>
            </p:txBody>
          </p:sp>
        </mc:Fallback>
      </mc:AlternateContent>
      <p:sp>
        <p:nvSpPr>
          <p:cNvPr id="3" name="TextBox 2"/>
          <p:cNvSpPr txBox="1"/>
          <p:nvPr/>
        </p:nvSpPr>
        <p:spPr>
          <a:xfrm>
            <a:off x="1021663" y="700656"/>
            <a:ext cx="6532688" cy="523220"/>
          </a:xfrm>
          <a:prstGeom prst="rect">
            <a:avLst/>
          </a:prstGeom>
          <a:noFill/>
        </p:spPr>
        <p:txBody>
          <a:bodyPr wrap="square" rtlCol="0">
            <a:spAutoFit/>
          </a:bodyPr>
          <a:lstStyle/>
          <a:p>
            <a:r>
              <a:rPr lang="en-GB" sz="2800" dirty="0" smtClean="0">
                <a:cs typeface="Calibri" panose="020F0502020204030204" pitchFamily="34" charset="0"/>
              </a:rPr>
              <a:t>The critical points for the derivative </a:t>
            </a:r>
            <a:endParaRPr lang="en-GB" sz="2800" dirty="0">
              <a:cs typeface="Calibri" panose="020F0502020204030204" pitchFamily="34" charset="0"/>
            </a:endParaRPr>
          </a:p>
        </p:txBody>
      </p:sp>
      <p:sp>
        <p:nvSpPr>
          <p:cNvPr id="4" name="TextBox 3"/>
          <p:cNvSpPr txBox="1"/>
          <p:nvPr/>
        </p:nvSpPr>
        <p:spPr>
          <a:xfrm>
            <a:off x="1021663" y="2757876"/>
            <a:ext cx="1820011" cy="523220"/>
          </a:xfrm>
          <a:prstGeom prst="rect">
            <a:avLst/>
          </a:prstGeom>
          <a:noFill/>
        </p:spPr>
        <p:txBody>
          <a:bodyPr wrap="square" rtlCol="0">
            <a:spAutoFit/>
          </a:bodyPr>
          <a:lstStyle/>
          <a:p>
            <a:r>
              <a:rPr lang="en-GB" sz="2800" dirty="0" smtClean="0">
                <a:cs typeface="Calibri" panose="020F0502020204030204" pitchFamily="34" charset="0"/>
              </a:rPr>
              <a:t>are when </a:t>
            </a:r>
            <a:endParaRPr lang="en-GB" sz="2800" dirty="0">
              <a:cs typeface="Calibri" panose="020F0502020204030204" pitchFamily="34" charset="0"/>
            </a:endParaRPr>
          </a:p>
        </p:txBody>
      </p:sp>
      <mc:AlternateContent xmlns:mc="http://schemas.openxmlformats.org/markup-compatibility/2006" xmlns:a14="http://schemas.microsoft.com/office/drawing/2010/main">
        <mc:Choice Requires="a14">
          <p:sp>
            <p:nvSpPr>
              <p:cNvPr id="5" name="Rectangle 4"/>
              <p:cNvSpPr/>
              <p:nvPr/>
            </p:nvSpPr>
            <p:spPr>
              <a:xfrm>
                <a:off x="3124470" y="2700897"/>
                <a:ext cx="1637949" cy="666529"/>
              </a:xfrm>
              <a:prstGeom prst="rect">
                <a:avLst/>
              </a:prstGeom>
            </p:spPr>
            <p:txBody>
              <a:bodyPr wrap="none">
                <a:spAutoFit/>
              </a:bodyPr>
              <a:lstStyle/>
              <a:p>
                <a14:m>
                  <m:oMath xmlns:m="http://schemas.openxmlformats.org/officeDocument/2006/math">
                    <m:sSup>
                      <m:sSupPr>
                        <m:ctrlPr>
                          <a:rPr lang="en-GB" sz="2800" i="1">
                            <a:latin typeface="Cambria Math" panose="02040503050406030204" pitchFamily="18" charset="0"/>
                            <a:ea typeface="Cambria Math" panose="02040503050406030204" pitchFamily="18" charset="0"/>
                          </a:rPr>
                        </m:ctrlPr>
                      </m:sSupPr>
                      <m:e>
                        <m:r>
                          <a:rPr lang="en-GB" sz="2800" i="1">
                            <a:latin typeface="Cambria Math" panose="02040503050406030204" pitchFamily="18" charset="0"/>
                            <a:ea typeface="Cambria Math" panose="02040503050406030204" pitchFamily="18" charset="0"/>
                          </a:rPr>
                          <m:t>𝑐𝑜𝑠</m:t>
                        </m:r>
                      </m:e>
                      <m:sup>
                        <m:r>
                          <a:rPr lang="en-GB" sz="2800" i="1">
                            <a:latin typeface="Cambria Math" panose="02040503050406030204" pitchFamily="18" charset="0"/>
                            <a:ea typeface="Cambria Math" panose="02040503050406030204" pitchFamily="18" charset="0"/>
                          </a:rPr>
                          <m:t>2</m:t>
                        </m:r>
                      </m:sup>
                    </m:sSup>
                    <m:f>
                      <m:fPr>
                        <m:ctrlPr>
                          <a:rPr lang="en-GB" sz="2800" i="1">
                            <a:latin typeface="Cambria Math" panose="02040503050406030204" pitchFamily="18" charset="0"/>
                            <a:ea typeface="Cambria Math" panose="02040503050406030204" pitchFamily="18" charset="0"/>
                          </a:rPr>
                        </m:ctrlPr>
                      </m:fPr>
                      <m:num>
                        <m:r>
                          <a:rPr lang="en-GB" sz="2800" i="1">
                            <a:latin typeface="Cambria Math" panose="02040503050406030204" pitchFamily="18" charset="0"/>
                            <a:ea typeface="Cambria Math" panose="02040503050406030204" pitchFamily="18" charset="0"/>
                          </a:rPr>
                          <m:t>𝑥</m:t>
                        </m:r>
                      </m:num>
                      <m:den>
                        <m:r>
                          <a:rPr lang="en-GB" sz="2800" i="1">
                            <a:latin typeface="Cambria Math" panose="02040503050406030204" pitchFamily="18" charset="0"/>
                            <a:ea typeface="Cambria Math" panose="02040503050406030204" pitchFamily="18" charset="0"/>
                          </a:rPr>
                          <m:t>2</m:t>
                        </m:r>
                      </m:den>
                    </m:f>
                  </m:oMath>
                </a14:m>
                <a:r>
                  <a:rPr lang="en-GB" sz="2800" dirty="0" smtClean="0"/>
                  <a:t> = 0</a:t>
                </a:r>
                <a:endParaRPr lang="en-GB" sz="2800" dirty="0"/>
              </a:p>
            </p:txBody>
          </p:sp>
        </mc:Choice>
        <mc:Fallback xmlns="">
          <p:sp>
            <p:nvSpPr>
              <p:cNvPr id="5" name="Rectangle 4"/>
              <p:cNvSpPr>
                <a:spLocks noRot="1" noChangeAspect="1" noMove="1" noResize="1" noEditPoints="1" noAdjustHandles="1" noChangeArrowheads="1" noChangeShapeType="1" noTextEdit="1"/>
              </p:cNvSpPr>
              <p:nvPr/>
            </p:nvSpPr>
            <p:spPr>
              <a:xfrm>
                <a:off x="3124470" y="2700897"/>
                <a:ext cx="1637949" cy="666529"/>
              </a:xfrm>
              <a:prstGeom prst="rect">
                <a:avLst/>
              </a:prstGeom>
              <a:blipFill rotWithShape="0">
                <a:blip r:embed="rId3"/>
                <a:stretch>
                  <a:fillRect r="-6716" b="-1284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5227278" y="2772551"/>
                <a:ext cx="2523062"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n-GB" sz="2800" b="0" i="0" smtClean="0">
                          <a:latin typeface="Cambria Math" panose="02040503050406030204" pitchFamily="18" charset="0"/>
                        </a:rPr>
                        <m:t>for</m:t>
                      </m:r>
                      <m:r>
                        <a:rPr lang="en-GB" sz="2800" b="0" i="0" smtClean="0">
                          <a:latin typeface="Cambria Math" panose="02040503050406030204" pitchFamily="18" charset="0"/>
                        </a:rPr>
                        <m:t> 0&lt;</m:t>
                      </m:r>
                      <m:r>
                        <m:rPr>
                          <m:sty m:val="p"/>
                        </m:rPr>
                        <a:rPr lang="en-GB" sz="2800" b="0" i="0" smtClean="0">
                          <a:latin typeface="Cambria Math" panose="02040503050406030204" pitchFamily="18" charset="0"/>
                        </a:rPr>
                        <m:t>x</m:t>
                      </m:r>
                      <m:r>
                        <a:rPr lang="en-GB" sz="2800" i="0">
                          <a:latin typeface="Cambria Math" panose="02040503050406030204" pitchFamily="18" charset="0"/>
                        </a:rPr>
                        <m:t>≤2</m:t>
                      </m:r>
                      <m:r>
                        <a:rPr lang="en-GB" sz="2800" i="1">
                          <a:latin typeface="Cambria Math" panose="02040503050406030204" pitchFamily="18" charset="0"/>
                        </a:rPr>
                        <m:t>𝜋</m:t>
                      </m:r>
                    </m:oMath>
                  </m:oMathPara>
                </a14:m>
                <a:endParaRPr lang="en-GB" sz="2800" dirty="0"/>
              </a:p>
            </p:txBody>
          </p:sp>
        </mc:Choice>
        <mc:Fallback xmlns="">
          <p:sp>
            <p:nvSpPr>
              <p:cNvPr id="6" name="Rectangle 5"/>
              <p:cNvSpPr>
                <a:spLocks noRot="1" noChangeAspect="1" noMove="1" noResize="1" noEditPoints="1" noAdjustHandles="1" noChangeArrowheads="1" noChangeShapeType="1" noTextEdit="1"/>
              </p:cNvSpPr>
              <p:nvPr/>
            </p:nvSpPr>
            <p:spPr>
              <a:xfrm>
                <a:off x="5227278" y="2772551"/>
                <a:ext cx="2523062" cy="523220"/>
              </a:xfrm>
              <a:prstGeom prst="rect">
                <a:avLst/>
              </a:prstGeom>
              <a:blipFill rotWithShape="0">
                <a:blip r:embed="rId4"/>
                <a:stretch>
                  <a:fillRect/>
                </a:stretch>
              </a:blipFill>
            </p:spPr>
            <p:txBody>
              <a:bodyPr/>
              <a:lstStyle/>
              <a:p>
                <a:r>
                  <a:rPr lang="en-GB">
                    <a:noFill/>
                  </a:rPr>
                  <a:t> </a:t>
                </a:r>
              </a:p>
            </p:txBody>
          </p:sp>
        </mc:Fallback>
      </mc:AlternateContent>
      <p:sp>
        <p:nvSpPr>
          <p:cNvPr id="7" name="TextBox 6"/>
          <p:cNvSpPr txBox="1"/>
          <p:nvPr/>
        </p:nvSpPr>
        <p:spPr>
          <a:xfrm>
            <a:off x="1021663" y="3458139"/>
            <a:ext cx="1820011" cy="523220"/>
          </a:xfrm>
          <a:prstGeom prst="rect">
            <a:avLst/>
          </a:prstGeom>
          <a:noFill/>
        </p:spPr>
        <p:txBody>
          <a:bodyPr wrap="square" rtlCol="0">
            <a:spAutoFit/>
          </a:bodyPr>
          <a:lstStyle/>
          <a:p>
            <a:r>
              <a:rPr lang="en-GB" sz="2800" dirty="0" smtClean="0">
                <a:cs typeface="Calibri" panose="020F0502020204030204" pitchFamily="34" charset="0"/>
              </a:rPr>
              <a:t>We get  </a:t>
            </a:r>
            <a:endParaRPr lang="en-GB" sz="2800" dirty="0">
              <a:cs typeface="Calibri" panose="020F0502020204030204" pitchFamily="34" charset="0"/>
            </a:endParaRPr>
          </a:p>
        </p:txBody>
      </p:sp>
      <mc:AlternateContent xmlns:mc="http://schemas.openxmlformats.org/markup-compatibility/2006" xmlns:a14="http://schemas.microsoft.com/office/drawing/2010/main">
        <mc:Choice Requires="a14">
          <p:sp>
            <p:nvSpPr>
              <p:cNvPr id="8" name="Rectangle 7"/>
              <p:cNvSpPr/>
              <p:nvPr/>
            </p:nvSpPr>
            <p:spPr>
              <a:xfrm>
                <a:off x="3124470" y="3591801"/>
                <a:ext cx="1352871"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n-GB" sz="3200" b="0" i="0" smtClean="0">
                          <a:latin typeface="Cambria Math" panose="02040503050406030204" pitchFamily="18" charset="0"/>
                        </a:rPr>
                        <m:t>x</m:t>
                      </m:r>
                      <m:r>
                        <a:rPr lang="en-GB" sz="3200" b="0" i="0" smtClean="0">
                          <a:latin typeface="Cambria Math" panose="02040503050406030204" pitchFamily="18" charset="0"/>
                        </a:rPr>
                        <m:t>= </m:t>
                      </m:r>
                      <m:r>
                        <a:rPr lang="en-GB" sz="3200" i="1">
                          <a:latin typeface="Cambria Math" panose="02040503050406030204" pitchFamily="18" charset="0"/>
                        </a:rPr>
                        <m:t>𝜋</m:t>
                      </m:r>
                    </m:oMath>
                  </m:oMathPara>
                </a14:m>
                <a:endParaRPr lang="en-GB" sz="3200" dirty="0"/>
              </a:p>
            </p:txBody>
          </p:sp>
        </mc:Choice>
        <mc:Fallback xmlns="">
          <p:sp>
            <p:nvSpPr>
              <p:cNvPr id="8" name="Rectangle 7"/>
              <p:cNvSpPr>
                <a:spLocks noRot="1" noChangeAspect="1" noMove="1" noResize="1" noEditPoints="1" noAdjustHandles="1" noChangeArrowheads="1" noChangeShapeType="1" noTextEdit="1"/>
              </p:cNvSpPr>
              <p:nvPr/>
            </p:nvSpPr>
            <p:spPr>
              <a:xfrm>
                <a:off x="3124470" y="3591801"/>
                <a:ext cx="1352871" cy="584775"/>
              </a:xfrm>
              <a:prstGeom prst="rect">
                <a:avLst/>
              </a:prstGeom>
              <a:blipFill rotWithShape="0">
                <a:blip r:embed="rId5"/>
                <a:stretch>
                  <a:fillRect/>
                </a:stretch>
              </a:blipFill>
            </p:spPr>
            <p:txBody>
              <a:bodyPr/>
              <a:lstStyle/>
              <a:p>
                <a:r>
                  <a:rPr lang="en-GB">
                    <a:noFill/>
                  </a:rPr>
                  <a:t> </a:t>
                </a:r>
              </a:p>
            </p:txBody>
          </p:sp>
        </mc:Fallback>
      </mc:AlternateContent>
      <p:sp>
        <p:nvSpPr>
          <p:cNvPr id="9" name="TextBox 8"/>
          <p:cNvSpPr txBox="1"/>
          <p:nvPr/>
        </p:nvSpPr>
        <p:spPr>
          <a:xfrm>
            <a:off x="1021663" y="4211977"/>
            <a:ext cx="5730829" cy="523220"/>
          </a:xfrm>
          <a:prstGeom prst="rect">
            <a:avLst/>
          </a:prstGeom>
          <a:noFill/>
        </p:spPr>
        <p:txBody>
          <a:bodyPr wrap="square" rtlCol="0">
            <a:spAutoFit/>
          </a:bodyPr>
          <a:lstStyle/>
          <a:p>
            <a:r>
              <a:rPr lang="en-GB" sz="2800" b="1" dirty="0" smtClean="0">
                <a:solidFill>
                  <a:srgbClr val="002060"/>
                </a:solidFill>
                <a:cs typeface="Calibri" panose="020F0502020204030204" pitchFamily="34" charset="0"/>
              </a:rPr>
              <a:t>Answer:</a:t>
            </a:r>
            <a:r>
              <a:rPr lang="en-GB" sz="2800" dirty="0" smtClean="0">
                <a:cs typeface="Calibri" panose="020F0502020204030204" pitchFamily="34" charset="0"/>
              </a:rPr>
              <a:t>  the area of the segment is   </a:t>
            </a:r>
            <a:endParaRPr lang="en-GB" sz="2800" dirty="0">
              <a:cs typeface="Calibri" panose="020F0502020204030204" pitchFamily="34" charset="0"/>
            </a:endParaRPr>
          </a:p>
        </p:txBody>
      </p:sp>
      <mc:AlternateContent xmlns:mc="http://schemas.openxmlformats.org/markup-compatibility/2006" xmlns:a14="http://schemas.microsoft.com/office/drawing/2010/main">
        <mc:Choice Requires="a14">
          <p:sp>
            <p:nvSpPr>
              <p:cNvPr id="10" name="Rectangle 9"/>
              <p:cNvSpPr/>
              <p:nvPr/>
            </p:nvSpPr>
            <p:spPr>
              <a:xfrm>
                <a:off x="3674637" y="4787101"/>
                <a:ext cx="4648901" cy="95692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GB" sz="2800" b="0" i="1" smtClean="0">
                          <a:latin typeface="Cambria Math" panose="02040503050406030204" pitchFamily="18" charset="0"/>
                        </a:rPr>
                        <m:t>𝑆</m:t>
                      </m:r>
                      <m:d>
                        <m:dPr>
                          <m:ctrlPr>
                            <a:rPr lang="en-GB" sz="2800" b="0" i="1" smtClean="0">
                              <a:latin typeface="Cambria Math" panose="02040503050406030204" pitchFamily="18" charset="0"/>
                            </a:rPr>
                          </m:ctrlPr>
                        </m:dPr>
                        <m:e>
                          <m:r>
                            <a:rPr lang="en-GB" sz="2800" b="0" i="1" smtClean="0">
                              <a:latin typeface="Cambria Math" panose="02040503050406030204" pitchFamily="18" charset="0"/>
                              <a:ea typeface="Cambria Math" panose="02040503050406030204" pitchFamily="18" charset="0"/>
                            </a:rPr>
                            <m:t>𝜋</m:t>
                          </m:r>
                        </m:e>
                      </m:d>
                      <m:r>
                        <a:rPr lang="en-GB" sz="2800" b="0" i="1" smtClean="0">
                          <a:latin typeface="Cambria Math" panose="02040503050406030204" pitchFamily="18" charset="0"/>
                          <a:ea typeface="Cambria Math" panose="02040503050406030204" pitchFamily="18" charset="0"/>
                        </a:rPr>
                        <m:t>=</m:t>
                      </m:r>
                      <m:f>
                        <m:fPr>
                          <m:ctrlPr>
                            <a:rPr lang="en-GB" sz="2800" b="0" i="1" smtClean="0">
                              <a:latin typeface="Cambria Math" panose="02040503050406030204" pitchFamily="18" charset="0"/>
                              <a:ea typeface="Cambria Math" panose="02040503050406030204" pitchFamily="18" charset="0"/>
                            </a:rPr>
                          </m:ctrlPr>
                        </m:fPr>
                        <m:num>
                          <m:sSup>
                            <m:sSupPr>
                              <m:ctrlPr>
                                <a:rPr lang="en-GB" sz="2800" b="0" i="1" smtClean="0">
                                  <a:latin typeface="Cambria Math" panose="02040503050406030204" pitchFamily="18" charset="0"/>
                                  <a:ea typeface="Cambria Math" panose="02040503050406030204" pitchFamily="18" charset="0"/>
                                </a:rPr>
                              </m:ctrlPr>
                            </m:sSupPr>
                            <m:e>
                              <m:r>
                                <a:rPr lang="en-GB" sz="2800" b="0" i="1" smtClean="0">
                                  <a:latin typeface="Cambria Math" panose="02040503050406030204" pitchFamily="18" charset="0"/>
                                  <a:ea typeface="Cambria Math" panose="02040503050406030204" pitchFamily="18" charset="0"/>
                                </a:rPr>
                                <m:t>𝑙</m:t>
                              </m:r>
                            </m:e>
                            <m:sup>
                              <m:r>
                                <a:rPr lang="en-GB" sz="2800" b="0" i="1" smtClean="0">
                                  <a:latin typeface="Cambria Math" panose="02040503050406030204" pitchFamily="18" charset="0"/>
                                  <a:ea typeface="Cambria Math" panose="02040503050406030204" pitchFamily="18" charset="0"/>
                                </a:rPr>
                                <m:t>2</m:t>
                              </m:r>
                            </m:sup>
                          </m:sSup>
                        </m:num>
                        <m:den>
                          <m:r>
                            <a:rPr lang="en-GB" sz="2800" b="0" i="1" smtClean="0">
                              <a:latin typeface="Cambria Math" panose="02040503050406030204" pitchFamily="18" charset="0"/>
                              <a:ea typeface="Cambria Math" panose="02040503050406030204" pitchFamily="18" charset="0"/>
                            </a:rPr>
                            <m:t>2</m:t>
                          </m:r>
                          <m:sSup>
                            <m:sSupPr>
                              <m:ctrlPr>
                                <a:rPr lang="en-GB" sz="2800" b="0" i="1" smtClean="0">
                                  <a:latin typeface="Cambria Math" panose="02040503050406030204" pitchFamily="18" charset="0"/>
                                  <a:ea typeface="Cambria Math" panose="02040503050406030204" pitchFamily="18" charset="0"/>
                                </a:rPr>
                              </m:ctrlPr>
                            </m:sSupPr>
                            <m:e>
                              <m:r>
                                <a:rPr lang="en-GB" sz="2800" b="0" i="1" smtClean="0">
                                  <a:latin typeface="Cambria Math" panose="02040503050406030204" pitchFamily="18" charset="0"/>
                                  <a:ea typeface="Cambria Math" panose="02040503050406030204" pitchFamily="18" charset="0"/>
                                </a:rPr>
                                <m:t>𝜋</m:t>
                              </m:r>
                            </m:e>
                            <m:sup>
                              <m:r>
                                <a:rPr lang="en-GB" sz="2800" b="0" i="1" smtClean="0">
                                  <a:latin typeface="Cambria Math" panose="02040503050406030204" pitchFamily="18" charset="0"/>
                                  <a:ea typeface="Cambria Math" panose="02040503050406030204" pitchFamily="18" charset="0"/>
                                </a:rPr>
                                <m:t>2</m:t>
                              </m:r>
                            </m:sup>
                          </m:sSup>
                        </m:den>
                      </m:f>
                      <m:d>
                        <m:dPr>
                          <m:ctrlPr>
                            <a:rPr lang="en-GB" sz="2800" b="0" i="1" smtClean="0">
                              <a:latin typeface="Cambria Math" panose="02040503050406030204" pitchFamily="18" charset="0"/>
                              <a:ea typeface="Cambria Math" panose="02040503050406030204" pitchFamily="18" charset="0"/>
                            </a:rPr>
                          </m:ctrlPr>
                        </m:dPr>
                        <m:e>
                          <m:r>
                            <a:rPr lang="en-GB" sz="2800" b="0" i="1" smtClean="0">
                              <a:latin typeface="Cambria Math" panose="02040503050406030204" pitchFamily="18" charset="0"/>
                              <a:ea typeface="Cambria Math" panose="02040503050406030204" pitchFamily="18" charset="0"/>
                            </a:rPr>
                            <m:t>𝜋</m:t>
                          </m:r>
                          <m:r>
                            <a:rPr lang="en-GB" sz="2800" b="0" i="1" smtClean="0">
                              <a:latin typeface="Cambria Math" panose="02040503050406030204" pitchFamily="18" charset="0"/>
                              <a:ea typeface="Cambria Math" panose="02040503050406030204" pitchFamily="18" charset="0"/>
                            </a:rPr>
                            <m:t>−</m:t>
                          </m:r>
                          <m:r>
                            <a:rPr lang="en-GB" sz="2800" b="0" i="1" smtClean="0">
                              <a:latin typeface="Cambria Math" panose="02040503050406030204" pitchFamily="18" charset="0"/>
                              <a:ea typeface="Cambria Math" panose="02040503050406030204" pitchFamily="18" charset="0"/>
                            </a:rPr>
                            <m:t>𝑠𝑖𝑛</m:t>
                          </m:r>
                          <m:r>
                            <a:rPr lang="en-GB" sz="2800" b="0" i="1" smtClean="0">
                              <a:latin typeface="Cambria Math" panose="02040503050406030204" pitchFamily="18" charset="0"/>
                              <a:ea typeface="Cambria Math" panose="02040503050406030204" pitchFamily="18" charset="0"/>
                            </a:rPr>
                            <m:t>𝜋</m:t>
                          </m:r>
                        </m:e>
                      </m:d>
                      <m:r>
                        <a:rPr lang="en-GB" sz="2800" b="0" i="1" smtClean="0">
                          <a:latin typeface="Cambria Math" panose="02040503050406030204" pitchFamily="18" charset="0"/>
                          <a:ea typeface="Cambria Math" panose="02040503050406030204" pitchFamily="18" charset="0"/>
                        </a:rPr>
                        <m:t>=</m:t>
                      </m:r>
                      <m:f>
                        <m:fPr>
                          <m:ctrlPr>
                            <a:rPr lang="en-GB" sz="2800" b="0" i="1" smtClean="0">
                              <a:latin typeface="Cambria Math" panose="02040503050406030204" pitchFamily="18" charset="0"/>
                              <a:ea typeface="Cambria Math" panose="02040503050406030204" pitchFamily="18" charset="0"/>
                            </a:rPr>
                          </m:ctrlPr>
                        </m:fPr>
                        <m:num>
                          <m:sSup>
                            <m:sSupPr>
                              <m:ctrlPr>
                                <a:rPr lang="en-GB" sz="2800" b="0" i="1" smtClean="0">
                                  <a:latin typeface="Cambria Math" panose="02040503050406030204" pitchFamily="18" charset="0"/>
                                  <a:ea typeface="Cambria Math" panose="02040503050406030204" pitchFamily="18" charset="0"/>
                                </a:rPr>
                              </m:ctrlPr>
                            </m:sSupPr>
                            <m:e>
                              <m:r>
                                <a:rPr lang="en-GB" sz="2800" b="0" i="1" smtClean="0">
                                  <a:latin typeface="Cambria Math" panose="02040503050406030204" pitchFamily="18" charset="0"/>
                                  <a:ea typeface="Cambria Math" panose="02040503050406030204" pitchFamily="18" charset="0"/>
                                </a:rPr>
                                <m:t>𝑙</m:t>
                              </m:r>
                            </m:e>
                            <m:sup>
                              <m:r>
                                <a:rPr lang="en-GB" sz="2800" b="0" i="1" smtClean="0">
                                  <a:latin typeface="Cambria Math" panose="02040503050406030204" pitchFamily="18" charset="0"/>
                                  <a:ea typeface="Cambria Math" panose="02040503050406030204" pitchFamily="18" charset="0"/>
                                </a:rPr>
                                <m:t>2</m:t>
                              </m:r>
                            </m:sup>
                          </m:sSup>
                        </m:num>
                        <m:den>
                          <m:r>
                            <a:rPr lang="en-GB" sz="2800" b="0" i="1" smtClean="0">
                              <a:latin typeface="Cambria Math" panose="02040503050406030204" pitchFamily="18" charset="0"/>
                              <a:ea typeface="Cambria Math" panose="02040503050406030204" pitchFamily="18" charset="0"/>
                            </a:rPr>
                            <m:t>2</m:t>
                          </m:r>
                          <m:r>
                            <a:rPr lang="en-GB" sz="2800" b="0" i="1" smtClean="0">
                              <a:latin typeface="Cambria Math" panose="02040503050406030204" pitchFamily="18" charset="0"/>
                              <a:ea typeface="Cambria Math" panose="02040503050406030204" pitchFamily="18" charset="0"/>
                            </a:rPr>
                            <m:t>𝜋</m:t>
                          </m:r>
                        </m:den>
                      </m:f>
                    </m:oMath>
                  </m:oMathPara>
                </a14:m>
                <a:endParaRPr lang="en-GB" sz="2800" dirty="0"/>
              </a:p>
            </p:txBody>
          </p:sp>
        </mc:Choice>
        <mc:Fallback xmlns="">
          <p:sp>
            <p:nvSpPr>
              <p:cNvPr id="10" name="Rectangle 9"/>
              <p:cNvSpPr>
                <a:spLocks noRot="1" noChangeAspect="1" noMove="1" noResize="1" noEditPoints="1" noAdjustHandles="1" noChangeArrowheads="1" noChangeShapeType="1" noTextEdit="1"/>
              </p:cNvSpPr>
              <p:nvPr/>
            </p:nvSpPr>
            <p:spPr>
              <a:xfrm>
                <a:off x="3674637" y="4787101"/>
                <a:ext cx="4648901" cy="956929"/>
              </a:xfrm>
              <a:prstGeom prst="rect">
                <a:avLst/>
              </a:prstGeom>
              <a:blipFill rotWithShape="0">
                <a:blip r:embed="rId6"/>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297471721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4116" y="704615"/>
            <a:ext cx="9261232" cy="954107"/>
          </a:xfrm>
          <a:prstGeom prst="rect">
            <a:avLst/>
          </a:prstGeom>
        </p:spPr>
        <p:txBody>
          <a:bodyPr wrap="square">
            <a:spAutoFit/>
          </a:bodyPr>
          <a:lstStyle/>
          <a:p>
            <a:r>
              <a:rPr lang="en-GB" sz="2800" b="1" dirty="0" smtClean="0">
                <a:solidFill>
                  <a:srgbClr val="002060"/>
                </a:solidFill>
                <a:latin typeface="Calibri" panose="020F0502020204030204" pitchFamily="34" charset="0"/>
                <a:ea typeface="Times New Roman" panose="02020603050405020304" pitchFamily="18" charset="0"/>
                <a:cs typeface="Calibri" panose="020F0502020204030204" pitchFamily="34" charset="0"/>
              </a:rPr>
              <a:t>Problem 6.</a:t>
            </a:r>
            <a:r>
              <a:rPr lang="en-GB" sz="2800" dirty="0" smtClean="0">
                <a:latin typeface="Calibri" panose="020F0502020204030204" pitchFamily="34" charset="0"/>
                <a:ea typeface="Times New Roman" panose="02020603050405020304" pitchFamily="18" charset="0"/>
                <a:cs typeface="Calibri" panose="020F0502020204030204" pitchFamily="34" charset="0"/>
              </a:rPr>
              <a:t> A fence </a:t>
            </a:r>
            <a:r>
              <a:rPr lang="en-GB" sz="2800" i="1" dirty="0" smtClean="0">
                <a:latin typeface="Calibri" panose="020F0502020204030204" pitchFamily="34" charset="0"/>
                <a:ea typeface="Times New Roman" panose="02020603050405020304" pitchFamily="18" charset="0"/>
                <a:cs typeface="Calibri" panose="020F0502020204030204" pitchFamily="34" charset="0"/>
              </a:rPr>
              <a:t>q</a:t>
            </a:r>
            <a:r>
              <a:rPr lang="en-GB" sz="2800" dirty="0" smtClean="0">
                <a:latin typeface="Calibri" panose="020F0502020204030204" pitchFamily="34" charset="0"/>
                <a:ea typeface="Times New Roman" panose="02020603050405020304" pitchFamily="18" charset="0"/>
                <a:cs typeface="Calibri" panose="020F0502020204030204" pitchFamily="34" charset="0"/>
              </a:rPr>
              <a:t> metre tall runs parallel to a building at a distance of </a:t>
            </a:r>
            <a:r>
              <a:rPr lang="en-GB" sz="2800" i="1" dirty="0" smtClean="0">
                <a:latin typeface="Calibri" panose="020F0502020204030204" pitchFamily="34" charset="0"/>
                <a:ea typeface="Times New Roman" panose="02020603050405020304" pitchFamily="18" charset="0"/>
                <a:cs typeface="Calibri" panose="020F0502020204030204" pitchFamily="34" charset="0"/>
              </a:rPr>
              <a:t>p</a:t>
            </a:r>
            <a:r>
              <a:rPr lang="en-GB" sz="2800" dirty="0" smtClean="0">
                <a:latin typeface="Calibri" panose="020F0502020204030204" pitchFamily="34" charset="0"/>
                <a:ea typeface="Times New Roman" panose="02020603050405020304" pitchFamily="18" charset="0"/>
                <a:cs typeface="Calibri" panose="020F0502020204030204" pitchFamily="34" charset="0"/>
              </a:rPr>
              <a:t> metre from the building. What is the length of</a:t>
            </a:r>
            <a:endParaRPr lang="en-GB" sz="2800" dirty="0">
              <a:latin typeface="Calibri" panose="020F0502020204030204" pitchFamily="34" charset="0"/>
              <a:cs typeface="Calibri" panose="020F0502020204030204" pitchFamily="34" charset="0"/>
            </a:endParaRPr>
          </a:p>
        </p:txBody>
      </p:sp>
      <p:pic>
        <p:nvPicPr>
          <p:cNvPr id="13314" name="Picture 2" descr="ShortestLadd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21055" y="1658722"/>
            <a:ext cx="4979880" cy="4806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994116" y="1658722"/>
            <a:ext cx="5190978" cy="1815882"/>
          </a:xfrm>
          <a:prstGeom prst="rect">
            <a:avLst/>
          </a:prstGeom>
          <a:noFill/>
        </p:spPr>
        <p:txBody>
          <a:bodyPr wrap="square" rtlCol="0">
            <a:spAutoFit/>
          </a:bodyPr>
          <a:lstStyle/>
          <a:p>
            <a:r>
              <a:rPr lang="en-GB" sz="2800" dirty="0">
                <a:latin typeface="Calibri" panose="020F0502020204030204" pitchFamily="34" charset="0"/>
                <a:ea typeface="Times New Roman" panose="02020603050405020304" pitchFamily="18" charset="0"/>
                <a:cs typeface="Calibri" panose="020F0502020204030204" pitchFamily="34" charset="0"/>
              </a:rPr>
              <a:t>the shortest </a:t>
            </a:r>
            <a:r>
              <a:rPr lang="en-GB" sz="2800" dirty="0" smtClean="0">
                <a:latin typeface="Calibri" panose="020F0502020204030204" pitchFamily="34" charset="0"/>
                <a:ea typeface="Times New Roman" panose="02020603050405020304" pitchFamily="18" charset="0"/>
                <a:cs typeface="Calibri" panose="020F0502020204030204" pitchFamily="34" charset="0"/>
              </a:rPr>
              <a:t>ladder  AD  that </a:t>
            </a:r>
            <a:r>
              <a:rPr lang="en-GB" sz="2800" dirty="0">
                <a:latin typeface="Calibri" panose="020F0502020204030204" pitchFamily="34" charset="0"/>
                <a:ea typeface="Times New Roman" panose="02020603050405020304" pitchFamily="18" charset="0"/>
                <a:cs typeface="Calibri" panose="020F0502020204030204" pitchFamily="34" charset="0"/>
              </a:rPr>
              <a:t>can reach from the ground over the fence to the wall of the building?</a:t>
            </a:r>
            <a:endParaRPr lang="en-GB" sz="2800" dirty="0">
              <a:latin typeface="Calibri" panose="020F0502020204030204" pitchFamily="34" charset="0"/>
              <a:cs typeface="Calibri" panose="020F0502020204030204" pitchFamily="34" charset="0"/>
            </a:endParaRPr>
          </a:p>
          <a:p>
            <a:endParaRPr lang="en-GB" sz="2800" dirty="0"/>
          </a:p>
        </p:txBody>
      </p:sp>
    </p:spTree>
    <p:extLst>
      <p:ext uri="{BB962C8B-B14F-4D97-AF65-F5344CB8AC3E}">
        <p14:creationId xmlns:p14="http://schemas.microsoft.com/office/powerpoint/2010/main" val="90574665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ShortestLadd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6980" y="509964"/>
            <a:ext cx="4979880" cy="4806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1007595" y="1319635"/>
            <a:ext cx="4605414" cy="523220"/>
          </a:xfrm>
          <a:prstGeom prst="rect">
            <a:avLst/>
          </a:prstGeom>
          <a:noFill/>
        </p:spPr>
        <p:txBody>
          <a:bodyPr wrap="square" rtlCol="0">
            <a:spAutoFit/>
          </a:bodyPr>
          <a:lstStyle/>
          <a:p>
            <a:r>
              <a:rPr lang="en-GB" sz="2800" dirty="0" smtClean="0">
                <a:cs typeface="Calibri" panose="020F0502020204030204" pitchFamily="34" charset="0"/>
              </a:rPr>
              <a:t>By the theorem of Pythagoras</a:t>
            </a:r>
            <a:endParaRPr lang="en-GB" sz="2800" dirty="0">
              <a:cs typeface="Calibri" panose="020F0502020204030204" pitchFamily="34" charset="0"/>
            </a:endParaRPr>
          </a:p>
        </p:txBody>
      </p:sp>
      <mc:AlternateContent xmlns:mc="http://schemas.openxmlformats.org/markup-compatibility/2006" xmlns:a14="http://schemas.microsoft.com/office/drawing/2010/main">
        <mc:Choice Requires="a14">
          <p:sp>
            <p:nvSpPr>
              <p:cNvPr id="5" name="Rectangle 4"/>
              <p:cNvSpPr/>
              <p:nvPr/>
            </p:nvSpPr>
            <p:spPr>
              <a:xfrm>
                <a:off x="2542608" y="1842855"/>
                <a:ext cx="3116238"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GB" sz="2800" i="1" smtClean="0">
                              <a:latin typeface="Cambria Math" panose="02040503050406030204" pitchFamily="18" charset="0"/>
                              <a:ea typeface="Cambria Math" panose="02040503050406030204" pitchFamily="18" charset="0"/>
                            </a:rPr>
                          </m:ctrlPr>
                        </m:sSupPr>
                        <m:e>
                          <m:r>
                            <a:rPr lang="en-GB" sz="2800" b="0" i="1" smtClean="0">
                              <a:latin typeface="Cambria Math" panose="02040503050406030204" pitchFamily="18" charset="0"/>
                              <a:ea typeface="Cambria Math" panose="02040503050406030204" pitchFamily="18" charset="0"/>
                            </a:rPr>
                            <m:t>𝐴𝐷</m:t>
                          </m:r>
                        </m:e>
                        <m:sup>
                          <m:r>
                            <a:rPr lang="en-GB" sz="2800" i="1">
                              <a:latin typeface="Cambria Math" panose="02040503050406030204" pitchFamily="18" charset="0"/>
                              <a:ea typeface="Cambria Math" panose="02040503050406030204" pitchFamily="18" charset="0"/>
                            </a:rPr>
                            <m:t>2</m:t>
                          </m:r>
                        </m:sup>
                      </m:sSup>
                      <m:r>
                        <a:rPr lang="en-GB" sz="2800" b="0" i="1" smtClean="0">
                          <a:latin typeface="Cambria Math" panose="02040503050406030204" pitchFamily="18" charset="0"/>
                          <a:ea typeface="Cambria Math" panose="02040503050406030204" pitchFamily="18" charset="0"/>
                        </a:rPr>
                        <m:t>=</m:t>
                      </m:r>
                      <m:sSup>
                        <m:sSupPr>
                          <m:ctrlPr>
                            <a:rPr lang="en-GB" sz="2800" b="0" i="1" smtClean="0">
                              <a:latin typeface="Cambria Math" panose="02040503050406030204" pitchFamily="18" charset="0"/>
                              <a:ea typeface="Cambria Math" panose="02040503050406030204" pitchFamily="18" charset="0"/>
                            </a:rPr>
                          </m:ctrlPr>
                        </m:sSupPr>
                        <m:e>
                          <m:r>
                            <a:rPr lang="en-GB" sz="2800" b="0" i="1" smtClean="0">
                              <a:latin typeface="Cambria Math" panose="02040503050406030204" pitchFamily="18" charset="0"/>
                              <a:ea typeface="Cambria Math" panose="02040503050406030204" pitchFamily="18" charset="0"/>
                            </a:rPr>
                            <m:t>𝑂𝐴</m:t>
                          </m:r>
                        </m:e>
                        <m:sup>
                          <m:r>
                            <a:rPr lang="en-GB" sz="2800" b="0" i="1" smtClean="0">
                              <a:latin typeface="Cambria Math" panose="02040503050406030204" pitchFamily="18" charset="0"/>
                              <a:ea typeface="Cambria Math" panose="02040503050406030204" pitchFamily="18" charset="0"/>
                            </a:rPr>
                            <m:t>2</m:t>
                          </m:r>
                        </m:sup>
                      </m:sSup>
                      <m:r>
                        <a:rPr lang="en-GB" sz="2800" b="0" i="1" smtClean="0">
                          <a:latin typeface="Cambria Math" panose="02040503050406030204" pitchFamily="18" charset="0"/>
                          <a:ea typeface="Cambria Math" panose="02040503050406030204" pitchFamily="18" charset="0"/>
                        </a:rPr>
                        <m:t>+</m:t>
                      </m:r>
                      <m:sSup>
                        <m:sSupPr>
                          <m:ctrlPr>
                            <a:rPr lang="en-GB" sz="2800" b="0" i="1" smtClean="0">
                              <a:latin typeface="Cambria Math" panose="02040503050406030204" pitchFamily="18" charset="0"/>
                              <a:ea typeface="Cambria Math" panose="02040503050406030204" pitchFamily="18" charset="0"/>
                            </a:rPr>
                          </m:ctrlPr>
                        </m:sSupPr>
                        <m:e>
                          <m:r>
                            <a:rPr lang="en-GB" sz="2800" b="0" i="1" smtClean="0">
                              <a:latin typeface="Cambria Math" panose="02040503050406030204" pitchFamily="18" charset="0"/>
                              <a:ea typeface="Cambria Math" panose="02040503050406030204" pitchFamily="18" charset="0"/>
                            </a:rPr>
                            <m:t>𝑂𝐷</m:t>
                          </m:r>
                        </m:e>
                        <m:sup>
                          <m:r>
                            <a:rPr lang="en-GB" sz="2800" b="0" i="1" smtClean="0">
                              <a:latin typeface="Cambria Math" panose="02040503050406030204" pitchFamily="18" charset="0"/>
                              <a:ea typeface="Cambria Math" panose="02040503050406030204" pitchFamily="18" charset="0"/>
                            </a:rPr>
                            <m:t>2</m:t>
                          </m:r>
                        </m:sup>
                      </m:sSup>
                    </m:oMath>
                  </m:oMathPara>
                </a14:m>
                <a:endParaRPr lang="en-GB" sz="2800" dirty="0"/>
              </a:p>
            </p:txBody>
          </p:sp>
        </mc:Choice>
        <mc:Fallback xmlns="">
          <p:sp>
            <p:nvSpPr>
              <p:cNvPr id="5" name="Rectangle 4"/>
              <p:cNvSpPr>
                <a:spLocks noRot="1" noChangeAspect="1" noMove="1" noResize="1" noEditPoints="1" noAdjustHandles="1" noChangeArrowheads="1" noChangeShapeType="1" noTextEdit="1"/>
              </p:cNvSpPr>
              <p:nvPr/>
            </p:nvSpPr>
            <p:spPr>
              <a:xfrm>
                <a:off x="2542608" y="1842855"/>
                <a:ext cx="3116238" cy="523220"/>
              </a:xfrm>
              <a:prstGeom prst="rect">
                <a:avLst/>
              </a:prstGeom>
              <a:blipFill rotWithShape="0">
                <a:blip r:embed="rId3"/>
                <a:stretch>
                  <a:fillRect/>
                </a:stretch>
              </a:blipFill>
            </p:spPr>
            <p:txBody>
              <a:bodyPr/>
              <a:lstStyle/>
              <a:p>
                <a:r>
                  <a:rPr lang="en-GB">
                    <a:noFill/>
                  </a:rPr>
                  <a:t> </a:t>
                </a:r>
              </a:p>
            </p:txBody>
          </p:sp>
        </mc:Fallback>
      </mc:AlternateContent>
      <p:sp>
        <p:nvSpPr>
          <p:cNvPr id="6" name="TextBox 5"/>
          <p:cNvSpPr txBox="1"/>
          <p:nvPr/>
        </p:nvSpPr>
        <p:spPr>
          <a:xfrm>
            <a:off x="1007595" y="2402447"/>
            <a:ext cx="4605414" cy="1107996"/>
          </a:xfrm>
          <a:prstGeom prst="rect">
            <a:avLst/>
          </a:prstGeom>
          <a:noFill/>
        </p:spPr>
        <p:txBody>
          <a:bodyPr wrap="square" rtlCol="0">
            <a:spAutoFit/>
          </a:bodyPr>
          <a:lstStyle/>
          <a:p>
            <a:pPr>
              <a:spcAft>
                <a:spcPts val="1200"/>
              </a:spcAft>
            </a:pPr>
            <a:r>
              <a:rPr lang="en-GB" sz="2800" dirty="0">
                <a:cs typeface="Calibri" panose="020F0502020204030204" pitchFamily="34" charset="0"/>
              </a:rPr>
              <a:t>w</a:t>
            </a:r>
            <a:r>
              <a:rPr lang="en-GB" sz="2800" dirty="0" smtClean="0">
                <a:cs typeface="Calibri" panose="020F0502020204030204" pitchFamily="34" charset="0"/>
              </a:rPr>
              <a:t>here        </a:t>
            </a:r>
            <a:r>
              <a:rPr lang="en-GB" sz="2800" i="1" dirty="0" smtClean="0">
                <a:latin typeface="Cambria Math" panose="02040503050406030204" pitchFamily="18" charset="0"/>
                <a:ea typeface="Cambria Math" panose="02040503050406030204" pitchFamily="18" charset="0"/>
                <a:cs typeface="Calibri" panose="020F0502020204030204" pitchFamily="34" charset="0"/>
              </a:rPr>
              <a:t>OA = p + a </a:t>
            </a:r>
          </a:p>
          <a:p>
            <a:r>
              <a:rPr lang="en-GB" sz="2800" dirty="0" smtClean="0">
                <a:cs typeface="Calibri" panose="020F0502020204030204" pitchFamily="34" charset="0"/>
              </a:rPr>
              <a:t>and            </a:t>
            </a:r>
            <a:r>
              <a:rPr lang="en-GB" sz="2800" i="1" dirty="0" smtClean="0">
                <a:latin typeface="Cambria Math" panose="02040503050406030204" pitchFamily="18" charset="0"/>
                <a:ea typeface="Cambria Math" panose="02040503050406030204" pitchFamily="18" charset="0"/>
                <a:cs typeface="Calibri" panose="020F0502020204030204" pitchFamily="34" charset="0"/>
              </a:rPr>
              <a:t>OD = q + ED</a:t>
            </a:r>
          </a:p>
        </p:txBody>
      </p:sp>
      <p:sp>
        <p:nvSpPr>
          <p:cNvPr id="7" name="TextBox 6"/>
          <p:cNvSpPr txBox="1"/>
          <p:nvPr/>
        </p:nvSpPr>
        <p:spPr>
          <a:xfrm>
            <a:off x="1007595" y="3744672"/>
            <a:ext cx="4605414" cy="954107"/>
          </a:xfrm>
          <a:prstGeom prst="rect">
            <a:avLst/>
          </a:prstGeom>
          <a:noFill/>
        </p:spPr>
        <p:txBody>
          <a:bodyPr wrap="square" rtlCol="0">
            <a:spAutoFit/>
          </a:bodyPr>
          <a:lstStyle/>
          <a:p>
            <a:r>
              <a:rPr lang="en-GB" sz="2800" dirty="0" smtClean="0">
                <a:cs typeface="Calibri" panose="020F0502020204030204" pitchFamily="34" charset="0"/>
              </a:rPr>
              <a:t>From the similarity of triangles </a:t>
            </a:r>
            <a:r>
              <a:rPr lang="en-GB" sz="2800" dirty="0" smtClean="0">
                <a:latin typeface="Cambria Math" panose="02040503050406030204" pitchFamily="18" charset="0"/>
                <a:ea typeface="Cambria Math" panose="02040503050406030204" pitchFamily="18" charset="0"/>
                <a:cs typeface="Calibri" panose="020F0502020204030204" pitchFamily="34" charset="0"/>
              </a:rPr>
              <a:t>ABC </a:t>
            </a:r>
            <a:r>
              <a:rPr lang="en-GB" sz="2800" dirty="0" smtClean="0">
                <a:cs typeface="Calibri" panose="020F0502020204030204" pitchFamily="34" charset="0"/>
              </a:rPr>
              <a:t>and </a:t>
            </a:r>
            <a:r>
              <a:rPr lang="en-GB" sz="2800" dirty="0" smtClean="0">
                <a:latin typeface="Cambria Math" panose="02040503050406030204" pitchFamily="18" charset="0"/>
                <a:ea typeface="Cambria Math" panose="02040503050406030204" pitchFamily="18" charset="0"/>
                <a:cs typeface="Calibri" panose="020F0502020204030204" pitchFamily="34" charset="0"/>
              </a:rPr>
              <a:t>BDE</a:t>
            </a:r>
            <a:endParaRPr lang="en-GB" sz="2800" dirty="0">
              <a:latin typeface="Cambria Math" panose="02040503050406030204" pitchFamily="18" charset="0"/>
              <a:ea typeface="Cambria Math" panose="02040503050406030204" pitchFamily="18" charset="0"/>
              <a:cs typeface="Calibri" panose="020F0502020204030204" pitchFamily="34" charset="0"/>
            </a:endParaRPr>
          </a:p>
        </p:txBody>
      </p:sp>
      <mc:AlternateContent xmlns:mc="http://schemas.openxmlformats.org/markup-compatibility/2006" xmlns:a14="http://schemas.microsoft.com/office/drawing/2010/main">
        <mc:Choice Requires="a14">
          <p:sp>
            <p:nvSpPr>
              <p:cNvPr id="8" name="Rectangle 7"/>
              <p:cNvSpPr/>
              <p:nvPr/>
            </p:nvSpPr>
            <p:spPr>
              <a:xfrm>
                <a:off x="1027663" y="4867450"/>
                <a:ext cx="1686744" cy="89896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GB" sz="2800" i="1" smtClean="0">
                              <a:latin typeface="Cambria Math" panose="02040503050406030204" pitchFamily="18" charset="0"/>
                            </a:rPr>
                          </m:ctrlPr>
                        </m:fPr>
                        <m:num>
                          <m:r>
                            <a:rPr lang="en-GB" sz="2800" b="0" i="1" smtClean="0">
                              <a:latin typeface="Cambria Math" panose="02040503050406030204" pitchFamily="18" charset="0"/>
                            </a:rPr>
                            <m:t>𝐸𝐷</m:t>
                          </m:r>
                        </m:num>
                        <m:den>
                          <m:r>
                            <a:rPr lang="en-GB" sz="2800" b="0" i="1" smtClean="0">
                              <a:latin typeface="Cambria Math" panose="02040503050406030204" pitchFamily="18" charset="0"/>
                            </a:rPr>
                            <m:t>𝐶𝐵</m:t>
                          </m:r>
                        </m:den>
                      </m:f>
                      <m:r>
                        <a:rPr lang="en-GB" sz="2800" b="0" i="1" smtClean="0">
                          <a:latin typeface="Cambria Math" panose="02040503050406030204" pitchFamily="18" charset="0"/>
                        </a:rPr>
                        <m:t>=</m:t>
                      </m:r>
                      <m:f>
                        <m:fPr>
                          <m:ctrlPr>
                            <a:rPr lang="en-GB" sz="2800" b="0" i="1" smtClean="0">
                              <a:latin typeface="Cambria Math" panose="02040503050406030204" pitchFamily="18" charset="0"/>
                            </a:rPr>
                          </m:ctrlPr>
                        </m:fPr>
                        <m:num>
                          <m:r>
                            <a:rPr lang="en-GB" sz="2800" b="0" i="1" smtClean="0">
                              <a:latin typeface="Cambria Math" panose="02040503050406030204" pitchFamily="18" charset="0"/>
                            </a:rPr>
                            <m:t>𝐸𝐵</m:t>
                          </m:r>
                        </m:num>
                        <m:den>
                          <m:r>
                            <a:rPr lang="en-GB" sz="2800" b="0" i="1" smtClean="0">
                              <a:latin typeface="Cambria Math" panose="02040503050406030204" pitchFamily="18" charset="0"/>
                            </a:rPr>
                            <m:t>𝐶𝐴</m:t>
                          </m:r>
                        </m:den>
                      </m:f>
                    </m:oMath>
                  </m:oMathPara>
                </a14:m>
                <a:endParaRPr lang="en-GB" sz="2800" dirty="0"/>
              </a:p>
            </p:txBody>
          </p:sp>
        </mc:Choice>
        <mc:Fallback xmlns="">
          <p:sp>
            <p:nvSpPr>
              <p:cNvPr id="8" name="Rectangle 7"/>
              <p:cNvSpPr>
                <a:spLocks noRot="1" noChangeAspect="1" noMove="1" noResize="1" noEditPoints="1" noAdjustHandles="1" noChangeArrowheads="1" noChangeShapeType="1" noTextEdit="1"/>
              </p:cNvSpPr>
              <p:nvPr/>
            </p:nvSpPr>
            <p:spPr>
              <a:xfrm>
                <a:off x="1027663" y="4867450"/>
                <a:ext cx="1686744" cy="898964"/>
              </a:xfrm>
              <a:prstGeom prst="rect">
                <a:avLst/>
              </a:prstGeom>
              <a:blipFill rotWithShape="0">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3938378" y="4848701"/>
                <a:ext cx="1426223" cy="97148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GB" sz="2800" i="1" smtClean="0">
                              <a:latin typeface="Cambria Math" panose="02040503050406030204" pitchFamily="18" charset="0"/>
                            </a:rPr>
                          </m:ctrlPr>
                        </m:fPr>
                        <m:num>
                          <m:r>
                            <a:rPr lang="en-GB" sz="2800" b="0" i="1" smtClean="0">
                              <a:latin typeface="Cambria Math" panose="02040503050406030204" pitchFamily="18" charset="0"/>
                            </a:rPr>
                            <m:t>𝐸𝐷</m:t>
                          </m:r>
                        </m:num>
                        <m:den>
                          <m:r>
                            <a:rPr lang="en-GB" sz="2800" b="0" i="1" smtClean="0">
                              <a:latin typeface="Cambria Math" panose="02040503050406030204" pitchFamily="18" charset="0"/>
                            </a:rPr>
                            <m:t>𝑞</m:t>
                          </m:r>
                        </m:den>
                      </m:f>
                      <m:r>
                        <a:rPr lang="en-GB" sz="2800" b="0" i="1" smtClean="0">
                          <a:latin typeface="Cambria Math" panose="02040503050406030204" pitchFamily="18" charset="0"/>
                        </a:rPr>
                        <m:t>=</m:t>
                      </m:r>
                      <m:f>
                        <m:fPr>
                          <m:ctrlPr>
                            <a:rPr lang="en-GB" sz="2800" b="0" i="1" smtClean="0">
                              <a:latin typeface="Cambria Math" panose="02040503050406030204" pitchFamily="18" charset="0"/>
                            </a:rPr>
                          </m:ctrlPr>
                        </m:fPr>
                        <m:num>
                          <m:r>
                            <a:rPr lang="en-GB" sz="2800" b="0" i="1" smtClean="0">
                              <a:latin typeface="Cambria Math" panose="02040503050406030204" pitchFamily="18" charset="0"/>
                            </a:rPr>
                            <m:t>𝑝</m:t>
                          </m:r>
                        </m:num>
                        <m:den>
                          <m:r>
                            <a:rPr lang="en-GB" sz="2800" b="0" i="1" smtClean="0">
                              <a:latin typeface="Cambria Math" panose="02040503050406030204" pitchFamily="18" charset="0"/>
                            </a:rPr>
                            <m:t>𝑎</m:t>
                          </m:r>
                        </m:den>
                      </m:f>
                    </m:oMath>
                  </m:oMathPara>
                </a14:m>
                <a:endParaRPr lang="en-GB" sz="2800" dirty="0"/>
              </a:p>
            </p:txBody>
          </p:sp>
        </mc:Choice>
        <mc:Fallback xmlns="">
          <p:sp>
            <p:nvSpPr>
              <p:cNvPr id="9" name="Rectangle 8"/>
              <p:cNvSpPr>
                <a:spLocks noRot="1" noChangeAspect="1" noMove="1" noResize="1" noEditPoints="1" noAdjustHandles="1" noChangeArrowheads="1" noChangeShapeType="1" noTextEdit="1"/>
              </p:cNvSpPr>
              <p:nvPr/>
            </p:nvSpPr>
            <p:spPr>
              <a:xfrm>
                <a:off x="3938378" y="4848701"/>
                <a:ext cx="1426223" cy="971484"/>
              </a:xfrm>
              <a:prstGeom prst="rect">
                <a:avLst/>
              </a:prstGeom>
              <a:blipFill rotWithShape="0">
                <a:blip r:embed="rId5"/>
                <a:stretch>
                  <a:fillRect/>
                </a:stretch>
              </a:blipFill>
            </p:spPr>
            <p:txBody>
              <a:bodyPr/>
              <a:lstStyle/>
              <a:p>
                <a:r>
                  <a:rPr lang="en-GB">
                    <a:noFill/>
                  </a:rPr>
                  <a:t> </a:t>
                </a:r>
              </a:p>
            </p:txBody>
          </p:sp>
        </mc:Fallback>
      </mc:AlternateContent>
      <p:sp>
        <p:nvSpPr>
          <p:cNvPr id="10" name="TextBox 9"/>
          <p:cNvSpPr txBox="1"/>
          <p:nvPr/>
        </p:nvSpPr>
        <p:spPr>
          <a:xfrm>
            <a:off x="3175701" y="5072833"/>
            <a:ext cx="595629" cy="523220"/>
          </a:xfrm>
          <a:prstGeom prst="rect">
            <a:avLst/>
          </a:prstGeom>
          <a:noFill/>
        </p:spPr>
        <p:txBody>
          <a:bodyPr wrap="square" rtlCol="0">
            <a:spAutoFit/>
          </a:bodyPr>
          <a:lstStyle/>
          <a:p>
            <a:r>
              <a:rPr lang="en-GB" sz="2800" dirty="0" smtClean="0">
                <a:cs typeface="Calibri" panose="020F0502020204030204" pitchFamily="34" charset="0"/>
              </a:rPr>
              <a:t>or</a:t>
            </a:r>
            <a:endParaRPr lang="en-GB" sz="2800" dirty="0">
              <a:cs typeface="Calibri" panose="020F0502020204030204" pitchFamily="34" charset="0"/>
            </a:endParaRPr>
          </a:p>
        </p:txBody>
      </p:sp>
      <p:sp>
        <p:nvSpPr>
          <p:cNvPr id="11" name="TextBox 10"/>
          <p:cNvSpPr txBox="1"/>
          <p:nvPr/>
        </p:nvSpPr>
        <p:spPr>
          <a:xfrm>
            <a:off x="865158" y="652378"/>
            <a:ext cx="6471139" cy="523220"/>
          </a:xfrm>
          <a:prstGeom prst="rect">
            <a:avLst/>
          </a:prstGeom>
          <a:noFill/>
        </p:spPr>
        <p:txBody>
          <a:bodyPr wrap="square" rtlCol="0">
            <a:spAutoFit/>
          </a:bodyPr>
          <a:lstStyle/>
          <a:p>
            <a:r>
              <a:rPr lang="en-GB" sz="2800" b="1" dirty="0" smtClean="0">
                <a:solidFill>
                  <a:srgbClr val="002060"/>
                </a:solidFill>
              </a:rPr>
              <a:t>Solution of problem 6</a:t>
            </a:r>
            <a:endParaRPr lang="en-GB" sz="2800" b="1" dirty="0">
              <a:solidFill>
                <a:srgbClr val="002060"/>
              </a:solidFill>
            </a:endParaRPr>
          </a:p>
        </p:txBody>
      </p:sp>
    </p:spTree>
    <p:extLst>
      <p:ext uri="{BB962C8B-B14F-4D97-AF65-F5344CB8AC3E}">
        <p14:creationId xmlns:p14="http://schemas.microsoft.com/office/powerpoint/2010/main" val="223853214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80987" y="743672"/>
            <a:ext cx="3100171" cy="523220"/>
          </a:xfrm>
          <a:prstGeom prst="rect">
            <a:avLst/>
          </a:prstGeom>
          <a:noFill/>
        </p:spPr>
        <p:txBody>
          <a:bodyPr wrap="square" rtlCol="0">
            <a:spAutoFit/>
          </a:bodyPr>
          <a:lstStyle/>
          <a:p>
            <a:r>
              <a:rPr lang="en-GB" sz="2800" dirty="0" smtClean="0">
                <a:cs typeface="Calibri" panose="020F0502020204030204" pitchFamily="34" charset="0"/>
              </a:rPr>
              <a:t>The length of ladder</a:t>
            </a:r>
            <a:endParaRPr lang="en-GB" sz="2800" dirty="0">
              <a:cs typeface="Calibri" panose="020F0502020204030204" pitchFamily="34" charset="0"/>
            </a:endParaRPr>
          </a:p>
        </p:txBody>
      </p:sp>
      <mc:AlternateContent xmlns:mc="http://schemas.openxmlformats.org/markup-compatibility/2006" xmlns:a14="http://schemas.microsoft.com/office/drawing/2010/main">
        <mc:Choice Requires="a14">
          <p:sp>
            <p:nvSpPr>
              <p:cNvPr id="3" name="Rectangle 2"/>
              <p:cNvSpPr/>
              <p:nvPr/>
            </p:nvSpPr>
            <p:spPr>
              <a:xfrm>
                <a:off x="2626683" y="1421445"/>
                <a:ext cx="6392839" cy="96917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GB" sz="2800" i="1" smtClean="0">
                              <a:latin typeface="Cambria Math" panose="02040503050406030204" pitchFamily="18" charset="0"/>
                              <a:ea typeface="Cambria Math" panose="02040503050406030204" pitchFamily="18" charset="0"/>
                            </a:rPr>
                          </m:ctrlPr>
                        </m:sSupPr>
                        <m:e>
                          <m:r>
                            <a:rPr lang="en-GB" sz="2800" b="0" i="1" smtClean="0">
                              <a:latin typeface="Cambria Math" panose="02040503050406030204" pitchFamily="18" charset="0"/>
                              <a:ea typeface="Cambria Math" panose="02040503050406030204" pitchFamily="18" charset="0"/>
                            </a:rPr>
                            <m:t>𝑙</m:t>
                          </m:r>
                          <m:d>
                            <m:dPr>
                              <m:ctrlPr>
                                <a:rPr lang="en-GB" sz="2800" b="0" i="1" smtClean="0">
                                  <a:latin typeface="Cambria Math" panose="02040503050406030204" pitchFamily="18" charset="0"/>
                                  <a:ea typeface="Cambria Math" panose="02040503050406030204" pitchFamily="18" charset="0"/>
                                </a:rPr>
                              </m:ctrlPr>
                            </m:dPr>
                            <m:e>
                              <m:r>
                                <a:rPr lang="en-GB" sz="2800" b="0" i="1" smtClean="0">
                                  <a:latin typeface="Cambria Math" panose="02040503050406030204" pitchFamily="18" charset="0"/>
                                  <a:ea typeface="Cambria Math" panose="02040503050406030204" pitchFamily="18" charset="0"/>
                                </a:rPr>
                                <m:t>𝑎</m:t>
                              </m:r>
                            </m:e>
                          </m:d>
                          <m:r>
                            <a:rPr lang="en-GB" sz="2800" b="0" i="1" smtClean="0">
                              <a:latin typeface="Cambria Math" panose="02040503050406030204" pitchFamily="18" charset="0"/>
                              <a:ea typeface="Cambria Math" panose="02040503050406030204" pitchFamily="18" charset="0"/>
                            </a:rPr>
                            <m:t>=</m:t>
                          </m:r>
                          <m:r>
                            <a:rPr lang="en-GB" sz="2800" b="0" i="1" smtClean="0">
                              <a:latin typeface="Cambria Math" panose="02040503050406030204" pitchFamily="18" charset="0"/>
                              <a:ea typeface="Cambria Math" panose="02040503050406030204" pitchFamily="18" charset="0"/>
                            </a:rPr>
                            <m:t>𝐴𝐷</m:t>
                          </m:r>
                          <m:r>
                            <a:rPr lang="en-GB" sz="2800" b="0" i="1" smtClean="0">
                              <a:latin typeface="Cambria Math" panose="02040503050406030204" pitchFamily="18" charset="0"/>
                              <a:ea typeface="Cambria Math" panose="02040503050406030204" pitchFamily="18" charset="0"/>
                            </a:rPr>
                            <m:t>=</m:t>
                          </m:r>
                          <m:rad>
                            <m:radPr>
                              <m:degHide m:val="on"/>
                              <m:ctrlPr>
                                <a:rPr lang="en-GB" sz="2800" b="0" i="1" smtClean="0">
                                  <a:latin typeface="Cambria Math" panose="02040503050406030204" pitchFamily="18" charset="0"/>
                                  <a:ea typeface="Cambria Math" panose="02040503050406030204" pitchFamily="18" charset="0"/>
                                </a:rPr>
                              </m:ctrlPr>
                            </m:radPr>
                            <m:deg/>
                            <m:e>
                              <m:sSup>
                                <m:sSupPr>
                                  <m:ctrlPr>
                                    <a:rPr lang="en-GB" sz="2800" b="0" i="1" smtClean="0">
                                      <a:latin typeface="Cambria Math" panose="02040503050406030204" pitchFamily="18" charset="0"/>
                                      <a:ea typeface="Cambria Math" panose="02040503050406030204" pitchFamily="18" charset="0"/>
                                    </a:rPr>
                                  </m:ctrlPr>
                                </m:sSupPr>
                                <m:e>
                                  <m:r>
                                    <a:rPr lang="en-GB" sz="2800" b="0" i="1" smtClean="0">
                                      <a:latin typeface="Cambria Math" panose="02040503050406030204" pitchFamily="18" charset="0"/>
                                      <a:ea typeface="Cambria Math" panose="02040503050406030204" pitchFamily="18" charset="0"/>
                                    </a:rPr>
                                    <m:t>(</m:t>
                                  </m:r>
                                  <m:r>
                                    <a:rPr lang="en-GB" sz="2800" b="0" i="1" smtClean="0">
                                      <a:latin typeface="Cambria Math" panose="02040503050406030204" pitchFamily="18" charset="0"/>
                                      <a:ea typeface="Cambria Math" panose="02040503050406030204" pitchFamily="18" charset="0"/>
                                    </a:rPr>
                                    <m:t>𝑞</m:t>
                                  </m:r>
                                  <m:r>
                                    <a:rPr lang="en-GB" sz="2800" b="0" i="1" smtClean="0">
                                      <a:latin typeface="Cambria Math" panose="02040503050406030204" pitchFamily="18" charset="0"/>
                                      <a:ea typeface="Cambria Math" panose="02040503050406030204" pitchFamily="18" charset="0"/>
                                    </a:rPr>
                                    <m:t>+</m:t>
                                  </m:r>
                                  <m:f>
                                    <m:fPr>
                                      <m:ctrlPr>
                                        <a:rPr lang="en-GB" sz="2800" b="0" i="1" smtClean="0">
                                          <a:latin typeface="Cambria Math" panose="02040503050406030204" pitchFamily="18" charset="0"/>
                                          <a:ea typeface="Cambria Math" panose="02040503050406030204" pitchFamily="18" charset="0"/>
                                        </a:rPr>
                                      </m:ctrlPr>
                                    </m:fPr>
                                    <m:num>
                                      <m:r>
                                        <a:rPr lang="en-GB" sz="2800" b="0" i="1" smtClean="0">
                                          <a:latin typeface="Cambria Math" panose="02040503050406030204" pitchFamily="18" charset="0"/>
                                          <a:ea typeface="Cambria Math" panose="02040503050406030204" pitchFamily="18" charset="0"/>
                                        </a:rPr>
                                        <m:t>𝑝𝑞</m:t>
                                      </m:r>
                                    </m:num>
                                    <m:den>
                                      <m:r>
                                        <a:rPr lang="en-GB" sz="2800" b="0" i="1" smtClean="0">
                                          <a:latin typeface="Cambria Math" panose="02040503050406030204" pitchFamily="18" charset="0"/>
                                          <a:ea typeface="Cambria Math" panose="02040503050406030204" pitchFamily="18" charset="0"/>
                                        </a:rPr>
                                        <m:t>𝑎</m:t>
                                      </m:r>
                                    </m:den>
                                  </m:f>
                                  <m:r>
                                    <a:rPr lang="en-GB" sz="2800" b="0" i="1" smtClean="0">
                                      <a:latin typeface="Cambria Math" panose="02040503050406030204" pitchFamily="18" charset="0"/>
                                      <a:ea typeface="Cambria Math" panose="02040503050406030204" pitchFamily="18" charset="0"/>
                                    </a:rPr>
                                    <m:t>)</m:t>
                                  </m:r>
                                </m:e>
                                <m:sup>
                                  <m:r>
                                    <a:rPr lang="en-GB" sz="2800" b="0" i="1" smtClean="0">
                                      <a:latin typeface="Cambria Math" panose="02040503050406030204" pitchFamily="18" charset="0"/>
                                      <a:ea typeface="Cambria Math" panose="02040503050406030204" pitchFamily="18" charset="0"/>
                                    </a:rPr>
                                    <m:t>2</m:t>
                                  </m:r>
                                </m:sup>
                              </m:sSup>
                              <m:r>
                                <a:rPr lang="en-GB" sz="2800" b="0" i="1" smtClean="0">
                                  <a:latin typeface="Cambria Math" panose="02040503050406030204" pitchFamily="18" charset="0"/>
                                  <a:ea typeface="Cambria Math" panose="02040503050406030204" pitchFamily="18" charset="0"/>
                                </a:rPr>
                                <m:t>+</m:t>
                              </m:r>
                              <m:sSup>
                                <m:sSupPr>
                                  <m:ctrlPr>
                                    <a:rPr lang="en-GB" sz="2800" b="0" i="1" smtClean="0">
                                      <a:latin typeface="Cambria Math" panose="02040503050406030204" pitchFamily="18" charset="0"/>
                                      <a:ea typeface="Cambria Math" panose="02040503050406030204" pitchFamily="18" charset="0"/>
                                    </a:rPr>
                                  </m:ctrlPr>
                                </m:sSupPr>
                                <m:e>
                                  <m:r>
                                    <a:rPr lang="en-GB" sz="2800" b="0" i="1" smtClean="0">
                                      <a:latin typeface="Cambria Math" panose="02040503050406030204" pitchFamily="18" charset="0"/>
                                      <a:ea typeface="Cambria Math" panose="02040503050406030204" pitchFamily="18" charset="0"/>
                                    </a:rPr>
                                    <m:t>(</m:t>
                                  </m:r>
                                  <m:r>
                                    <a:rPr lang="en-GB" sz="2800" b="0" i="1" smtClean="0">
                                      <a:latin typeface="Cambria Math" panose="02040503050406030204" pitchFamily="18" charset="0"/>
                                      <a:ea typeface="Cambria Math" panose="02040503050406030204" pitchFamily="18" charset="0"/>
                                    </a:rPr>
                                    <m:t>𝑝</m:t>
                                  </m:r>
                                  <m:r>
                                    <a:rPr lang="en-GB" sz="2800" b="0" i="1" smtClean="0">
                                      <a:latin typeface="Cambria Math" panose="02040503050406030204" pitchFamily="18" charset="0"/>
                                      <a:ea typeface="Cambria Math" panose="02040503050406030204" pitchFamily="18" charset="0"/>
                                    </a:rPr>
                                    <m:t>+</m:t>
                                  </m:r>
                                  <m:r>
                                    <a:rPr lang="en-GB" sz="2800" b="0" i="1" smtClean="0">
                                      <a:latin typeface="Cambria Math" panose="02040503050406030204" pitchFamily="18" charset="0"/>
                                      <a:ea typeface="Cambria Math" panose="02040503050406030204" pitchFamily="18" charset="0"/>
                                    </a:rPr>
                                    <m:t>𝑎</m:t>
                                  </m:r>
                                  <m:r>
                                    <a:rPr lang="en-GB" sz="2800" b="0" i="1" smtClean="0">
                                      <a:latin typeface="Cambria Math" panose="02040503050406030204" pitchFamily="18" charset="0"/>
                                      <a:ea typeface="Cambria Math" panose="02040503050406030204" pitchFamily="18" charset="0"/>
                                    </a:rPr>
                                    <m:t>)</m:t>
                                  </m:r>
                                </m:e>
                                <m:sup>
                                  <m:r>
                                    <a:rPr lang="en-GB" sz="2800" b="0" i="1" smtClean="0">
                                      <a:latin typeface="Cambria Math" panose="02040503050406030204" pitchFamily="18" charset="0"/>
                                      <a:ea typeface="Cambria Math" panose="02040503050406030204" pitchFamily="18" charset="0"/>
                                    </a:rPr>
                                    <m:t>2</m:t>
                                  </m:r>
                                </m:sup>
                              </m:sSup>
                              <m:r>
                                <a:rPr lang="en-GB" sz="2800" b="0" i="1" smtClean="0">
                                  <a:latin typeface="Cambria Math" panose="02040503050406030204" pitchFamily="18" charset="0"/>
                                  <a:ea typeface="Cambria Math" panose="02040503050406030204" pitchFamily="18" charset="0"/>
                                </a:rPr>
                                <m:t> </m:t>
                              </m:r>
                            </m:e>
                          </m:rad>
                          <m:r>
                            <a:rPr lang="en-GB" sz="2800" b="0" i="1" smtClean="0">
                              <a:latin typeface="Cambria Math" panose="02040503050406030204" pitchFamily="18" charset="0"/>
                              <a:ea typeface="Cambria Math" panose="02040503050406030204" pitchFamily="18" charset="0"/>
                            </a:rPr>
                            <m:t>     </m:t>
                          </m:r>
                        </m:e>
                        <m:sup/>
                      </m:sSup>
                    </m:oMath>
                  </m:oMathPara>
                </a14:m>
                <a:endParaRPr lang="en-GB" sz="2800" dirty="0"/>
              </a:p>
            </p:txBody>
          </p:sp>
        </mc:Choice>
        <mc:Fallback xmlns="">
          <p:sp>
            <p:nvSpPr>
              <p:cNvPr id="3" name="Rectangle 2"/>
              <p:cNvSpPr>
                <a:spLocks noRot="1" noChangeAspect="1" noMove="1" noResize="1" noEditPoints="1" noAdjustHandles="1" noChangeArrowheads="1" noChangeShapeType="1" noTextEdit="1"/>
              </p:cNvSpPr>
              <p:nvPr/>
            </p:nvSpPr>
            <p:spPr>
              <a:xfrm>
                <a:off x="2626683" y="1421445"/>
                <a:ext cx="6392839" cy="969176"/>
              </a:xfrm>
              <a:prstGeom prst="rect">
                <a:avLst/>
              </a:prstGeom>
              <a:blipFill rotWithShape="0">
                <a:blip r:embed="rId2"/>
                <a:stretch>
                  <a:fillRect/>
                </a:stretch>
              </a:blipFill>
            </p:spPr>
            <p:txBody>
              <a:bodyPr/>
              <a:lstStyle/>
              <a:p>
                <a:r>
                  <a:rPr lang="en-GB">
                    <a:noFill/>
                  </a:rPr>
                  <a:t> </a:t>
                </a:r>
              </a:p>
            </p:txBody>
          </p:sp>
        </mc:Fallback>
      </mc:AlternateContent>
      <p:sp>
        <p:nvSpPr>
          <p:cNvPr id="4" name="TextBox 3"/>
          <p:cNvSpPr txBox="1"/>
          <p:nvPr/>
        </p:nvSpPr>
        <p:spPr>
          <a:xfrm>
            <a:off x="1021663" y="2815111"/>
            <a:ext cx="7615901" cy="523220"/>
          </a:xfrm>
          <a:prstGeom prst="rect">
            <a:avLst/>
          </a:prstGeom>
          <a:noFill/>
        </p:spPr>
        <p:txBody>
          <a:bodyPr wrap="square" rtlCol="0">
            <a:spAutoFit/>
          </a:bodyPr>
          <a:lstStyle/>
          <a:p>
            <a:r>
              <a:rPr lang="en-GB" sz="2800" dirty="0" smtClean="0">
                <a:cs typeface="Calibri" panose="020F0502020204030204" pitchFamily="34" charset="0"/>
              </a:rPr>
              <a:t>We will find the minimal value of the function </a:t>
            </a:r>
            <a:endParaRPr lang="en-GB" sz="2800" dirty="0">
              <a:cs typeface="Calibri" panose="020F0502020204030204" pitchFamily="34" charset="0"/>
            </a:endParaRPr>
          </a:p>
        </p:txBody>
      </p:sp>
      <mc:AlternateContent xmlns:mc="http://schemas.openxmlformats.org/markup-compatibility/2006" xmlns:a14="http://schemas.microsoft.com/office/drawing/2010/main">
        <mc:Choice Requires="a14">
          <p:sp>
            <p:nvSpPr>
              <p:cNvPr id="5" name="Rectangle 4"/>
              <p:cNvSpPr/>
              <p:nvPr/>
            </p:nvSpPr>
            <p:spPr>
              <a:xfrm>
                <a:off x="2626683" y="3647437"/>
                <a:ext cx="4035977" cy="668837"/>
              </a:xfrm>
              <a:prstGeom prst="rect">
                <a:avLst/>
              </a:prstGeom>
            </p:spPr>
            <p:txBody>
              <a:bodyPr wrap="none">
                <a:spAutoFit/>
              </a:bodyPr>
              <a:lstStyle/>
              <a:p>
                <a:r>
                  <a:rPr lang="en-GB" sz="2800" dirty="0">
                    <a:latin typeface="Cambria Math" panose="02040503050406030204" pitchFamily="18" charset="0"/>
                    <a:ea typeface="Cambria Math" panose="02040503050406030204" pitchFamily="18" charset="0"/>
                  </a:rPr>
                  <a:t>f</a:t>
                </a:r>
                <a:r>
                  <a:rPr lang="en-GB" sz="2800" dirty="0" smtClean="0">
                    <a:latin typeface="Cambria Math" panose="02040503050406030204" pitchFamily="18" charset="0"/>
                    <a:ea typeface="Cambria Math" panose="02040503050406030204" pitchFamily="18" charset="0"/>
                  </a:rPr>
                  <a:t>(a)=</a:t>
                </a:r>
                <a14:m>
                  <m:oMath xmlns:m="http://schemas.openxmlformats.org/officeDocument/2006/math">
                    <m:sSup>
                      <m:sSupPr>
                        <m:ctrlPr>
                          <a:rPr lang="en-GB" sz="2800" i="1">
                            <a:latin typeface="Cambria Math" panose="02040503050406030204" pitchFamily="18" charset="0"/>
                            <a:ea typeface="Cambria Math" panose="02040503050406030204" pitchFamily="18" charset="0"/>
                          </a:rPr>
                        </m:ctrlPr>
                      </m:sSupPr>
                      <m:e>
                        <m:r>
                          <a:rPr lang="en-GB" sz="2800" i="1">
                            <a:latin typeface="Cambria Math" panose="02040503050406030204" pitchFamily="18" charset="0"/>
                            <a:ea typeface="Cambria Math" panose="02040503050406030204" pitchFamily="18" charset="0"/>
                          </a:rPr>
                          <m:t>(</m:t>
                        </m:r>
                        <m:r>
                          <a:rPr lang="en-GB" sz="2800" i="1">
                            <a:latin typeface="Cambria Math" panose="02040503050406030204" pitchFamily="18" charset="0"/>
                            <a:ea typeface="Cambria Math" panose="02040503050406030204" pitchFamily="18" charset="0"/>
                          </a:rPr>
                          <m:t>𝑞</m:t>
                        </m:r>
                        <m:r>
                          <a:rPr lang="en-GB" sz="2800" i="1">
                            <a:latin typeface="Cambria Math" panose="02040503050406030204" pitchFamily="18" charset="0"/>
                            <a:ea typeface="Cambria Math" panose="02040503050406030204" pitchFamily="18" charset="0"/>
                          </a:rPr>
                          <m:t>+</m:t>
                        </m:r>
                        <m:f>
                          <m:fPr>
                            <m:ctrlPr>
                              <a:rPr lang="en-GB" sz="2800" i="1">
                                <a:latin typeface="Cambria Math" panose="02040503050406030204" pitchFamily="18" charset="0"/>
                                <a:ea typeface="Cambria Math" panose="02040503050406030204" pitchFamily="18" charset="0"/>
                              </a:rPr>
                            </m:ctrlPr>
                          </m:fPr>
                          <m:num>
                            <m:r>
                              <a:rPr lang="en-GB" sz="2800" i="1">
                                <a:latin typeface="Cambria Math" panose="02040503050406030204" pitchFamily="18" charset="0"/>
                                <a:ea typeface="Cambria Math" panose="02040503050406030204" pitchFamily="18" charset="0"/>
                              </a:rPr>
                              <m:t>𝑝𝑞</m:t>
                            </m:r>
                          </m:num>
                          <m:den>
                            <m:r>
                              <a:rPr lang="en-GB" sz="2800" i="1">
                                <a:latin typeface="Cambria Math" panose="02040503050406030204" pitchFamily="18" charset="0"/>
                                <a:ea typeface="Cambria Math" panose="02040503050406030204" pitchFamily="18" charset="0"/>
                              </a:rPr>
                              <m:t>𝑎</m:t>
                            </m:r>
                          </m:den>
                        </m:f>
                        <m:r>
                          <a:rPr lang="en-GB" sz="2800" i="1">
                            <a:latin typeface="Cambria Math" panose="02040503050406030204" pitchFamily="18" charset="0"/>
                            <a:ea typeface="Cambria Math" panose="02040503050406030204" pitchFamily="18" charset="0"/>
                          </a:rPr>
                          <m:t>)</m:t>
                        </m:r>
                      </m:e>
                      <m:sup>
                        <m:r>
                          <a:rPr lang="en-GB" sz="2800" i="1">
                            <a:latin typeface="Cambria Math" panose="02040503050406030204" pitchFamily="18" charset="0"/>
                            <a:ea typeface="Cambria Math" panose="02040503050406030204" pitchFamily="18" charset="0"/>
                          </a:rPr>
                          <m:t>2</m:t>
                        </m:r>
                      </m:sup>
                    </m:sSup>
                    <m:r>
                      <a:rPr lang="en-GB" sz="2800" i="1">
                        <a:latin typeface="Cambria Math" panose="02040503050406030204" pitchFamily="18" charset="0"/>
                        <a:ea typeface="Cambria Math" panose="02040503050406030204" pitchFamily="18" charset="0"/>
                      </a:rPr>
                      <m:t>+</m:t>
                    </m:r>
                    <m:sSup>
                      <m:sSupPr>
                        <m:ctrlPr>
                          <a:rPr lang="en-GB" sz="2800" i="1">
                            <a:latin typeface="Cambria Math" panose="02040503050406030204" pitchFamily="18" charset="0"/>
                            <a:ea typeface="Cambria Math" panose="02040503050406030204" pitchFamily="18" charset="0"/>
                          </a:rPr>
                        </m:ctrlPr>
                      </m:sSupPr>
                      <m:e>
                        <m:r>
                          <a:rPr lang="en-GB" sz="2800" i="1">
                            <a:latin typeface="Cambria Math" panose="02040503050406030204" pitchFamily="18" charset="0"/>
                            <a:ea typeface="Cambria Math" panose="02040503050406030204" pitchFamily="18" charset="0"/>
                          </a:rPr>
                          <m:t>(</m:t>
                        </m:r>
                        <m:r>
                          <a:rPr lang="en-GB" sz="2800" i="1">
                            <a:latin typeface="Cambria Math" panose="02040503050406030204" pitchFamily="18" charset="0"/>
                            <a:ea typeface="Cambria Math" panose="02040503050406030204" pitchFamily="18" charset="0"/>
                          </a:rPr>
                          <m:t>𝑝</m:t>
                        </m:r>
                        <m:r>
                          <a:rPr lang="en-GB" sz="2800" i="1">
                            <a:latin typeface="Cambria Math" panose="02040503050406030204" pitchFamily="18" charset="0"/>
                            <a:ea typeface="Cambria Math" panose="02040503050406030204" pitchFamily="18" charset="0"/>
                          </a:rPr>
                          <m:t>+</m:t>
                        </m:r>
                        <m:r>
                          <a:rPr lang="en-GB" sz="2800" i="1">
                            <a:latin typeface="Cambria Math" panose="02040503050406030204" pitchFamily="18" charset="0"/>
                            <a:ea typeface="Cambria Math" panose="02040503050406030204" pitchFamily="18" charset="0"/>
                          </a:rPr>
                          <m:t>𝑎</m:t>
                        </m:r>
                        <m:r>
                          <a:rPr lang="en-GB" sz="2800" i="1">
                            <a:latin typeface="Cambria Math" panose="02040503050406030204" pitchFamily="18" charset="0"/>
                            <a:ea typeface="Cambria Math" panose="02040503050406030204" pitchFamily="18" charset="0"/>
                          </a:rPr>
                          <m:t>)</m:t>
                        </m:r>
                      </m:e>
                      <m:sup>
                        <m:r>
                          <a:rPr lang="en-GB" sz="2800" i="1">
                            <a:latin typeface="Cambria Math" panose="02040503050406030204" pitchFamily="18" charset="0"/>
                            <a:ea typeface="Cambria Math" panose="02040503050406030204" pitchFamily="18" charset="0"/>
                          </a:rPr>
                          <m:t>2</m:t>
                        </m:r>
                      </m:sup>
                    </m:sSup>
                  </m:oMath>
                </a14:m>
                <a:endParaRPr lang="en-GB" sz="2800" dirty="0">
                  <a:latin typeface="Cambria Math" panose="02040503050406030204" pitchFamily="18" charset="0"/>
                  <a:ea typeface="Cambria Math" panose="020405030504060302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2626683" y="3647437"/>
                <a:ext cx="4035977" cy="668837"/>
              </a:xfrm>
              <a:prstGeom prst="rect">
                <a:avLst/>
              </a:prstGeom>
              <a:blipFill rotWithShape="0">
                <a:blip r:embed="rId3"/>
                <a:stretch>
                  <a:fillRect l="-3172" t="-2727" b="-9091"/>
                </a:stretch>
              </a:blipFill>
            </p:spPr>
            <p:txBody>
              <a:bodyPr/>
              <a:lstStyle/>
              <a:p>
                <a:r>
                  <a:rPr lang="en-GB">
                    <a:noFill/>
                  </a:rPr>
                  <a:t> </a:t>
                </a:r>
              </a:p>
            </p:txBody>
          </p:sp>
        </mc:Fallback>
      </mc:AlternateContent>
    </p:spTree>
    <p:extLst>
      <p:ext uri="{BB962C8B-B14F-4D97-AF65-F5344CB8AC3E}">
        <p14:creationId xmlns:p14="http://schemas.microsoft.com/office/powerpoint/2010/main" val="154718226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80986" y="634619"/>
            <a:ext cx="7615901" cy="523220"/>
          </a:xfrm>
          <a:prstGeom prst="rect">
            <a:avLst/>
          </a:prstGeom>
          <a:noFill/>
        </p:spPr>
        <p:txBody>
          <a:bodyPr wrap="square" rtlCol="0">
            <a:spAutoFit/>
          </a:bodyPr>
          <a:lstStyle/>
          <a:p>
            <a:r>
              <a:rPr lang="en-GB" sz="2800" dirty="0" smtClean="0">
                <a:cs typeface="Calibri" panose="020F0502020204030204" pitchFamily="34" charset="0"/>
              </a:rPr>
              <a:t>Let us derivate the function with respect to </a:t>
            </a:r>
            <a:r>
              <a:rPr lang="en-GB" sz="2800" i="1" dirty="0" smtClean="0">
                <a:latin typeface="Cambria Math" panose="02040503050406030204" pitchFamily="18" charset="0"/>
                <a:ea typeface="Cambria Math" panose="02040503050406030204" pitchFamily="18" charset="0"/>
                <a:cs typeface="Calibri" panose="020F0502020204030204" pitchFamily="34" charset="0"/>
              </a:rPr>
              <a:t>a</a:t>
            </a:r>
            <a:endParaRPr lang="en-GB" sz="2800" i="1" dirty="0">
              <a:latin typeface="Cambria Math" panose="02040503050406030204" pitchFamily="18" charset="0"/>
              <a:ea typeface="Cambria Math" panose="02040503050406030204" pitchFamily="18" charset="0"/>
              <a:cs typeface="Calibri" panose="020F0502020204030204" pitchFamily="34" charset="0"/>
            </a:endParaRPr>
          </a:p>
        </p:txBody>
      </p:sp>
      <mc:AlternateContent xmlns:mc="http://schemas.openxmlformats.org/markup-compatibility/2006" xmlns:a14="http://schemas.microsoft.com/office/drawing/2010/main">
        <mc:Choice Requires="a14">
          <p:sp>
            <p:nvSpPr>
              <p:cNvPr id="3" name="Rectangle 2"/>
              <p:cNvSpPr/>
              <p:nvPr/>
            </p:nvSpPr>
            <p:spPr>
              <a:xfrm>
                <a:off x="3090917" y="1554748"/>
                <a:ext cx="4035977" cy="668837"/>
              </a:xfrm>
              <a:prstGeom prst="rect">
                <a:avLst/>
              </a:prstGeom>
            </p:spPr>
            <p:txBody>
              <a:bodyPr wrap="none">
                <a:spAutoFit/>
              </a:bodyPr>
              <a:lstStyle/>
              <a:p>
                <a:r>
                  <a:rPr lang="en-GB" sz="2800" dirty="0">
                    <a:latin typeface="Cambria Math" panose="02040503050406030204" pitchFamily="18" charset="0"/>
                    <a:ea typeface="Cambria Math" panose="02040503050406030204" pitchFamily="18" charset="0"/>
                  </a:rPr>
                  <a:t>f</a:t>
                </a:r>
                <a:r>
                  <a:rPr lang="en-GB" sz="2800" dirty="0" smtClean="0">
                    <a:latin typeface="Cambria Math" panose="02040503050406030204" pitchFamily="18" charset="0"/>
                    <a:ea typeface="Cambria Math" panose="02040503050406030204" pitchFamily="18" charset="0"/>
                  </a:rPr>
                  <a:t>(a)=</a:t>
                </a:r>
                <a14:m>
                  <m:oMath xmlns:m="http://schemas.openxmlformats.org/officeDocument/2006/math">
                    <m:sSup>
                      <m:sSupPr>
                        <m:ctrlPr>
                          <a:rPr lang="en-GB" sz="2800" i="1">
                            <a:latin typeface="Cambria Math" panose="02040503050406030204" pitchFamily="18" charset="0"/>
                            <a:ea typeface="Cambria Math" panose="02040503050406030204" pitchFamily="18" charset="0"/>
                          </a:rPr>
                        </m:ctrlPr>
                      </m:sSupPr>
                      <m:e>
                        <m:r>
                          <a:rPr lang="en-GB" sz="2800" i="1">
                            <a:latin typeface="Cambria Math" panose="02040503050406030204" pitchFamily="18" charset="0"/>
                            <a:ea typeface="Cambria Math" panose="02040503050406030204" pitchFamily="18" charset="0"/>
                          </a:rPr>
                          <m:t>(</m:t>
                        </m:r>
                        <m:r>
                          <a:rPr lang="en-GB" sz="2800" i="1">
                            <a:latin typeface="Cambria Math" panose="02040503050406030204" pitchFamily="18" charset="0"/>
                            <a:ea typeface="Cambria Math" panose="02040503050406030204" pitchFamily="18" charset="0"/>
                          </a:rPr>
                          <m:t>𝑞</m:t>
                        </m:r>
                        <m:r>
                          <a:rPr lang="en-GB" sz="2800" i="1">
                            <a:latin typeface="Cambria Math" panose="02040503050406030204" pitchFamily="18" charset="0"/>
                            <a:ea typeface="Cambria Math" panose="02040503050406030204" pitchFamily="18" charset="0"/>
                          </a:rPr>
                          <m:t>+</m:t>
                        </m:r>
                        <m:f>
                          <m:fPr>
                            <m:ctrlPr>
                              <a:rPr lang="en-GB" sz="2800" i="1">
                                <a:latin typeface="Cambria Math" panose="02040503050406030204" pitchFamily="18" charset="0"/>
                                <a:ea typeface="Cambria Math" panose="02040503050406030204" pitchFamily="18" charset="0"/>
                              </a:rPr>
                            </m:ctrlPr>
                          </m:fPr>
                          <m:num>
                            <m:r>
                              <a:rPr lang="en-GB" sz="2800" i="1">
                                <a:latin typeface="Cambria Math" panose="02040503050406030204" pitchFamily="18" charset="0"/>
                                <a:ea typeface="Cambria Math" panose="02040503050406030204" pitchFamily="18" charset="0"/>
                              </a:rPr>
                              <m:t>𝑝𝑞</m:t>
                            </m:r>
                          </m:num>
                          <m:den>
                            <m:r>
                              <a:rPr lang="en-GB" sz="2800" i="1">
                                <a:latin typeface="Cambria Math" panose="02040503050406030204" pitchFamily="18" charset="0"/>
                                <a:ea typeface="Cambria Math" panose="02040503050406030204" pitchFamily="18" charset="0"/>
                              </a:rPr>
                              <m:t>𝑎</m:t>
                            </m:r>
                          </m:den>
                        </m:f>
                        <m:r>
                          <a:rPr lang="en-GB" sz="2800" i="1">
                            <a:latin typeface="Cambria Math" panose="02040503050406030204" pitchFamily="18" charset="0"/>
                            <a:ea typeface="Cambria Math" panose="02040503050406030204" pitchFamily="18" charset="0"/>
                          </a:rPr>
                          <m:t>)</m:t>
                        </m:r>
                      </m:e>
                      <m:sup>
                        <m:r>
                          <a:rPr lang="en-GB" sz="2800" i="1">
                            <a:latin typeface="Cambria Math" panose="02040503050406030204" pitchFamily="18" charset="0"/>
                            <a:ea typeface="Cambria Math" panose="02040503050406030204" pitchFamily="18" charset="0"/>
                          </a:rPr>
                          <m:t>2</m:t>
                        </m:r>
                      </m:sup>
                    </m:sSup>
                    <m:r>
                      <a:rPr lang="en-GB" sz="2800" i="1">
                        <a:latin typeface="Cambria Math" panose="02040503050406030204" pitchFamily="18" charset="0"/>
                        <a:ea typeface="Cambria Math" panose="02040503050406030204" pitchFamily="18" charset="0"/>
                      </a:rPr>
                      <m:t>+</m:t>
                    </m:r>
                    <m:sSup>
                      <m:sSupPr>
                        <m:ctrlPr>
                          <a:rPr lang="en-GB" sz="2800" i="1">
                            <a:latin typeface="Cambria Math" panose="02040503050406030204" pitchFamily="18" charset="0"/>
                            <a:ea typeface="Cambria Math" panose="02040503050406030204" pitchFamily="18" charset="0"/>
                          </a:rPr>
                        </m:ctrlPr>
                      </m:sSupPr>
                      <m:e>
                        <m:r>
                          <a:rPr lang="en-GB" sz="2800" i="1">
                            <a:latin typeface="Cambria Math" panose="02040503050406030204" pitchFamily="18" charset="0"/>
                            <a:ea typeface="Cambria Math" panose="02040503050406030204" pitchFamily="18" charset="0"/>
                          </a:rPr>
                          <m:t>(</m:t>
                        </m:r>
                        <m:r>
                          <a:rPr lang="en-GB" sz="2800" i="1">
                            <a:latin typeface="Cambria Math" panose="02040503050406030204" pitchFamily="18" charset="0"/>
                            <a:ea typeface="Cambria Math" panose="02040503050406030204" pitchFamily="18" charset="0"/>
                          </a:rPr>
                          <m:t>𝑝</m:t>
                        </m:r>
                        <m:r>
                          <a:rPr lang="en-GB" sz="2800" i="1">
                            <a:latin typeface="Cambria Math" panose="02040503050406030204" pitchFamily="18" charset="0"/>
                            <a:ea typeface="Cambria Math" panose="02040503050406030204" pitchFamily="18" charset="0"/>
                          </a:rPr>
                          <m:t>+</m:t>
                        </m:r>
                        <m:r>
                          <a:rPr lang="en-GB" sz="2800" i="1">
                            <a:latin typeface="Cambria Math" panose="02040503050406030204" pitchFamily="18" charset="0"/>
                            <a:ea typeface="Cambria Math" panose="02040503050406030204" pitchFamily="18" charset="0"/>
                          </a:rPr>
                          <m:t>𝑎</m:t>
                        </m:r>
                        <m:r>
                          <a:rPr lang="en-GB" sz="2800" i="1">
                            <a:latin typeface="Cambria Math" panose="02040503050406030204" pitchFamily="18" charset="0"/>
                            <a:ea typeface="Cambria Math" panose="02040503050406030204" pitchFamily="18" charset="0"/>
                          </a:rPr>
                          <m:t>)</m:t>
                        </m:r>
                      </m:e>
                      <m:sup>
                        <m:r>
                          <a:rPr lang="en-GB" sz="2800" i="1">
                            <a:latin typeface="Cambria Math" panose="02040503050406030204" pitchFamily="18" charset="0"/>
                            <a:ea typeface="Cambria Math" panose="02040503050406030204" pitchFamily="18" charset="0"/>
                          </a:rPr>
                          <m:t>2</m:t>
                        </m:r>
                      </m:sup>
                    </m:sSup>
                  </m:oMath>
                </a14:m>
                <a:endParaRPr lang="en-GB" sz="2800" dirty="0">
                  <a:latin typeface="Cambria Math" panose="02040503050406030204" pitchFamily="18" charset="0"/>
                  <a:ea typeface="Cambria Math" panose="020405030504060302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3090917" y="1554748"/>
                <a:ext cx="4035977" cy="668837"/>
              </a:xfrm>
              <a:prstGeom prst="rect">
                <a:avLst/>
              </a:prstGeom>
              <a:blipFill rotWithShape="0">
                <a:blip r:embed="rId2"/>
                <a:stretch>
                  <a:fillRect l="-3021" t="-2727" b="-909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2653171" y="2620495"/>
                <a:ext cx="5843716" cy="2361672"/>
              </a:xfrm>
              <a:prstGeom prst="rect">
                <a:avLst/>
              </a:prstGeom>
            </p:spPr>
            <p:txBody>
              <a:bodyPr wrap="none">
                <a:spAutoFit/>
              </a:bodyPr>
              <a:lstStyle/>
              <a:p>
                <a:pPr>
                  <a:spcAft>
                    <a:spcPts val="1200"/>
                  </a:spcAft>
                </a:pPr>
                <a14:m>
                  <m:oMath xmlns:m="http://schemas.openxmlformats.org/officeDocument/2006/math">
                    <m:r>
                      <a:rPr lang="en-GB" sz="2800" b="0" i="1" smtClean="0">
                        <a:latin typeface="Cambria Math" panose="02040503050406030204" pitchFamily="18" charset="0"/>
                        <a:ea typeface="Cambria Math" panose="02040503050406030204" pitchFamily="18" charset="0"/>
                      </a:rPr>
                      <m:t>𝑓</m:t>
                    </m:r>
                    <m:r>
                      <a:rPr lang="en-GB" sz="2800" b="0" i="1" smtClean="0">
                        <a:latin typeface="Cambria Math" panose="02040503050406030204" pitchFamily="18" charset="0"/>
                        <a:ea typeface="Cambria Math" panose="02040503050406030204" pitchFamily="18" charset="0"/>
                      </a:rPr>
                      <m:t>′(</m:t>
                    </m:r>
                    <m:r>
                      <a:rPr lang="en-GB" sz="2800" b="0" i="1" smtClean="0">
                        <a:latin typeface="Cambria Math" panose="02040503050406030204" pitchFamily="18" charset="0"/>
                        <a:ea typeface="Cambria Math" panose="02040503050406030204" pitchFamily="18" charset="0"/>
                      </a:rPr>
                      <m:t>𝑎</m:t>
                    </m:r>
                    <m:r>
                      <a:rPr lang="en-GB" sz="2800" b="0" i="1" smtClean="0">
                        <a:latin typeface="Cambria Math" panose="02040503050406030204" pitchFamily="18" charset="0"/>
                        <a:ea typeface="Cambria Math" panose="02040503050406030204" pitchFamily="18" charset="0"/>
                      </a:rPr>
                      <m:t>)=</m:t>
                    </m:r>
                  </m:oMath>
                </a14:m>
                <a:r>
                  <a:rPr lang="en-GB" sz="2800" dirty="0" smtClean="0">
                    <a:latin typeface="Cambria Math" panose="02040503050406030204" pitchFamily="18" charset="0"/>
                    <a:ea typeface="Cambria Math" panose="02040503050406030204" pitchFamily="18" charset="0"/>
                  </a:rPr>
                  <a:t>2(q+</a:t>
                </a:r>
                <a14:m>
                  <m:oMath xmlns:m="http://schemas.openxmlformats.org/officeDocument/2006/math">
                    <m:f>
                      <m:fPr>
                        <m:ctrlPr>
                          <a:rPr lang="en-GB" sz="2800" i="1" dirty="0" smtClean="0">
                            <a:latin typeface="Cambria Math" panose="02040503050406030204" pitchFamily="18" charset="0"/>
                            <a:ea typeface="Cambria Math" panose="02040503050406030204" pitchFamily="18" charset="0"/>
                          </a:rPr>
                        </m:ctrlPr>
                      </m:fPr>
                      <m:num>
                        <m:r>
                          <a:rPr lang="en-GB" sz="2800" b="0" i="1" dirty="0" smtClean="0">
                            <a:latin typeface="Cambria Math" panose="02040503050406030204" pitchFamily="18" charset="0"/>
                            <a:ea typeface="Cambria Math" panose="02040503050406030204" pitchFamily="18" charset="0"/>
                          </a:rPr>
                          <m:t>𝑝𝑞</m:t>
                        </m:r>
                      </m:num>
                      <m:den>
                        <m:r>
                          <a:rPr lang="en-GB" sz="2800" b="0" i="1" dirty="0" smtClean="0">
                            <a:latin typeface="Cambria Math" panose="02040503050406030204" pitchFamily="18" charset="0"/>
                            <a:ea typeface="Cambria Math" panose="02040503050406030204" pitchFamily="18" charset="0"/>
                          </a:rPr>
                          <m:t>𝑎</m:t>
                        </m:r>
                      </m:den>
                    </m:f>
                    <m:r>
                      <a:rPr lang="en-GB" sz="2800" b="0" i="0" dirty="0" smtClean="0">
                        <a:latin typeface="Cambria Math" panose="02040503050406030204" pitchFamily="18" charset="0"/>
                        <a:ea typeface="Cambria Math" panose="02040503050406030204" pitchFamily="18" charset="0"/>
                      </a:rPr>
                      <m:t>)</m:t>
                    </m:r>
                    <m:d>
                      <m:dPr>
                        <m:ctrlPr>
                          <a:rPr lang="en-GB" sz="2800" b="0" i="1" dirty="0" smtClean="0">
                            <a:latin typeface="Cambria Math" panose="02040503050406030204" pitchFamily="18" charset="0"/>
                            <a:ea typeface="Cambria Math" panose="02040503050406030204" pitchFamily="18" charset="0"/>
                          </a:rPr>
                        </m:ctrlPr>
                      </m:dPr>
                      <m:e>
                        <m:r>
                          <a:rPr lang="en-GB" sz="2800" b="0" i="0" dirty="0" smtClean="0">
                            <a:latin typeface="Cambria Math" panose="02040503050406030204" pitchFamily="18" charset="0"/>
                            <a:ea typeface="Cambria Math" panose="02040503050406030204" pitchFamily="18" charset="0"/>
                          </a:rPr>
                          <m:t>−</m:t>
                        </m:r>
                        <m:f>
                          <m:fPr>
                            <m:ctrlPr>
                              <a:rPr lang="en-GB" sz="2800" b="0" i="1" dirty="0" smtClean="0">
                                <a:latin typeface="Cambria Math" panose="02040503050406030204" pitchFamily="18" charset="0"/>
                                <a:ea typeface="Cambria Math" panose="02040503050406030204" pitchFamily="18" charset="0"/>
                              </a:rPr>
                            </m:ctrlPr>
                          </m:fPr>
                          <m:num>
                            <m:r>
                              <a:rPr lang="en-GB" sz="2800" b="0" i="1" dirty="0" smtClean="0">
                                <a:latin typeface="Cambria Math" panose="02040503050406030204" pitchFamily="18" charset="0"/>
                                <a:ea typeface="Cambria Math" panose="02040503050406030204" pitchFamily="18" charset="0"/>
                              </a:rPr>
                              <m:t>𝑝𝑞</m:t>
                            </m:r>
                          </m:num>
                          <m:den>
                            <m:sSup>
                              <m:sSupPr>
                                <m:ctrlPr>
                                  <a:rPr lang="en-GB" sz="2800" b="0" i="1" dirty="0" smtClean="0">
                                    <a:latin typeface="Cambria Math" panose="02040503050406030204" pitchFamily="18" charset="0"/>
                                    <a:ea typeface="Cambria Math" panose="02040503050406030204" pitchFamily="18" charset="0"/>
                                  </a:rPr>
                                </m:ctrlPr>
                              </m:sSupPr>
                              <m:e>
                                <m:r>
                                  <a:rPr lang="en-GB" sz="2800" b="0" i="1" dirty="0" smtClean="0">
                                    <a:latin typeface="Cambria Math" panose="02040503050406030204" pitchFamily="18" charset="0"/>
                                    <a:ea typeface="Cambria Math" panose="02040503050406030204" pitchFamily="18" charset="0"/>
                                  </a:rPr>
                                  <m:t>𝑎</m:t>
                                </m:r>
                              </m:e>
                              <m:sup>
                                <m:r>
                                  <a:rPr lang="en-GB" sz="2800" b="0" i="1" dirty="0" smtClean="0">
                                    <a:latin typeface="Cambria Math" panose="02040503050406030204" pitchFamily="18" charset="0"/>
                                    <a:ea typeface="Cambria Math" panose="02040503050406030204" pitchFamily="18" charset="0"/>
                                  </a:rPr>
                                  <m:t>2</m:t>
                                </m:r>
                              </m:sup>
                            </m:sSup>
                          </m:den>
                        </m:f>
                      </m:e>
                    </m:d>
                    <m:r>
                      <a:rPr lang="en-GB" sz="2800" b="0" i="1" dirty="0" smtClean="0">
                        <a:latin typeface="Cambria Math" panose="02040503050406030204" pitchFamily="18" charset="0"/>
                        <a:ea typeface="Cambria Math" panose="02040503050406030204" pitchFamily="18" charset="0"/>
                      </a:rPr>
                      <m:t>+2</m:t>
                    </m:r>
                    <m:d>
                      <m:dPr>
                        <m:ctrlPr>
                          <a:rPr lang="en-GB" sz="2800" b="0" i="1" dirty="0" smtClean="0">
                            <a:latin typeface="Cambria Math" panose="02040503050406030204" pitchFamily="18" charset="0"/>
                            <a:ea typeface="Cambria Math" panose="02040503050406030204" pitchFamily="18" charset="0"/>
                          </a:rPr>
                        </m:ctrlPr>
                      </m:dPr>
                      <m:e>
                        <m:r>
                          <a:rPr lang="en-GB" sz="2800" b="0" i="1" dirty="0" smtClean="0">
                            <a:latin typeface="Cambria Math" panose="02040503050406030204" pitchFamily="18" charset="0"/>
                            <a:ea typeface="Cambria Math" panose="02040503050406030204" pitchFamily="18" charset="0"/>
                          </a:rPr>
                          <m:t>𝑝</m:t>
                        </m:r>
                        <m:r>
                          <a:rPr lang="en-GB" sz="2800" b="0" i="1" dirty="0" smtClean="0">
                            <a:latin typeface="Cambria Math" panose="02040503050406030204" pitchFamily="18" charset="0"/>
                            <a:ea typeface="Cambria Math" panose="02040503050406030204" pitchFamily="18" charset="0"/>
                          </a:rPr>
                          <m:t>+</m:t>
                        </m:r>
                        <m:r>
                          <a:rPr lang="en-GB" sz="2800" b="0" i="1" dirty="0" smtClean="0">
                            <a:latin typeface="Cambria Math" panose="02040503050406030204" pitchFamily="18" charset="0"/>
                            <a:ea typeface="Cambria Math" panose="02040503050406030204" pitchFamily="18" charset="0"/>
                          </a:rPr>
                          <m:t>𝑎</m:t>
                        </m:r>
                      </m:e>
                    </m:d>
                    <m:r>
                      <a:rPr lang="en-GB" sz="2800" b="0" i="1" dirty="0" smtClean="0">
                        <a:latin typeface="Cambria Math" panose="02040503050406030204" pitchFamily="18" charset="0"/>
                        <a:ea typeface="Cambria Math" panose="02040503050406030204" pitchFamily="18" charset="0"/>
                      </a:rPr>
                      <m:t>=</m:t>
                    </m:r>
                  </m:oMath>
                </a14:m>
                <a:endParaRPr lang="en-GB" sz="2800" b="0" dirty="0" smtClean="0">
                  <a:latin typeface="Cambria Math" panose="02040503050406030204" pitchFamily="18" charset="0"/>
                  <a:ea typeface="Cambria Math" panose="02040503050406030204" pitchFamily="18" charset="0"/>
                </a:endParaRPr>
              </a:p>
              <a:p>
                <a:pPr>
                  <a:spcAft>
                    <a:spcPts val="1200"/>
                  </a:spcAft>
                </a:pPr>
                <a:r>
                  <a:rPr lang="en-GB" sz="2800" dirty="0" smtClean="0">
                    <a:latin typeface="Cambria Math" panose="02040503050406030204" pitchFamily="18" charset="0"/>
                    <a:ea typeface="Cambria Math" panose="02040503050406030204" pitchFamily="18" charset="0"/>
                  </a:rPr>
                  <a:t>=2q(a + p)</a:t>
                </a:r>
                <a:r>
                  <a:rPr lang="en-GB" sz="2800" dirty="0">
                    <a:ea typeface="Cambria Math" panose="02040503050406030204" pitchFamily="18" charset="0"/>
                  </a:rPr>
                  <a:t> </a:t>
                </a:r>
                <a14:m>
                  <m:oMath xmlns:m="http://schemas.openxmlformats.org/officeDocument/2006/math">
                    <m:d>
                      <m:dPr>
                        <m:ctrlPr>
                          <a:rPr lang="en-GB" sz="2800" i="1" dirty="0">
                            <a:latin typeface="Cambria Math" panose="02040503050406030204" pitchFamily="18" charset="0"/>
                            <a:ea typeface="Cambria Math" panose="02040503050406030204" pitchFamily="18" charset="0"/>
                          </a:rPr>
                        </m:ctrlPr>
                      </m:dPr>
                      <m:e>
                        <m:r>
                          <a:rPr lang="en-GB" sz="2800" dirty="0">
                            <a:latin typeface="Cambria Math" panose="02040503050406030204" pitchFamily="18" charset="0"/>
                            <a:ea typeface="Cambria Math" panose="02040503050406030204" pitchFamily="18" charset="0"/>
                          </a:rPr>
                          <m:t>−</m:t>
                        </m:r>
                        <m:f>
                          <m:fPr>
                            <m:ctrlPr>
                              <a:rPr lang="en-GB" sz="2800" i="1" dirty="0">
                                <a:latin typeface="Cambria Math" panose="02040503050406030204" pitchFamily="18" charset="0"/>
                                <a:ea typeface="Cambria Math" panose="02040503050406030204" pitchFamily="18" charset="0"/>
                              </a:rPr>
                            </m:ctrlPr>
                          </m:fPr>
                          <m:num>
                            <m:r>
                              <a:rPr lang="en-GB" sz="2800" i="1" dirty="0">
                                <a:latin typeface="Cambria Math" panose="02040503050406030204" pitchFamily="18" charset="0"/>
                                <a:ea typeface="Cambria Math" panose="02040503050406030204" pitchFamily="18" charset="0"/>
                              </a:rPr>
                              <m:t>𝑝𝑞</m:t>
                            </m:r>
                          </m:num>
                          <m:den>
                            <m:sSup>
                              <m:sSupPr>
                                <m:ctrlPr>
                                  <a:rPr lang="en-GB" sz="2800" i="1" dirty="0">
                                    <a:latin typeface="Cambria Math" panose="02040503050406030204" pitchFamily="18" charset="0"/>
                                    <a:ea typeface="Cambria Math" panose="02040503050406030204" pitchFamily="18" charset="0"/>
                                  </a:rPr>
                                </m:ctrlPr>
                              </m:sSupPr>
                              <m:e>
                                <m:r>
                                  <a:rPr lang="en-GB" sz="2800" i="1" dirty="0">
                                    <a:latin typeface="Cambria Math" panose="02040503050406030204" pitchFamily="18" charset="0"/>
                                    <a:ea typeface="Cambria Math" panose="02040503050406030204" pitchFamily="18" charset="0"/>
                                  </a:rPr>
                                  <m:t>𝑎</m:t>
                                </m:r>
                              </m:e>
                              <m:sup>
                                <m:r>
                                  <a:rPr lang="en-GB" sz="2800" i="1" dirty="0">
                                    <a:latin typeface="Cambria Math" panose="02040503050406030204" pitchFamily="18" charset="0"/>
                                    <a:ea typeface="Cambria Math" panose="02040503050406030204" pitchFamily="18" charset="0"/>
                                  </a:rPr>
                                  <m:t>2</m:t>
                                </m:r>
                              </m:sup>
                            </m:sSup>
                          </m:den>
                        </m:f>
                      </m:e>
                    </m:d>
                  </m:oMath>
                </a14:m>
                <a:r>
                  <a:rPr lang="en-GB" sz="2800" dirty="0" smtClean="0">
                    <a:latin typeface="Cambria Math" panose="02040503050406030204" pitchFamily="18" charset="0"/>
                    <a:ea typeface="Cambria Math" panose="02040503050406030204" pitchFamily="18" charset="0"/>
                  </a:rPr>
                  <a:t>+</a:t>
                </a:r>
                <a14:m>
                  <m:oMath xmlns:m="http://schemas.openxmlformats.org/officeDocument/2006/math">
                    <m:r>
                      <a:rPr lang="en-GB" sz="2800" i="1" dirty="0">
                        <a:latin typeface="Cambria Math" panose="02040503050406030204" pitchFamily="18" charset="0"/>
                        <a:ea typeface="Cambria Math" panose="02040503050406030204" pitchFamily="18" charset="0"/>
                      </a:rPr>
                      <m:t>2</m:t>
                    </m:r>
                    <m:d>
                      <m:dPr>
                        <m:ctrlPr>
                          <a:rPr lang="en-GB" sz="2800" i="1" dirty="0">
                            <a:latin typeface="Cambria Math" panose="02040503050406030204" pitchFamily="18" charset="0"/>
                            <a:ea typeface="Cambria Math" panose="02040503050406030204" pitchFamily="18" charset="0"/>
                          </a:rPr>
                        </m:ctrlPr>
                      </m:dPr>
                      <m:e>
                        <m:r>
                          <a:rPr lang="en-GB" sz="2800" i="1" dirty="0">
                            <a:latin typeface="Cambria Math" panose="02040503050406030204" pitchFamily="18" charset="0"/>
                            <a:ea typeface="Cambria Math" panose="02040503050406030204" pitchFamily="18" charset="0"/>
                          </a:rPr>
                          <m:t>𝑝</m:t>
                        </m:r>
                        <m:r>
                          <a:rPr lang="en-GB" sz="2800" i="1" dirty="0">
                            <a:latin typeface="Cambria Math" panose="02040503050406030204" pitchFamily="18" charset="0"/>
                            <a:ea typeface="Cambria Math" panose="02040503050406030204" pitchFamily="18" charset="0"/>
                          </a:rPr>
                          <m:t>+</m:t>
                        </m:r>
                        <m:r>
                          <a:rPr lang="en-GB" sz="2800" i="1" dirty="0">
                            <a:latin typeface="Cambria Math" panose="02040503050406030204" pitchFamily="18" charset="0"/>
                            <a:ea typeface="Cambria Math" panose="02040503050406030204" pitchFamily="18" charset="0"/>
                          </a:rPr>
                          <m:t>𝑎</m:t>
                        </m:r>
                      </m:e>
                    </m:d>
                  </m:oMath>
                </a14:m>
                <a:r>
                  <a:rPr lang="en-GB" sz="2800" dirty="0" smtClean="0">
                    <a:latin typeface="Cambria Math" panose="02040503050406030204" pitchFamily="18" charset="0"/>
                    <a:ea typeface="Cambria Math" panose="02040503050406030204" pitchFamily="18" charset="0"/>
                  </a:rPr>
                  <a:t>=</a:t>
                </a:r>
              </a:p>
              <a:p>
                <a:pPr>
                  <a:spcAft>
                    <a:spcPts val="1200"/>
                  </a:spcAft>
                </a:pPr>
                <a:r>
                  <a:rPr lang="en-GB" sz="2800" dirty="0" smtClean="0">
                    <a:latin typeface="Cambria Math" panose="02040503050406030204" pitchFamily="18" charset="0"/>
                    <a:ea typeface="Cambria Math" panose="02040503050406030204" pitchFamily="18" charset="0"/>
                  </a:rPr>
                  <a:t>=2(p + a)(1 - </a:t>
                </a:r>
                <a14:m>
                  <m:oMath xmlns:m="http://schemas.openxmlformats.org/officeDocument/2006/math">
                    <m:f>
                      <m:fPr>
                        <m:ctrlPr>
                          <a:rPr lang="en-GB" sz="2800" i="1" dirty="0">
                            <a:latin typeface="Cambria Math" panose="02040503050406030204" pitchFamily="18" charset="0"/>
                            <a:ea typeface="Cambria Math" panose="02040503050406030204" pitchFamily="18" charset="0"/>
                          </a:rPr>
                        </m:ctrlPr>
                      </m:fPr>
                      <m:num>
                        <m:r>
                          <a:rPr lang="en-GB" sz="2800" i="1" dirty="0">
                            <a:latin typeface="Cambria Math" panose="02040503050406030204" pitchFamily="18" charset="0"/>
                            <a:ea typeface="Cambria Math" panose="02040503050406030204" pitchFamily="18" charset="0"/>
                          </a:rPr>
                          <m:t>𝑝</m:t>
                        </m:r>
                        <m:sSup>
                          <m:sSupPr>
                            <m:ctrlPr>
                              <a:rPr lang="en-GB" sz="2800" i="1" dirty="0" smtClean="0">
                                <a:latin typeface="Cambria Math" panose="02040503050406030204" pitchFamily="18" charset="0"/>
                                <a:ea typeface="Cambria Math" panose="02040503050406030204" pitchFamily="18" charset="0"/>
                              </a:rPr>
                            </m:ctrlPr>
                          </m:sSupPr>
                          <m:e>
                            <m:r>
                              <a:rPr lang="en-GB" sz="2800" b="0" i="1" dirty="0" smtClean="0">
                                <a:latin typeface="Cambria Math" panose="02040503050406030204" pitchFamily="18" charset="0"/>
                                <a:ea typeface="Cambria Math" panose="02040503050406030204" pitchFamily="18" charset="0"/>
                              </a:rPr>
                              <m:t>𝑞</m:t>
                            </m:r>
                          </m:e>
                          <m:sup>
                            <m:r>
                              <a:rPr lang="en-GB" sz="2800" b="0" i="1" dirty="0" smtClean="0">
                                <a:latin typeface="Cambria Math" panose="02040503050406030204" pitchFamily="18" charset="0"/>
                                <a:ea typeface="Cambria Math" panose="02040503050406030204" pitchFamily="18" charset="0"/>
                              </a:rPr>
                              <m:t>2</m:t>
                            </m:r>
                          </m:sup>
                        </m:sSup>
                      </m:num>
                      <m:den>
                        <m:sSup>
                          <m:sSupPr>
                            <m:ctrlPr>
                              <a:rPr lang="en-GB" sz="2800" i="1" dirty="0">
                                <a:latin typeface="Cambria Math" panose="02040503050406030204" pitchFamily="18" charset="0"/>
                                <a:ea typeface="Cambria Math" panose="02040503050406030204" pitchFamily="18" charset="0"/>
                              </a:rPr>
                            </m:ctrlPr>
                          </m:sSupPr>
                          <m:e>
                            <m:r>
                              <a:rPr lang="en-GB" sz="2800" i="1" dirty="0">
                                <a:latin typeface="Cambria Math" panose="02040503050406030204" pitchFamily="18" charset="0"/>
                                <a:ea typeface="Cambria Math" panose="02040503050406030204" pitchFamily="18" charset="0"/>
                              </a:rPr>
                              <m:t>𝑎</m:t>
                            </m:r>
                          </m:e>
                          <m:sup>
                            <m:r>
                              <a:rPr lang="en-GB" sz="2800" b="0" i="1" dirty="0" smtClean="0">
                                <a:latin typeface="Cambria Math" panose="02040503050406030204" pitchFamily="18" charset="0"/>
                                <a:ea typeface="Cambria Math" panose="02040503050406030204" pitchFamily="18" charset="0"/>
                              </a:rPr>
                              <m:t>3</m:t>
                            </m:r>
                          </m:sup>
                        </m:sSup>
                      </m:den>
                    </m:f>
                    <m:r>
                      <a:rPr lang="en-GB" sz="2800" b="0" i="1" dirty="0" smtClean="0">
                        <a:latin typeface="Cambria Math" panose="02040503050406030204" pitchFamily="18" charset="0"/>
                        <a:ea typeface="Cambria Math" panose="02040503050406030204" pitchFamily="18" charset="0"/>
                      </a:rPr>
                      <m:t>)</m:t>
                    </m:r>
                  </m:oMath>
                </a14:m>
                <a:endParaRPr lang="en-GB" sz="2800" dirty="0">
                  <a:latin typeface="Cambria Math" panose="02040503050406030204" pitchFamily="18" charset="0"/>
                  <a:ea typeface="Cambria Math" panose="020405030504060302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2653171" y="2620495"/>
                <a:ext cx="5843716" cy="2361672"/>
              </a:xfrm>
              <a:prstGeom prst="rect">
                <a:avLst/>
              </a:prstGeom>
              <a:blipFill rotWithShape="0">
                <a:blip r:embed="rId3"/>
                <a:stretch>
                  <a:fillRect l="-2086" b="-2067"/>
                </a:stretch>
              </a:blipFill>
            </p:spPr>
            <p:txBody>
              <a:bodyPr/>
              <a:lstStyle/>
              <a:p>
                <a:r>
                  <a:rPr lang="en-GB">
                    <a:noFill/>
                  </a:rPr>
                  <a:t> </a:t>
                </a:r>
              </a:p>
            </p:txBody>
          </p:sp>
        </mc:Fallback>
      </mc:AlternateContent>
    </p:spTree>
    <p:extLst>
      <p:ext uri="{BB962C8B-B14F-4D97-AF65-F5344CB8AC3E}">
        <p14:creationId xmlns:p14="http://schemas.microsoft.com/office/powerpoint/2010/main" val="34490666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85596" y="2160357"/>
            <a:ext cx="4262907" cy="1944710"/>
          </a:xfrm>
          <a:prstGeom prst="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5336904" y="2788641"/>
            <a:ext cx="402714" cy="584775"/>
          </a:xfrm>
          <a:prstGeom prst="rect">
            <a:avLst/>
          </a:prstGeom>
          <a:noFill/>
        </p:spPr>
        <p:txBody>
          <a:bodyPr wrap="square" rtlCol="0">
            <a:spAutoFit/>
          </a:bodyPr>
          <a:lstStyle/>
          <a:p>
            <a:r>
              <a:rPr lang="en-GB" sz="3200" dirty="0" smtClean="0"/>
              <a:t>x</a:t>
            </a:r>
            <a:endParaRPr lang="en-GB" sz="3200" dirty="0"/>
          </a:p>
        </p:txBody>
      </p:sp>
      <p:sp>
        <p:nvSpPr>
          <p:cNvPr id="4" name="TextBox 3"/>
          <p:cNvSpPr txBox="1"/>
          <p:nvPr/>
        </p:nvSpPr>
        <p:spPr>
          <a:xfrm>
            <a:off x="2480951" y="4401678"/>
            <a:ext cx="436099" cy="584775"/>
          </a:xfrm>
          <a:prstGeom prst="rect">
            <a:avLst/>
          </a:prstGeom>
          <a:noFill/>
        </p:spPr>
        <p:txBody>
          <a:bodyPr wrap="square" rtlCol="0">
            <a:spAutoFit/>
          </a:bodyPr>
          <a:lstStyle/>
          <a:p>
            <a:r>
              <a:rPr lang="en-GB" sz="3200" dirty="0" smtClean="0"/>
              <a:t>y</a:t>
            </a:r>
            <a:endParaRPr lang="en-GB" sz="3200" dirty="0"/>
          </a:p>
        </p:txBody>
      </p:sp>
      <p:sp>
        <p:nvSpPr>
          <p:cNvPr id="5" name="TextBox 4"/>
          <p:cNvSpPr txBox="1"/>
          <p:nvPr/>
        </p:nvSpPr>
        <p:spPr>
          <a:xfrm>
            <a:off x="6471138" y="1575582"/>
            <a:ext cx="4825218" cy="584775"/>
          </a:xfrm>
          <a:prstGeom prst="rect">
            <a:avLst/>
          </a:prstGeom>
          <a:noFill/>
        </p:spPr>
        <p:txBody>
          <a:bodyPr wrap="square" rtlCol="0">
            <a:spAutoFit/>
          </a:bodyPr>
          <a:lstStyle/>
          <a:p>
            <a:r>
              <a:rPr lang="en-GB" sz="3200" dirty="0" smtClean="0"/>
              <a:t>Perimeter</a:t>
            </a:r>
            <a:endParaRPr lang="en-GB" sz="3200" dirty="0"/>
          </a:p>
        </p:txBody>
      </p:sp>
      <p:sp>
        <p:nvSpPr>
          <p:cNvPr id="6" name="Rectangle 5"/>
          <p:cNvSpPr/>
          <p:nvPr/>
        </p:nvSpPr>
        <p:spPr>
          <a:xfrm>
            <a:off x="6628719" y="2271279"/>
            <a:ext cx="3792604" cy="523220"/>
          </a:xfrm>
          <a:prstGeom prst="rect">
            <a:avLst/>
          </a:prstGeom>
        </p:spPr>
        <p:txBody>
          <a:bodyPr wrap="square">
            <a:spAutoFit/>
          </a:bodyPr>
          <a:lstStyle/>
          <a:p>
            <a:r>
              <a:rPr lang="en-US" sz="2800" dirty="0">
                <a:latin typeface="Cambria Math" panose="02040503050406030204" pitchFamily="18" charset="0"/>
                <a:ea typeface="Cambria Math" panose="02040503050406030204" pitchFamily="18" charset="0"/>
              </a:rPr>
              <a:t>P =  2x + 2y = </a:t>
            </a:r>
            <a:r>
              <a:rPr lang="en-US" sz="2800" dirty="0" smtClean="0">
                <a:latin typeface="Cambria Math" panose="02040503050406030204" pitchFamily="18" charset="0"/>
                <a:ea typeface="Cambria Math" panose="02040503050406030204" pitchFamily="18" charset="0"/>
              </a:rPr>
              <a:t>300 m</a:t>
            </a:r>
            <a:endParaRPr lang="en-GB" sz="2800" dirty="0">
              <a:latin typeface="Cambria Math" panose="02040503050406030204" pitchFamily="18" charset="0"/>
              <a:ea typeface="Cambria Math" panose="02040503050406030204" pitchFamily="18" charset="0"/>
            </a:endParaRPr>
          </a:p>
        </p:txBody>
      </p:sp>
      <p:sp>
        <p:nvSpPr>
          <p:cNvPr id="7" name="TextBox 6"/>
          <p:cNvSpPr txBox="1"/>
          <p:nvPr/>
        </p:nvSpPr>
        <p:spPr>
          <a:xfrm>
            <a:off x="6471138" y="2841674"/>
            <a:ext cx="4825218" cy="584775"/>
          </a:xfrm>
          <a:prstGeom prst="rect">
            <a:avLst/>
          </a:prstGeom>
          <a:noFill/>
        </p:spPr>
        <p:txBody>
          <a:bodyPr wrap="square" rtlCol="0">
            <a:spAutoFit/>
          </a:bodyPr>
          <a:lstStyle/>
          <a:p>
            <a:r>
              <a:rPr lang="en-GB" sz="3200" dirty="0" smtClean="0"/>
              <a:t>Area</a:t>
            </a:r>
            <a:endParaRPr lang="en-GB" sz="3200" dirty="0"/>
          </a:p>
        </p:txBody>
      </p:sp>
      <p:sp>
        <p:nvSpPr>
          <p:cNvPr id="8"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0" name="Rectangle 4"/>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mc:AlternateContent xmlns:mc="http://schemas.openxmlformats.org/markup-compatibility/2006" xmlns:a14="http://schemas.microsoft.com/office/drawing/2010/main">
        <mc:Choice Requires="a14">
          <p:sp>
            <p:nvSpPr>
              <p:cNvPr id="12" name="Rectangle 11"/>
              <p:cNvSpPr/>
              <p:nvPr/>
            </p:nvSpPr>
            <p:spPr>
              <a:xfrm>
                <a:off x="6621685" y="3533038"/>
                <a:ext cx="4524124"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ctrlPr>
                            <a:rPr lang="en-GB" sz="2800" i="1">
                              <a:latin typeface="Cambria Math" panose="02040503050406030204" pitchFamily="18" charset="0"/>
                            </a:rPr>
                          </m:ctrlPr>
                        </m:dPr>
                        <m:e>
                          <m:r>
                            <a:rPr lang="en-GB" sz="2800" i="1">
                              <a:latin typeface="Cambria Math" panose="02040503050406030204" pitchFamily="18" charset="0"/>
                            </a:rPr>
                            <m:t>𝑆</m:t>
                          </m:r>
                          <m:r>
                            <a:rPr lang="en-GB" sz="2800" i="0">
                              <a:latin typeface="Cambria Math" panose="02040503050406030204" pitchFamily="18" charset="0"/>
                            </a:rPr>
                            <m:t> = </m:t>
                          </m:r>
                          <m:r>
                            <a:rPr lang="en-GB" sz="2800" i="1">
                              <a:latin typeface="Cambria Math" panose="02040503050406030204" pitchFamily="18" charset="0"/>
                            </a:rPr>
                            <m:t>𝑥</m:t>
                          </m:r>
                          <m:r>
                            <a:rPr lang="en-GB" sz="2800" i="0">
                              <a:latin typeface="Cambria Math" panose="02040503050406030204" pitchFamily="18" charset="0"/>
                            </a:rPr>
                            <m:t>∙</m:t>
                          </m:r>
                          <m:r>
                            <a:rPr lang="en-GB" sz="2800" i="1">
                              <a:latin typeface="Cambria Math" panose="02040503050406030204" pitchFamily="18" charset="0"/>
                            </a:rPr>
                            <m:t>𝑦</m:t>
                          </m:r>
                          <m:r>
                            <a:rPr lang="en-GB" sz="2800" i="0">
                              <a:latin typeface="Cambria Math" panose="02040503050406030204" pitchFamily="18" charset="0"/>
                            </a:rPr>
                            <m:t> = </m:t>
                          </m:r>
                          <m:r>
                            <a:rPr lang="en-GB" sz="2800" i="1">
                              <a:latin typeface="Cambria Math" panose="02040503050406030204" pitchFamily="18" charset="0"/>
                            </a:rPr>
                            <m:t>𝑥</m:t>
                          </m:r>
                          <m:r>
                            <a:rPr lang="en-GB" sz="2800" i="0">
                              <a:latin typeface="Cambria Math" panose="02040503050406030204" pitchFamily="18" charset="0"/>
                            </a:rPr>
                            <m:t>∙(150 − </m:t>
                          </m:r>
                          <m:r>
                            <a:rPr lang="en-GB" sz="2800" i="1">
                              <a:latin typeface="Cambria Math" panose="02040503050406030204" pitchFamily="18" charset="0"/>
                            </a:rPr>
                            <m:t>𝑥</m:t>
                          </m:r>
                        </m:e>
                      </m:d>
                    </m:oMath>
                  </m:oMathPara>
                </a14:m>
                <a:endParaRPr lang="en-GB" sz="2800" dirty="0"/>
              </a:p>
            </p:txBody>
          </p:sp>
        </mc:Choice>
        <mc:Fallback xmlns="">
          <p:sp>
            <p:nvSpPr>
              <p:cNvPr id="12" name="Rectangle 11"/>
              <p:cNvSpPr>
                <a:spLocks noRot="1" noChangeAspect="1" noMove="1" noResize="1" noEditPoints="1" noAdjustHandles="1" noChangeArrowheads="1" noChangeShapeType="1" noTextEdit="1"/>
              </p:cNvSpPr>
              <p:nvPr/>
            </p:nvSpPr>
            <p:spPr>
              <a:xfrm>
                <a:off x="6621685" y="3533038"/>
                <a:ext cx="4524124" cy="523220"/>
              </a:xfrm>
              <a:prstGeom prst="rect">
                <a:avLst/>
              </a:prstGeom>
              <a:blipFill rotWithShape="0">
                <a:blip r:embed="rId2"/>
                <a:stretch>
                  <a:fillRect/>
                </a:stretch>
              </a:blipFill>
            </p:spPr>
            <p:txBody>
              <a:bodyPr/>
              <a:lstStyle/>
              <a:p>
                <a:r>
                  <a:rPr lang="en-GB">
                    <a:noFill/>
                  </a:rPr>
                  <a:t> </a:t>
                </a:r>
              </a:p>
            </p:txBody>
          </p:sp>
        </mc:Fallback>
      </mc:AlternateContent>
      <p:sp>
        <p:nvSpPr>
          <p:cNvPr id="13" name="TextBox 12"/>
          <p:cNvSpPr txBox="1"/>
          <p:nvPr/>
        </p:nvSpPr>
        <p:spPr>
          <a:xfrm>
            <a:off x="6471138" y="4082774"/>
            <a:ext cx="2053883" cy="584775"/>
          </a:xfrm>
          <a:prstGeom prst="rect">
            <a:avLst/>
          </a:prstGeom>
          <a:noFill/>
        </p:spPr>
        <p:txBody>
          <a:bodyPr wrap="square" rtlCol="0">
            <a:spAutoFit/>
          </a:bodyPr>
          <a:lstStyle/>
          <a:p>
            <a:r>
              <a:rPr lang="en-GB" sz="3200" dirty="0" smtClean="0"/>
              <a:t>Function</a:t>
            </a:r>
            <a:endParaRPr lang="en-GB" sz="3200" dirty="0"/>
          </a:p>
        </p:txBody>
      </p:sp>
      <mc:AlternateContent xmlns:mc="http://schemas.openxmlformats.org/markup-compatibility/2006" xmlns:a14="http://schemas.microsoft.com/office/drawing/2010/main">
        <mc:Choice Requires="a14">
          <p:sp>
            <p:nvSpPr>
              <p:cNvPr id="15" name="Rectangle 14"/>
              <p:cNvSpPr/>
              <p:nvPr/>
            </p:nvSpPr>
            <p:spPr>
              <a:xfrm>
                <a:off x="6621685" y="4800654"/>
                <a:ext cx="3112583"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GB" sz="2800" i="1">
                          <a:latin typeface="Cambria Math" panose="02040503050406030204" pitchFamily="18" charset="0"/>
                        </a:rPr>
                        <m:t>𝑆</m:t>
                      </m:r>
                      <m:r>
                        <a:rPr lang="en-GB" sz="2800" i="0">
                          <a:latin typeface="Cambria Math" panose="02040503050406030204" pitchFamily="18" charset="0"/>
                        </a:rPr>
                        <m:t>(</m:t>
                      </m:r>
                      <m:r>
                        <a:rPr lang="en-GB" sz="2800" i="1">
                          <a:latin typeface="Cambria Math" panose="02040503050406030204" pitchFamily="18" charset="0"/>
                        </a:rPr>
                        <m:t>𝑥</m:t>
                      </m:r>
                      <m:r>
                        <a:rPr lang="en-GB" sz="2800" i="0">
                          <a:latin typeface="Cambria Math" panose="02040503050406030204" pitchFamily="18" charset="0"/>
                        </a:rPr>
                        <m:t>) =150</m:t>
                      </m:r>
                      <m:r>
                        <a:rPr lang="en-GB" sz="2800" i="1">
                          <a:latin typeface="Cambria Math" panose="02040503050406030204" pitchFamily="18" charset="0"/>
                        </a:rPr>
                        <m:t>𝑥</m:t>
                      </m:r>
                      <m:r>
                        <a:rPr lang="en-GB" sz="2800" i="0">
                          <a:latin typeface="Cambria Math" panose="02040503050406030204" pitchFamily="18" charset="0"/>
                        </a:rPr>
                        <m:t>−</m:t>
                      </m:r>
                      <m:sSup>
                        <m:sSupPr>
                          <m:ctrlPr>
                            <a:rPr lang="en-GB" sz="2800" i="1">
                              <a:latin typeface="Cambria Math" panose="02040503050406030204" pitchFamily="18" charset="0"/>
                            </a:rPr>
                          </m:ctrlPr>
                        </m:sSupPr>
                        <m:e>
                          <m:r>
                            <a:rPr lang="en-GB" sz="2800" i="1">
                              <a:latin typeface="Cambria Math" panose="02040503050406030204" pitchFamily="18" charset="0"/>
                            </a:rPr>
                            <m:t>𝑥</m:t>
                          </m:r>
                        </m:e>
                        <m:sup>
                          <m:r>
                            <a:rPr lang="en-GB" sz="2800" i="0">
                              <a:latin typeface="Cambria Math" panose="02040503050406030204" pitchFamily="18" charset="0"/>
                            </a:rPr>
                            <m:t>2</m:t>
                          </m:r>
                        </m:sup>
                      </m:sSup>
                    </m:oMath>
                  </m:oMathPara>
                </a14:m>
                <a:endParaRPr lang="en-GB" sz="2800" dirty="0"/>
              </a:p>
            </p:txBody>
          </p:sp>
        </mc:Choice>
        <mc:Fallback xmlns="">
          <p:sp>
            <p:nvSpPr>
              <p:cNvPr id="15" name="Rectangle 14"/>
              <p:cNvSpPr>
                <a:spLocks noRot="1" noChangeAspect="1" noMove="1" noResize="1" noEditPoints="1" noAdjustHandles="1" noChangeArrowheads="1" noChangeShapeType="1" noTextEdit="1"/>
              </p:cNvSpPr>
              <p:nvPr/>
            </p:nvSpPr>
            <p:spPr>
              <a:xfrm>
                <a:off x="6621685" y="4800654"/>
                <a:ext cx="3112583" cy="523220"/>
              </a:xfrm>
              <a:prstGeom prst="rect">
                <a:avLst/>
              </a:prstGeom>
              <a:blipFill rotWithShape="0">
                <a:blip r:embed="rId3"/>
                <a:stretch>
                  <a:fillRect/>
                </a:stretch>
              </a:blipFill>
            </p:spPr>
            <p:txBody>
              <a:bodyPr/>
              <a:lstStyle/>
              <a:p>
                <a:r>
                  <a:rPr lang="en-GB">
                    <a:noFill/>
                  </a:rPr>
                  <a:t> </a:t>
                </a:r>
              </a:p>
            </p:txBody>
          </p:sp>
        </mc:Fallback>
      </mc:AlternateContent>
      <p:sp>
        <p:nvSpPr>
          <p:cNvPr id="16" name="TextBox 15"/>
          <p:cNvSpPr txBox="1"/>
          <p:nvPr/>
        </p:nvSpPr>
        <p:spPr>
          <a:xfrm>
            <a:off x="1702190" y="745588"/>
            <a:ext cx="6471139" cy="523220"/>
          </a:xfrm>
          <a:prstGeom prst="rect">
            <a:avLst/>
          </a:prstGeom>
          <a:noFill/>
        </p:spPr>
        <p:txBody>
          <a:bodyPr wrap="square" rtlCol="0">
            <a:spAutoFit/>
          </a:bodyPr>
          <a:lstStyle/>
          <a:p>
            <a:r>
              <a:rPr lang="en-GB" sz="2800" b="1" dirty="0" smtClean="0">
                <a:solidFill>
                  <a:srgbClr val="002060"/>
                </a:solidFill>
              </a:rPr>
              <a:t>Solution of problem 1</a:t>
            </a:r>
            <a:endParaRPr lang="en-GB" sz="2800" b="1" dirty="0">
              <a:solidFill>
                <a:srgbClr val="002060"/>
              </a:solidFill>
            </a:endParaRPr>
          </a:p>
        </p:txBody>
      </p:sp>
    </p:spTree>
    <p:extLst>
      <p:ext uri="{BB962C8B-B14F-4D97-AF65-F5344CB8AC3E}">
        <p14:creationId xmlns:p14="http://schemas.microsoft.com/office/powerpoint/2010/main" val="87621295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3867" y="800310"/>
            <a:ext cx="3437796" cy="523220"/>
          </a:xfrm>
          <a:prstGeom prst="rect">
            <a:avLst/>
          </a:prstGeom>
          <a:noFill/>
        </p:spPr>
        <p:txBody>
          <a:bodyPr wrap="square" rtlCol="0">
            <a:spAutoFit/>
          </a:bodyPr>
          <a:lstStyle/>
          <a:p>
            <a:r>
              <a:rPr lang="en-GB" sz="2800" dirty="0" smtClean="0">
                <a:cs typeface="Calibri" panose="020F0502020204030204" pitchFamily="34" charset="0"/>
              </a:rPr>
              <a:t>Extreme value is when </a:t>
            </a:r>
            <a:endParaRPr lang="en-GB" sz="2800" i="1" dirty="0">
              <a:latin typeface="Cambria Math" panose="02040503050406030204" pitchFamily="18" charset="0"/>
              <a:ea typeface="Cambria Math" panose="02040503050406030204" pitchFamily="18" charset="0"/>
              <a:cs typeface="Calibri" panose="020F0502020204030204" pitchFamily="34" charset="0"/>
            </a:endParaRPr>
          </a:p>
        </p:txBody>
      </p:sp>
      <mc:AlternateContent xmlns:mc="http://schemas.openxmlformats.org/markup-compatibility/2006" xmlns:a14="http://schemas.microsoft.com/office/drawing/2010/main">
        <mc:Choice Requires="a14">
          <p:sp>
            <p:nvSpPr>
              <p:cNvPr id="3" name="Rectangle 2"/>
              <p:cNvSpPr/>
              <p:nvPr/>
            </p:nvSpPr>
            <p:spPr>
              <a:xfrm>
                <a:off x="4693502" y="1431544"/>
                <a:ext cx="2095767" cy="764184"/>
              </a:xfrm>
              <a:prstGeom prst="rect">
                <a:avLst/>
              </a:prstGeom>
            </p:spPr>
            <p:txBody>
              <a:bodyPr wrap="none">
                <a:spAutoFit/>
              </a:bodyPr>
              <a:lstStyle/>
              <a:p>
                <a:pPr>
                  <a:spcAft>
                    <a:spcPts val="1200"/>
                  </a:spcAft>
                </a:pPr>
                <a:r>
                  <a:rPr lang="en-GB" sz="2800" dirty="0" smtClean="0">
                    <a:latin typeface="Cambria Math" panose="02040503050406030204" pitchFamily="18" charset="0"/>
                    <a:ea typeface="Cambria Math" panose="02040503050406030204" pitchFamily="18" charset="0"/>
                  </a:rPr>
                  <a:t>(</a:t>
                </a:r>
                <a:r>
                  <a:rPr lang="en-GB" sz="2800" dirty="0">
                    <a:latin typeface="Cambria Math" panose="02040503050406030204" pitchFamily="18" charset="0"/>
                    <a:ea typeface="Cambria Math" panose="02040503050406030204" pitchFamily="18" charset="0"/>
                  </a:rPr>
                  <a:t>1 - </a:t>
                </a:r>
                <a14:m>
                  <m:oMath xmlns:m="http://schemas.openxmlformats.org/officeDocument/2006/math">
                    <m:f>
                      <m:fPr>
                        <m:ctrlPr>
                          <a:rPr lang="en-GB" sz="2800" i="1" dirty="0">
                            <a:latin typeface="Cambria Math" panose="02040503050406030204" pitchFamily="18" charset="0"/>
                            <a:ea typeface="Cambria Math" panose="02040503050406030204" pitchFamily="18" charset="0"/>
                          </a:rPr>
                        </m:ctrlPr>
                      </m:fPr>
                      <m:num>
                        <m:r>
                          <a:rPr lang="en-GB" sz="2800" i="1" dirty="0">
                            <a:latin typeface="Cambria Math" panose="02040503050406030204" pitchFamily="18" charset="0"/>
                            <a:ea typeface="Cambria Math" panose="02040503050406030204" pitchFamily="18" charset="0"/>
                          </a:rPr>
                          <m:t>𝑝</m:t>
                        </m:r>
                        <m:sSup>
                          <m:sSupPr>
                            <m:ctrlPr>
                              <a:rPr lang="en-GB" sz="2800" i="1" dirty="0">
                                <a:latin typeface="Cambria Math" panose="02040503050406030204" pitchFamily="18" charset="0"/>
                                <a:ea typeface="Cambria Math" panose="02040503050406030204" pitchFamily="18" charset="0"/>
                              </a:rPr>
                            </m:ctrlPr>
                          </m:sSupPr>
                          <m:e>
                            <m:r>
                              <a:rPr lang="en-GB" sz="2800" i="1" dirty="0">
                                <a:latin typeface="Cambria Math" panose="02040503050406030204" pitchFamily="18" charset="0"/>
                                <a:ea typeface="Cambria Math" panose="02040503050406030204" pitchFamily="18" charset="0"/>
                              </a:rPr>
                              <m:t>𝑞</m:t>
                            </m:r>
                          </m:e>
                          <m:sup>
                            <m:r>
                              <a:rPr lang="en-GB" sz="2800" i="1" dirty="0">
                                <a:latin typeface="Cambria Math" panose="02040503050406030204" pitchFamily="18" charset="0"/>
                                <a:ea typeface="Cambria Math" panose="02040503050406030204" pitchFamily="18" charset="0"/>
                              </a:rPr>
                              <m:t>2</m:t>
                            </m:r>
                          </m:sup>
                        </m:sSup>
                      </m:num>
                      <m:den>
                        <m:sSup>
                          <m:sSupPr>
                            <m:ctrlPr>
                              <a:rPr lang="en-GB" sz="2800" i="1" dirty="0">
                                <a:latin typeface="Cambria Math" panose="02040503050406030204" pitchFamily="18" charset="0"/>
                                <a:ea typeface="Cambria Math" panose="02040503050406030204" pitchFamily="18" charset="0"/>
                              </a:rPr>
                            </m:ctrlPr>
                          </m:sSupPr>
                          <m:e>
                            <m:r>
                              <a:rPr lang="en-GB" sz="2800" i="1" dirty="0">
                                <a:latin typeface="Cambria Math" panose="02040503050406030204" pitchFamily="18" charset="0"/>
                                <a:ea typeface="Cambria Math" panose="02040503050406030204" pitchFamily="18" charset="0"/>
                              </a:rPr>
                              <m:t>𝑎</m:t>
                            </m:r>
                          </m:e>
                          <m:sup>
                            <m:r>
                              <a:rPr lang="en-GB" sz="2800" i="1" dirty="0">
                                <a:latin typeface="Cambria Math" panose="02040503050406030204" pitchFamily="18" charset="0"/>
                                <a:ea typeface="Cambria Math" panose="02040503050406030204" pitchFamily="18" charset="0"/>
                              </a:rPr>
                              <m:t>3</m:t>
                            </m:r>
                          </m:sup>
                        </m:sSup>
                      </m:den>
                    </m:f>
                    <m:r>
                      <a:rPr lang="en-GB" sz="2800" i="1" dirty="0">
                        <a:latin typeface="Cambria Math" panose="02040503050406030204" pitchFamily="18" charset="0"/>
                        <a:ea typeface="Cambria Math" panose="02040503050406030204" pitchFamily="18" charset="0"/>
                      </a:rPr>
                      <m:t>)</m:t>
                    </m:r>
                    <m:r>
                      <a:rPr lang="en-GB" sz="2800" b="0" i="1" dirty="0" smtClean="0">
                        <a:latin typeface="Cambria Math" panose="02040503050406030204" pitchFamily="18" charset="0"/>
                        <a:ea typeface="Cambria Math" panose="02040503050406030204" pitchFamily="18" charset="0"/>
                      </a:rPr>
                      <m:t>=0</m:t>
                    </m:r>
                  </m:oMath>
                </a14:m>
                <a:endParaRPr lang="en-GB" sz="2800" dirty="0">
                  <a:latin typeface="Cambria Math" panose="02040503050406030204" pitchFamily="18" charset="0"/>
                  <a:ea typeface="Cambria Math" panose="020405030504060302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4693502" y="1431544"/>
                <a:ext cx="2095767" cy="764184"/>
              </a:xfrm>
              <a:prstGeom prst="rect">
                <a:avLst/>
              </a:prstGeom>
              <a:blipFill rotWithShape="0">
                <a:blip r:embed="rId2"/>
                <a:stretch>
                  <a:fillRect l="-6105" b="-8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4042554" y="2371734"/>
                <a:ext cx="1301895" cy="764184"/>
              </a:xfrm>
              <a:prstGeom prst="rect">
                <a:avLst/>
              </a:prstGeom>
            </p:spPr>
            <p:txBody>
              <a:bodyPr wrap="none">
                <a:spAutoFit/>
              </a:bodyPr>
              <a:lstStyle/>
              <a:p>
                <a:pPr>
                  <a:spcAft>
                    <a:spcPts val="1200"/>
                  </a:spcAft>
                </a:pPr>
                <a:r>
                  <a:rPr lang="en-GB" sz="2800" dirty="0" smtClean="0">
                    <a:latin typeface="Cambria Math" panose="02040503050406030204" pitchFamily="18" charset="0"/>
                    <a:ea typeface="Cambria Math" panose="02040503050406030204" pitchFamily="18" charset="0"/>
                  </a:rPr>
                  <a:t> </a:t>
                </a:r>
                <a14:m>
                  <m:oMath xmlns:m="http://schemas.openxmlformats.org/officeDocument/2006/math">
                    <m:f>
                      <m:fPr>
                        <m:ctrlPr>
                          <a:rPr lang="en-GB" sz="2800" i="1" dirty="0">
                            <a:latin typeface="Cambria Math" panose="02040503050406030204" pitchFamily="18" charset="0"/>
                            <a:ea typeface="Cambria Math" panose="02040503050406030204" pitchFamily="18" charset="0"/>
                          </a:rPr>
                        </m:ctrlPr>
                      </m:fPr>
                      <m:num>
                        <m:r>
                          <a:rPr lang="en-GB" sz="2800" i="1" dirty="0">
                            <a:latin typeface="Cambria Math" panose="02040503050406030204" pitchFamily="18" charset="0"/>
                            <a:ea typeface="Cambria Math" panose="02040503050406030204" pitchFamily="18" charset="0"/>
                          </a:rPr>
                          <m:t>𝑝</m:t>
                        </m:r>
                        <m:sSup>
                          <m:sSupPr>
                            <m:ctrlPr>
                              <a:rPr lang="en-GB" sz="2800" i="1" dirty="0">
                                <a:latin typeface="Cambria Math" panose="02040503050406030204" pitchFamily="18" charset="0"/>
                                <a:ea typeface="Cambria Math" panose="02040503050406030204" pitchFamily="18" charset="0"/>
                              </a:rPr>
                            </m:ctrlPr>
                          </m:sSupPr>
                          <m:e>
                            <m:r>
                              <a:rPr lang="en-GB" sz="2800" i="1" dirty="0">
                                <a:latin typeface="Cambria Math" panose="02040503050406030204" pitchFamily="18" charset="0"/>
                                <a:ea typeface="Cambria Math" panose="02040503050406030204" pitchFamily="18" charset="0"/>
                              </a:rPr>
                              <m:t>𝑞</m:t>
                            </m:r>
                          </m:e>
                          <m:sup>
                            <m:r>
                              <a:rPr lang="en-GB" sz="2800" i="1" dirty="0">
                                <a:latin typeface="Cambria Math" panose="02040503050406030204" pitchFamily="18" charset="0"/>
                                <a:ea typeface="Cambria Math" panose="02040503050406030204" pitchFamily="18" charset="0"/>
                              </a:rPr>
                              <m:t>2</m:t>
                            </m:r>
                          </m:sup>
                        </m:sSup>
                      </m:num>
                      <m:den>
                        <m:sSup>
                          <m:sSupPr>
                            <m:ctrlPr>
                              <a:rPr lang="en-GB" sz="2800" i="1" dirty="0">
                                <a:latin typeface="Cambria Math" panose="02040503050406030204" pitchFamily="18" charset="0"/>
                                <a:ea typeface="Cambria Math" panose="02040503050406030204" pitchFamily="18" charset="0"/>
                              </a:rPr>
                            </m:ctrlPr>
                          </m:sSupPr>
                          <m:e>
                            <m:r>
                              <a:rPr lang="en-GB" sz="2800" i="1" dirty="0">
                                <a:latin typeface="Cambria Math" panose="02040503050406030204" pitchFamily="18" charset="0"/>
                                <a:ea typeface="Cambria Math" panose="02040503050406030204" pitchFamily="18" charset="0"/>
                              </a:rPr>
                              <m:t>𝑎</m:t>
                            </m:r>
                          </m:e>
                          <m:sup>
                            <m:r>
                              <a:rPr lang="en-GB" sz="2800" i="1" dirty="0">
                                <a:latin typeface="Cambria Math" panose="02040503050406030204" pitchFamily="18" charset="0"/>
                                <a:ea typeface="Cambria Math" panose="02040503050406030204" pitchFamily="18" charset="0"/>
                              </a:rPr>
                              <m:t>3</m:t>
                            </m:r>
                          </m:sup>
                        </m:sSup>
                      </m:den>
                    </m:f>
                    <m:r>
                      <a:rPr lang="en-GB" sz="2800" b="0" i="1" dirty="0" smtClean="0">
                        <a:latin typeface="Cambria Math" panose="02040503050406030204" pitchFamily="18" charset="0"/>
                        <a:ea typeface="Cambria Math" panose="02040503050406030204" pitchFamily="18" charset="0"/>
                      </a:rPr>
                      <m:t>=</m:t>
                    </m:r>
                  </m:oMath>
                </a14:m>
                <a:r>
                  <a:rPr lang="en-GB" sz="2800" dirty="0" smtClean="0">
                    <a:latin typeface="Cambria Math" panose="02040503050406030204" pitchFamily="18" charset="0"/>
                    <a:ea typeface="Cambria Math" panose="02040503050406030204" pitchFamily="18" charset="0"/>
                  </a:rPr>
                  <a:t>1</a:t>
                </a:r>
                <a:endParaRPr lang="en-GB" sz="2800" dirty="0">
                  <a:latin typeface="Cambria Math" panose="02040503050406030204" pitchFamily="18" charset="0"/>
                  <a:ea typeface="Cambria Math" panose="020405030504060302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4042554" y="2371734"/>
                <a:ext cx="1301895" cy="764184"/>
              </a:xfrm>
              <a:prstGeom prst="rect">
                <a:avLst/>
              </a:prstGeom>
              <a:blipFill rotWithShape="0">
                <a:blip r:embed="rId3"/>
                <a:stretch>
                  <a:fillRect r="-8411" b="-8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5999452" y="2371734"/>
                <a:ext cx="1787990" cy="614142"/>
              </a:xfrm>
              <a:prstGeom prst="rect">
                <a:avLst/>
              </a:prstGeom>
            </p:spPr>
            <p:txBody>
              <a:bodyPr wrap="none">
                <a:spAutoFit/>
              </a:bodyPr>
              <a:lstStyle/>
              <a:p>
                <a:pPr>
                  <a:spcAft>
                    <a:spcPts val="1200"/>
                  </a:spcAft>
                </a:pPr>
                <a:r>
                  <a:rPr lang="en-GB" sz="2800" dirty="0" smtClean="0">
                    <a:latin typeface="Cambria Math" panose="02040503050406030204" pitchFamily="18" charset="0"/>
                    <a:ea typeface="Cambria Math" panose="02040503050406030204" pitchFamily="18" charset="0"/>
                  </a:rPr>
                  <a:t> </a:t>
                </a:r>
                <a14:m>
                  <m:oMath xmlns:m="http://schemas.openxmlformats.org/officeDocument/2006/math">
                    <m:r>
                      <m:rPr>
                        <m:sty m:val="p"/>
                      </m:rPr>
                      <a:rPr lang="en-GB" sz="2800" b="0" i="0" dirty="0" smtClean="0">
                        <a:latin typeface="Cambria Math" panose="02040503050406030204" pitchFamily="18" charset="0"/>
                        <a:ea typeface="Cambria Math" panose="02040503050406030204" pitchFamily="18" charset="0"/>
                      </a:rPr>
                      <m:t>a</m:t>
                    </m:r>
                    <m:r>
                      <a:rPr lang="en-GB" sz="2800" b="0" i="0" dirty="0" smtClean="0">
                        <a:latin typeface="Cambria Math" panose="02040503050406030204" pitchFamily="18" charset="0"/>
                        <a:ea typeface="Cambria Math" panose="02040503050406030204" pitchFamily="18" charset="0"/>
                      </a:rPr>
                      <m:t>=</m:t>
                    </m:r>
                    <m:rad>
                      <m:radPr>
                        <m:ctrlPr>
                          <a:rPr lang="en-GB" sz="2800" b="0" i="1" dirty="0" smtClean="0">
                            <a:latin typeface="Cambria Math" panose="02040503050406030204" pitchFamily="18" charset="0"/>
                            <a:ea typeface="Cambria Math" panose="02040503050406030204" pitchFamily="18" charset="0"/>
                          </a:rPr>
                        </m:ctrlPr>
                      </m:radPr>
                      <m:deg>
                        <m:r>
                          <m:rPr>
                            <m:brk m:alnAt="7"/>
                          </m:rPr>
                          <a:rPr lang="en-GB" sz="2800" b="0" i="1" dirty="0" smtClean="0">
                            <a:latin typeface="Cambria Math" panose="02040503050406030204" pitchFamily="18" charset="0"/>
                            <a:ea typeface="Cambria Math" panose="02040503050406030204" pitchFamily="18" charset="0"/>
                          </a:rPr>
                          <m:t>3</m:t>
                        </m:r>
                      </m:deg>
                      <m:e>
                        <m:r>
                          <a:rPr lang="en-GB" sz="2800" b="0" i="1" dirty="0" smtClean="0">
                            <a:latin typeface="Cambria Math" panose="02040503050406030204" pitchFamily="18" charset="0"/>
                            <a:ea typeface="Cambria Math" panose="02040503050406030204" pitchFamily="18" charset="0"/>
                          </a:rPr>
                          <m:t>𝑝</m:t>
                        </m:r>
                        <m:sSup>
                          <m:sSupPr>
                            <m:ctrlPr>
                              <a:rPr lang="en-GB" sz="2800" b="0" i="1" dirty="0" smtClean="0">
                                <a:latin typeface="Cambria Math" panose="02040503050406030204" pitchFamily="18" charset="0"/>
                                <a:ea typeface="Cambria Math" panose="02040503050406030204" pitchFamily="18" charset="0"/>
                              </a:rPr>
                            </m:ctrlPr>
                          </m:sSupPr>
                          <m:e>
                            <m:r>
                              <a:rPr lang="en-GB" sz="2800" b="0" i="1" dirty="0" smtClean="0">
                                <a:latin typeface="Cambria Math" panose="02040503050406030204" pitchFamily="18" charset="0"/>
                                <a:ea typeface="Cambria Math" panose="02040503050406030204" pitchFamily="18" charset="0"/>
                              </a:rPr>
                              <m:t>𝑞</m:t>
                            </m:r>
                          </m:e>
                          <m:sup>
                            <m:r>
                              <a:rPr lang="en-GB" sz="2800" b="0" i="1" dirty="0" smtClean="0">
                                <a:latin typeface="Cambria Math" panose="02040503050406030204" pitchFamily="18" charset="0"/>
                                <a:ea typeface="Cambria Math" panose="02040503050406030204" pitchFamily="18" charset="0"/>
                              </a:rPr>
                              <m:t>2</m:t>
                            </m:r>
                          </m:sup>
                        </m:sSup>
                      </m:e>
                    </m:rad>
                  </m:oMath>
                </a14:m>
                <a:endParaRPr lang="en-GB" sz="2800" dirty="0">
                  <a:latin typeface="Cambria Math" panose="02040503050406030204" pitchFamily="18" charset="0"/>
                  <a:ea typeface="Cambria Math" panose="020405030504060302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5999452" y="2371734"/>
                <a:ext cx="1787990" cy="614142"/>
              </a:xfrm>
              <a:prstGeom prst="rect">
                <a:avLst/>
              </a:prstGeom>
              <a:blipFill rotWithShape="0">
                <a:blip r:embed="rId4"/>
                <a:stretch>
                  <a:fillRect/>
                </a:stretch>
              </a:blipFill>
            </p:spPr>
            <p:txBody>
              <a:bodyPr/>
              <a:lstStyle/>
              <a:p>
                <a:r>
                  <a:rPr lang="en-GB">
                    <a:noFill/>
                  </a:rPr>
                  <a:t> </a:t>
                </a:r>
              </a:p>
            </p:txBody>
          </p:sp>
        </mc:Fallback>
      </mc:AlternateContent>
      <p:sp>
        <p:nvSpPr>
          <p:cNvPr id="6" name="Rectangle 5"/>
          <p:cNvSpPr/>
          <p:nvPr/>
        </p:nvSpPr>
        <p:spPr>
          <a:xfrm>
            <a:off x="1102713" y="3352067"/>
            <a:ext cx="489236" cy="523220"/>
          </a:xfrm>
          <a:prstGeom prst="rect">
            <a:avLst/>
          </a:prstGeom>
        </p:spPr>
        <p:txBody>
          <a:bodyPr wrap="none">
            <a:spAutoFit/>
          </a:bodyPr>
          <a:lstStyle/>
          <a:p>
            <a:pPr>
              <a:spcAft>
                <a:spcPts val="1200"/>
              </a:spcAft>
            </a:pPr>
            <a:r>
              <a:rPr lang="en-GB" sz="2800" dirty="0" smtClean="0">
                <a:latin typeface="Cambria Math" panose="02040503050406030204" pitchFamily="18" charset="0"/>
                <a:ea typeface="Cambria Math" panose="02040503050406030204" pitchFamily="18" charset="0"/>
              </a:rPr>
              <a:t>If </a:t>
            </a:r>
            <a:endParaRPr lang="en-GB" sz="2800" dirty="0">
              <a:latin typeface="Cambria Math" panose="02040503050406030204" pitchFamily="18" charset="0"/>
              <a:ea typeface="Cambria Math" panose="02040503050406030204" pitchFamily="18" charset="0"/>
            </a:endParaRPr>
          </a:p>
        </p:txBody>
      </p:sp>
      <mc:AlternateContent xmlns:mc="http://schemas.openxmlformats.org/markup-compatibility/2006" xmlns:a14="http://schemas.microsoft.com/office/drawing/2010/main">
        <mc:Choice Requires="a14">
          <p:sp>
            <p:nvSpPr>
              <p:cNvPr id="7" name="Rectangle 6"/>
              <p:cNvSpPr/>
              <p:nvPr/>
            </p:nvSpPr>
            <p:spPr>
              <a:xfrm>
                <a:off x="1887969" y="3261145"/>
                <a:ext cx="1789592" cy="614142"/>
              </a:xfrm>
              <a:prstGeom prst="rect">
                <a:avLst/>
              </a:prstGeom>
            </p:spPr>
            <p:txBody>
              <a:bodyPr wrap="none">
                <a:spAutoFit/>
              </a:bodyPr>
              <a:lstStyle/>
              <a:p>
                <a:pPr>
                  <a:spcAft>
                    <a:spcPts val="1200"/>
                  </a:spcAft>
                </a:pPr>
                <a:r>
                  <a:rPr lang="en-GB" sz="2800" dirty="0" smtClean="0">
                    <a:latin typeface="Cambria Math" panose="02040503050406030204" pitchFamily="18" charset="0"/>
                    <a:ea typeface="Cambria Math" panose="02040503050406030204" pitchFamily="18" charset="0"/>
                  </a:rPr>
                  <a:t> </a:t>
                </a:r>
                <a14:m>
                  <m:oMath xmlns:m="http://schemas.openxmlformats.org/officeDocument/2006/math">
                    <m:r>
                      <m:rPr>
                        <m:sty m:val="p"/>
                      </m:rPr>
                      <a:rPr lang="en-GB" sz="2800" b="0" i="0" dirty="0" smtClean="0">
                        <a:latin typeface="Cambria Math" panose="02040503050406030204" pitchFamily="18" charset="0"/>
                        <a:ea typeface="Cambria Math" panose="02040503050406030204" pitchFamily="18" charset="0"/>
                      </a:rPr>
                      <m:t>a</m:t>
                    </m:r>
                    <m:r>
                      <a:rPr lang="en-GB" sz="2800" b="0" i="0" dirty="0" smtClean="0">
                        <a:latin typeface="Cambria Math" panose="02040503050406030204" pitchFamily="18" charset="0"/>
                        <a:ea typeface="Cambria Math" panose="02040503050406030204" pitchFamily="18" charset="0"/>
                      </a:rPr>
                      <m:t>&lt;</m:t>
                    </m:r>
                    <m:rad>
                      <m:radPr>
                        <m:ctrlPr>
                          <a:rPr lang="en-GB" sz="2800" b="0" i="1" dirty="0" smtClean="0">
                            <a:latin typeface="Cambria Math" panose="02040503050406030204" pitchFamily="18" charset="0"/>
                            <a:ea typeface="Cambria Math" panose="02040503050406030204" pitchFamily="18" charset="0"/>
                          </a:rPr>
                        </m:ctrlPr>
                      </m:radPr>
                      <m:deg>
                        <m:r>
                          <m:rPr>
                            <m:brk m:alnAt="7"/>
                          </m:rPr>
                          <a:rPr lang="en-GB" sz="2800" b="0" i="1" dirty="0" smtClean="0">
                            <a:latin typeface="Cambria Math" panose="02040503050406030204" pitchFamily="18" charset="0"/>
                            <a:ea typeface="Cambria Math" panose="02040503050406030204" pitchFamily="18" charset="0"/>
                          </a:rPr>
                          <m:t>3</m:t>
                        </m:r>
                      </m:deg>
                      <m:e>
                        <m:r>
                          <a:rPr lang="en-GB" sz="2800" b="0" i="1" dirty="0" smtClean="0">
                            <a:latin typeface="Cambria Math" panose="02040503050406030204" pitchFamily="18" charset="0"/>
                            <a:ea typeface="Cambria Math" panose="02040503050406030204" pitchFamily="18" charset="0"/>
                          </a:rPr>
                          <m:t>𝑝</m:t>
                        </m:r>
                        <m:sSup>
                          <m:sSupPr>
                            <m:ctrlPr>
                              <a:rPr lang="en-GB" sz="2800" b="0" i="1" dirty="0" smtClean="0">
                                <a:latin typeface="Cambria Math" panose="02040503050406030204" pitchFamily="18" charset="0"/>
                                <a:ea typeface="Cambria Math" panose="02040503050406030204" pitchFamily="18" charset="0"/>
                              </a:rPr>
                            </m:ctrlPr>
                          </m:sSupPr>
                          <m:e>
                            <m:r>
                              <a:rPr lang="en-GB" sz="2800" b="0" i="1" dirty="0" smtClean="0">
                                <a:latin typeface="Cambria Math" panose="02040503050406030204" pitchFamily="18" charset="0"/>
                                <a:ea typeface="Cambria Math" panose="02040503050406030204" pitchFamily="18" charset="0"/>
                              </a:rPr>
                              <m:t>𝑞</m:t>
                            </m:r>
                          </m:e>
                          <m:sup>
                            <m:r>
                              <a:rPr lang="en-GB" sz="2800" b="0" i="1" dirty="0" smtClean="0">
                                <a:latin typeface="Cambria Math" panose="02040503050406030204" pitchFamily="18" charset="0"/>
                                <a:ea typeface="Cambria Math" panose="02040503050406030204" pitchFamily="18" charset="0"/>
                              </a:rPr>
                              <m:t>2</m:t>
                            </m:r>
                          </m:sup>
                        </m:sSup>
                      </m:e>
                    </m:rad>
                  </m:oMath>
                </a14:m>
                <a:endParaRPr lang="en-GB" sz="2800" dirty="0">
                  <a:latin typeface="Cambria Math" panose="02040503050406030204" pitchFamily="18" charset="0"/>
                  <a:ea typeface="Cambria Math" panose="020405030504060302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1887969" y="3261145"/>
                <a:ext cx="1789592" cy="614142"/>
              </a:xfrm>
              <a:prstGeom prst="rect">
                <a:avLst/>
              </a:prstGeom>
              <a:blipFill rotWithShape="0">
                <a:blip r:embed="rId5"/>
                <a:stretch>
                  <a:fillRect/>
                </a:stretch>
              </a:blipFill>
            </p:spPr>
            <p:txBody>
              <a:bodyPr/>
              <a:lstStyle/>
              <a:p>
                <a:r>
                  <a:rPr lang="en-GB">
                    <a:noFill/>
                  </a:rPr>
                  <a:t> </a:t>
                </a:r>
              </a:p>
            </p:txBody>
          </p:sp>
        </mc:Fallback>
      </mc:AlternateContent>
      <p:sp>
        <p:nvSpPr>
          <p:cNvPr id="8" name="Rectangle 7"/>
          <p:cNvSpPr/>
          <p:nvPr/>
        </p:nvSpPr>
        <p:spPr>
          <a:xfrm>
            <a:off x="1125178" y="4172194"/>
            <a:ext cx="489236" cy="523220"/>
          </a:xfrm>
          <a:prstGeom prst="rect">
            <a:avLst/>
          </a:prstGeom>
        </p:spPr>
        <p:txBody>
          <a:bodyPr wrap="none">
            <a:spAutoFit/>
          </a:bodyPr>
          <a:lstStyle/>
          <a:p>
            <a:pPr>
              <a:spcAft>
                <a:spcPts val="1200"/>
              </a:spcAft>
            </a:pPr>
            <a:r>
              <a:rPr lang="en-GB" sz="2800" dirty="0" smtClean="0">
                <a:latin typeface="Cambria Math" panose="02040503050406030204" pitchFamily="18" charset="0"/>
                <a:ea typeface="Cambria Math" panose="02040503050406030204" pitchFamily="18" charset="0"/>
              </a:rPr>
              <a:t>If </a:t>
            </a:r>
            <a:endParaRPr lang="en-GB" sz="2800" dirty="0">
              <a:latin typeface="Cambria Math" panose="02040503050406030204" pitchFamily="18" charset="0"/>
              <a:ea typeface="Cambria Math" panose="02040503050406030204" pitchFamily="18" charset="0"/>
            </a:endParaRPr>
          </a:p>
        </p:txBody>
      </p:sp>
      <p:sp>
        <p:nvSpPr>
          <p:cNvPr id="9" name="Rectangle 8"/>
          <p:cNvSpPr/>
          <p:nvPr/>
        </p:nvSpPr>
        <p:spPr>
          <a:xfrm>
            <a:off x="4204265" y="3325914"/>
            <a:ext cx="958917" cy="523220"/>
          </a:xfrm>
          <a:prstGeom prst="rect">
            <a:avLst/>
          </a:prstGeom>
        </p:spPr>
        <p:txBody>
          <a:bodyPr wrap="none">
            <a:spAutoFit/>
          </a:bodyPr>
          <a:lstStyle/>
          <a:p>
            <a:pPr>
              <a:spcAft>
                <a:spcPts val="1200"/>
              </a:spcAft>
            </a:pPr>
            <a:r>
              <a:rPr lang="en-GB" sz="2800" dirty="0" smtClean="0">
                <a:latin typeface="Cambria Math" panose="02040503050406030204" pitchFamily="18" charset="0"/>
                <a:ea typeface="Cambria Math" panose="02040503050406030204" pitchFamily="18" charset="0"/>
              </a:rPr>
              <a:t>then </a:t>
            </a:r>
            <a:endParaRPr lang="en-GB" sz="2800" dirty="0">
              <a:latin typeface="Cambria Math" panose="02040503050406030204" pitchFamily="18" charset="0"/>
              <a:ea typeface="Cambria Math" panose="02040503050406030204" pitchFamily="18" charset="0"/>
            </a:endParaRPr>
          </a:p>
        </p:txBody>
      </p:sp>
      <mc:AlternateContent xmlns:mc="http://schemas.openxmlformats.org/markup-compatibility/2006" xmlns:a14="http://schemas.microsoft.com/office/drawing/2010/main">
        <mc:Choice Requires="a14">
          <p:sp>
            <p:nvSpPr>
              <p:cNvPr id="10" name="Rectangle 9"/>
              <p:cNvSpPr/>
              <p:nvPr/>
            </p:nvSpPr>
            <p:spPr>
              <a:xfrm>
                <a:off x="5346051" y="4043774"/>
                <a:ext cx="2097369" cy="764184"/>
              </a:xfrm>
              <a:prstGeom prst="rect">
                <a:avLst/>
              </a:prstGeom>
            </p:spPr>
            <p:txBody>
              <a:bodyPr wrap="none">
                <a:spAutoFit/>
              </a:bodyPr>
              <a:lstStyle/>
              <a:p>
                <a:pPr>
                  <a:spcAft>
                    <a:spcPts val="1200"/>
                  </a:spcAft>
                </a:pPr>
                <a:r>
                  <a:rPr lang="en-GB" sz="2800" dirty="0" smtClean="0">
                    <a:latin typeface="Cambria Math" panose="02040503050406030204" pitchFamily="18" charset="0"/>
                    <a:ea typeface="Cambria Math" panose="02040503050406030204" pitchFamily="18" charset="0"/>
                  </a:rPr>
                  <a:t>(</a:t>
                </a:r>
                <a:r>
                  <a:rPr lang="en-GB" sz="2800" dirty="0">
                    <a:latin typeface="Cambria Math" panose="02040503050406030204" pitchFamily="18" charset="0"/>
                    <a:ea typeface="Cambria Math" panose="02040503050406030204" pitchFamily="18" charset="0"/>
                  </a:rPr>
                  <a:t>1 - </a:t>
                </a:r>
                <a14:m>
                  <m:oMath xmlns:m="http://schemas.openxmlformats.org/officeDocument/2006/math">
                    <m:f>
                      <m:fPr>
                        <m:ctrlPr>
                          <a:rPr lang="en-GB" sz="2800" i="1" dirty="0">
                            <a:latin typeface="Cambria Math" panose="02040503050406030204" pitchFamily="18" charset="0"/>
                            <a:ea typeface="Cambria Math" panose="02040503050406030204" pitchFamily="18" charset="0"/>
                          </a:rPr>
                        </m:ctrlPr>
                      </m:fPr>
                      <m:num>
                        <m:r>
                          <a:rPr lang="en-GB" sz="2800" i="1" dirty="0">
                            <a:latin typeface="Cambria Math" panose="02040503050406030204" pitchFamily="18" charset="0"/>
                            <a:ea typeface="Cambria Math" panose="02040503050406030204" pitchFamily="18" charset="0"/>
                          </a:rPr>
                          <m:t>𝑝</m:t>
                        </m:r>
                        <m:sSup>
                          <m:sSupPr>
                            <m:ctrlPr>
                              <a:rPr lang="en-GB" sz="2800" i="1" dirty="0">
                                <a:latin typeface="Cambria Math" panose="02040503050406030204" pitchFamily="18" charset="0"/>
                                <a:ea typeface="Cambria Math" panose="02040503050406030204" pitchFamily="18" charset="0"/>
                              </a:rPr>
                            </m:ctrlPr>
                          </m:sSupPr>
                          <m:e>
                            <m:r>
                              <a:rPr lang="en-GB" sz="2800" i="1" dirty="0">
                                <a:latin typeface="Cambria Math" panose="02040503050406030204" pitchFamily="18" charset="0"/>
                                <a:ea typeface="Cambria Math" panose="02040503050406030204" pitchFamily="18" charset="0"/>
                              </a:rPr>
                              <m:t>𝑞</m:t>
                            </m:r>
                          </m:e>
                          <m:sup>
                            <m:r>
                              <a:rPr lang="en-GB" sz="2800" i="1" dirty="0">
                                <a:latin typeface="Cambria Math" panose="02040503050406030204" pitchFamily="18" charset="0"/>
                                <a:ea typeface="Cambria Math" panose="02040503050406030204" pitchFamily="18" charset="0"/>
                              </a:rPr>
                              <m:t>2</m:t>
                            </m:r>
                          </m:sup>
                        </m:sSup>
                      </m:num>
                      <m:den>
                        <m:sSup>
                          <m:sSupPr>
                            <m:ctrlPr>
                              <a:rPr lang="en-GB" sz="2800" i="1" dirty="0">
                                <a:latin typeface="Cambria Math" panose="02040503050406030204" pitchFamily="18" charset="0"/>
                                <a:ea typeface="Cambria Math" panose="02040503050406030204" pitchFamily="18" charset="0"/>
                              </a:rPr>
                            </m:ctrlPr>
                          </m:sSupPr>
                          <m:e>
                            <m:r>
                              <a:rPr lang="en-GB" sz="2800" i="1" dirty="0">
                                <a:latin typeface="Cambria Math" panose="02040503050406030204" pitchFamily="18" charset="0"/>
                                <a:ea typeface="Cambria Math" panose="02040503050406030204" pitchFamily="18" charset="0"/>
                              </a:rPr>
                              <m:t>𝑎</m:t>
                            </m:r>
                          </m:e>
                          <m:sup>
                            <m:r>
                              <a:rPr lang="en-GB" sz="2800" i="1" dirty="0">
                                <a:latin typeface="Cambria Math" panose="02040503050406030204" pitchFamily="18" charset="0"/>
                                <a:ea typeface="Cambria Math" panose="02040503050406030204" pitchFamily="18" charset="0"/>
                              </a:rPr>
                              <m:t>3</m:t>
                            </m:r>
                          </m:sup>
                        </m:sSup>
                      </m:den>
                    </m:f>
                    <m:r>
                      <a:rPr lang="en-GB" sz="2800" i="1" dirty="0">
                        <a:latin typeface="Cambria Math" panose="02040503050406030204" pitchFamily="18" charset="0"/>
                        <a:ea typeface="Cambria Math" panose="02040503050406030204" pitchFamily="18" charset="0"/>
                      </a:rPr>
                      <m:t>)</m:t>
                    </m:r>
                    <m:r>
                      <a:rPr lang="en-GB" sz="2800" b="0" i="1" dirty="0" smtClean="0">
                        <a:latin typeface="Cambria Math" panose="02040503050406030204" pitchFamily="18" charset="0"/>
                        <a:ea typeface="Cambria Math" panose="02040503050406030204" pitchFamily="18" charset="0"/>
                      </a:rPr>
                      <m:t>&gt;0</m:t>
                    </m:r>
                  </m:oMath>
                </a14:m>
                <a:endParaRPr lang="en-GB" sz="2800" dirty="0">
                  <a:latin typeface="Cambria Math" panose="02040503050406030204" pitchFamily="18" charset="0"/>
                  <a:ea typeface="Cambria Math" panose="02040503050406030204" pitchFamily="18"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5346051" y="4043774"/>
                <a:ext cx="2097369" cy="764184"/>
              </a:xfrm>
              <a:prstGeom prst="rect">
                <a:avLst/>
              </a:prstGeom>
              <a:blipFill rotWithShape="0">
                <a:blip r:embed="rId6"/>
                <a:stretch>
                  <a:fillRect l="-6105" b="-714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5344449" y="3205432"/>
                <a:ext cx="2097369" cy="764184"/>
              </a:xfrm>
              <a:prstGeom prst="rect">
                <a:avLst/>
              </a:prstGeom>
            </p:spPr>
            <p:txBody>
              <a:bodyPr wrap="none">
                <a:spAutoFit/>
              </a:bodyPr>
              <a:lstStyle/>
              <a:p>
                <a:pPr>
                  <a:spcAft>
                    <a:spcPts val="1200"/>
                  </a:spcAft>
                </a:pPr>
                <a:r>
                  <a:rPr lang="en-GB" sz="2800" dirty="0" smtClean="0">
                    <a:latin typeface="Cambria Math" panose="02040503050406030204" pitchFamily="18" charset="0"/>
                    <a:ea typeface="Cambria Math" panose="02040503050406030204" pitchFamily="18" charset="0"/>
                  </a:rPr>
                  <a:t>(</a:t>
                </a:r>
                <a:r>
                  <a:rPr lang="en-GB" sz="2800" dirty="0">
                    <a:latin typeface="Cambria Math" panose="02040503050406030204" pitchFamily="18" charset="0"/>
                    <a:ea typeface="Cambria Math" panose="02040503050406030204" pitchFamily="18" charset="0"/>
                  </a:rPr>
                  <a:t>1 - </a:t>
                </a:r>
                <a14:m>
                  <m:oMath xmlns:m="http://schemas.openxmlformats.org/officeDocument/2006/math">
                    <m:f>
                      <m:fPr>
                        <m:ctrlPr>
                          <a:rPr lang="en-GB" sz="2800" i="1" dirty="0">
                            <a:latin typeface="Cambria Math" panose="02040503050406030204" pitchFamily="18" charset="0"/>
                            <a:ea typeface="Cambria Math" panose="02040503050406030204" pitchFamily="18" charset="0"/>
                          </a:rPr>
                        </m:ctrlPr>
                      </m:fPr>
                      <m:num>
                        <m:r>
                          <a:rPr lang="en-GB" sz="2800" i="1" dirty="0">
                            <a:latin typeface="Cambria Math" panose="02040503050406030204" pitchFamily="18" charset="0"/>
                            <a:ea typeface="Cambria Math" panose="02040503050406030204" pitchFamily="18" charset="0"/>
                          </a:rPr>
                          <m:t>𝑝</m:t>
                        </m:r>
                        <m:sSup>
                          <m:sSupPr>
                            <m:ctrlPr>
                              <a:rPr lang="en-GB" sz="2800" i="1" dirty="0">
                                <a:latin typeface="Cambria Math" panose="02040503050406030204" pitchFamily="18" charset="0"/>
                                <a:ea typeface="Cambria Math" panose="02040503050406030204" pitchFamily="18" charset="0"/>
                              </a:rPr>
                            </m:ctrlPr>
                          </m:sSupPr>
                          <m:e>
                            <m:r>
                              <a:rPr lang="en-GB" sz="2800" i="1" dirty="0">
                                <a:latin typeface="Cambria Math" panose="02040503050406030204" pitchFamily="18" charset="0"/>
                                <a:ea typeface="Cambria Math" panose="02040503050406030204" pitchFamily="18" charset="0"/>
                              </a:rPr>
                              <m:t>𝑞</m:t>
                            </m:r>
                          </m:e>
                          <m:sup>
                            <m:r>
                              <a:rPr lang="en-GB" sz="2800" i="1" dirty="0">
                                <a:latin typeface="Cambria Math" panose="02040503050406030204" pitchFamily="18" charset="0"/>
                                <a:ea typeface="Cambria Math" panose="02040503050406030204" pitchFamily="18" charset="0"/>
                              </a:rPr>
                              <m:t>2</m:t>
                            </m:r>
                          </m:sup>
                        </m:sSup>
                      </m:num>
                      <m:den>
                        <m:sSup>
                          <m:sSupPr>
                            <m:ctrlPr>
                              <a:rPr lang="en-GB" sz="2800" i="1" dirty="0">
                                <a:latin typeface="Cambria Math" panose="02040503050406030204" pitchFamily="18" charset="0"/>
                                <a:ea typeface="Cambria Math" panose="02040503050406030204" pitchFamily="18" charset="0"/>
                              </a:rPr>
                            </m:ctrlPr>
                          </m:sSupPr>
                          <m:e>
                            <m:r>
                              <a:rPr lang="en-GB" sz="2800" i="1" dirty="0">
                                <a:latin typeface="Cambria Math" panose="02040503050406030204" pitchFamily="18" charset="0"/>
                                <a:ea typeface="Cambria Math" panose="02040503050406030204" pitchFamily="18" charset="0"/>
                              </a:rPr>
                              <m:t>𝑎</m:t>
                            </m:r>
                          </m:e>
                          <m:sup>
                            <m:r>
                              <a:rPr lang="en-GB" sz="2800" i="1" dirty="0">
                                <a:latin typeface="Cambria Math" panose="02040503050406030204" pitchFamily="18" charset="0"/>
                                <a:ea typeface="Cambria Math" panose="02040503050406030204" pitchFamily="18" charset="0"/>
                              </a:rPr>
                              <m:t>3</m:t>
                            </m:r>
                          </m:sup>
                        </m:sSup>
                      </m:den>
                    </m:f>
                    <m:r>
                      <a:rPr lang="en-GB" sz="2800" i="1" dirty="0">
                        <a:latin typeface="Cambria Math" panose="02040503050406030204" pitchFamily="18" charset="0"/>
                        <a:ea typeface="Cambria Math" panose="02040503050406030204" pitchFamily="18" charset="0"/>
                      </a:rPr>
                      <m:t>)</m:t>
                    </m:r>
                    <m:r>
                      <a:rPr lang="en-GB" sz="2800" b="0" i="1" dirty="0" smtClean="0">
                        <a:latin typeface="Cambria Math" panose="02040503050406030204" pitchFamily="18" charset="0"/>
                        <a:ea typeface="Cambria Math" panose="02040503050406030204" pitchFamily="18" charset="0"/>
                      </a:rPr>
                      <m:t>&lt;0</m:t>
                    </m:r>
                  </m:oMath>
                </a14:m>
                <a:endParaRPr lang="en-GB" sz="2800" dirty="0">
                  <a:latin typeface="Cambria Math" panose="02040503050406030204" pitchFamily="18" charset="0"/>
                  <a:ea typeface="Cambria Math" panose="02040503050406030204" pitchFamily="18"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5344449" y="3205432"/>
                <a:ext cx="2097369" cy="764184"/>
              </a:xfrm>
              <a:prstGeom prst="rect">
                <a:avLst/>
              </a:prstGeom>
              <a:blipFill rotWithShape="0">
                <a:blip r:embed="rId7"/>
                <a:stretch>
                  <a:fillRect l="-6105" b="-8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1887969" y="4081272"/>
                <a:ext cx="1789592" cy="614142"/>
              </a:xfrm>
              <a:prstGeom prst="rect">
                <a:avLst/>
              </a:prstGeom>
            </p:spPr>
            <p:txBody>
              <a:bodyPr wrap="none">
                <a:spAutoFit/>
              </a:bodyPr>
              <a:lstStyle/>
              <a:p>
                <a:pPr>
                  <a:spcAft>
                    <a:spcPts val="1200"/>
                  </a:spcAft>
                </a:pPr>
                <a:r>
                  <a:rPr lang="en-GB" sz="2800" dirty="0" smtClean="0">
                    <a:latin typeface="Cambria Math" panose="02040503050406030204" pitchFamily="18" charset="0"/>
                    <a:ea typeface="Cambria Math" panose="02040503050406030204" pitchFamily="18" charset="0"/>
                  </a:rPr>
                  <a:t> </a:t>
                </a:r>
                <a14:m>
                  <m:oMath xmlns:m="http://schemas.openxmlformats.org/officeDocument/2006/math">
                    <m:r>
                      <m:rPr>
                        <m:sty m:val="p"/>
                      </m:rPr>
                      <a:rPr lang="en-GB" sz="2800" b="0" i="0" dirty="0" smtClean="0">
                        <a:latin typeface="Cambria Math" panose="02040503050406030204" pitchFamily="18" charset="0"/>
                        <a:ea typeface="Cambria Math" panose="02040503050406030204" pitchFamily="18" charset="0"/>
                      </a:rPr>
                      <m:t>a</m:t>
                    </m:r>
                    <m:r>
                      <a:rPr lang="en-GB" sz="2800" b="0" i="0" dirty="0" smtClean="0">
                        <a:latin typeface="Cambria Math" panose="02040503050406030204" pitchFamily="18" charset="0"/>
                        <a:ea typeface="Cambria Math" panose="02040503050406030204" pitchFamily="18" charset="0"/>
                      </a:rPr>
                      <m:t>&gt;</m:t>
                    </m:r>
                    <m:rad>
                      <m:radPr>
                        <m:ctrlPr>
                          <a:rPr lang="en-GB" sz="2800" b="0" i="1" dirty="0" smtClean="0">
                            <a:latin typeface="Cambria Math" panose="02040503050406030204" pitchFamily="18" charset="0"/>
                            <a:ea typeface="Cambria Math" panose="02040503050406030204" pitchFamily="18" charset="0"/>
                          </a:rPr>
                        </m:ctrlPr>
                      </m:radPr>
                      <m:deg>
                        <m:r>
                          <m:rPr>
                            <m:brk m:alnAt="7"/>
                          </m:rPr>
                          <a:rPr lang="en-GB" sz="2800" b="0" i="1" dirty="0" smtClean="0">
                            <a:latin typeface="Cambria Math" panose="02040503050406030204" pitchFamily="18" charset="0"/>
                            <a:ea typeface="Cambria Math" panose="02040503050406030204" pitchFamily="18" charset="0"/>
                          </a:rPr>
                          <m:t>3</m:t>
                        </m:r>
                      </m:deg>
                      <m:e>
                        <m:r>
                          <a:rPr lang="en-GB" sz="2800" b="0" i="1" dirty="0" smtClean="0">
                            <a:latin typeface="Cambria Math" panose="02040503050406030204" pitchFamily="18" charset="0"/>
                            <a:ea typeface="Cambria Math" panose="02040503050406030204" pitchFamily="18" charset="0"/>
                          </a:rPr>
                          <m:t>𝑝</m:t>
                        </m:r>
                        <m:sSup>
                          <m:sSupPr>
                            <m:ctrlPr>
                              <a:rPr lang="en-GB" sz="2800" b="0" i="1" dirty="0" smtClean="0">
                                <a:latin typeface="Cambria Math" panose="02040503050406030204" pitchFamily="18" charset="0"/>
                                <a:ea typeface="Cambria Math" panose="02040503050406030204" pitchFamily="18" charset="0"/>
                              </a:rPr>
                            </m:ctrlPr>
                          </m:sSupPr>
                          <m:e>
                            <m:r>
                              <a:rPr lang="en-GB" sz="2800" b="0" i="1" dirty="0" smtClean="0">
                                <a:latin typeface="Cambria Math" panose="02040503050406030204" pitchFamily="18" charset="0"/>
                                <a:ea typeface="Cambria Math" panose="02040503050406030204" pitchFamily="18" charset="0"/>
                              </a:rPr>
                              <m:t>𝑞</m:t>
                            </m:r>
                          </m:e>
                          <m:sup>
                            <m:r>
                              <a:rPr lang="en-GB" sz="2800" b="0" i="1" dirty="0" smtClean="0">
                                <a:latin typeface="Cambria Math" panose="02040503050406030204" pitchFamily="18" charset="0"/>
                                <a:ea typeface="Cambria Math" panose="02040503050406030204" pitchFamily="18" charset="0"/>
                              </a:rPr>
                              <m:t>2</m:t>
                            </m:r>
                          </m:sup>
                        </m:sSup>
                      </m:e>
                    </m:rad>
                  </m:oMath>
                </a14:m>
                <a:endParaRPr lang="en-GB" sz="2800" dirty="0">
                  <a:latin typeface="Cambria Math" panose="02040503050406030204" pitchFamily="18" charset="0"/>
                  <a:ea typeface="Cambria Math" panose="02040503050406030204" pitchFamily="18"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a:off x="1887969" y="4081272"/>
                <a:ext cx="1789592" cy="614142"/>
              </a:xfrm>
              <a:prstGeom prst="rect">
                <a:avLst/>
              </a:prstGeom>
              <a:blipFill rotWithShape="0">
                <a:blip r:embed="rId8"/>
                <a:stretch>
                  <a:fillRect/>
                </a:stretch>
              </a:blipFill>
            </p:spPr>
            <p:txBody>
              <a:bodyPr/>
              <a:lstStyle/>
              <a:p>
                <a:r>
                  <a:rPr lang="en-GB">
                    <a:noFill/>
                  </a:rPr>
                  <a:t> </a:t>
                </a:r>
              </a:p>
            </p:txBody>
          </p:sp>
        </mc:Fallback>
      </mc:AlternateContent>
      <p:sp>
        <p:nvSpPr>
          <p:cNvPr id="13" name="Rectangle 12"/>
          <p:cNvSpPr/>
          <p:nvPr/>
        </p:nvSpPr>
        <p:spPr>
          <a:xfrm>
            <a:off x="4214042" y="4172194"/>
            <a:ext cx="958917" cy="523220"/>
          </a:xfrm>
          <a:prstGeom prst="rect">
            <a:avLst/>
          </a:prstGeom>
        </p:spPr>
        <p:txBody>
          <a:bodyPr wrap="none">
            <a:spAutoFit/>
          </a:bodyPr>
          <a:lstStyle/>
          <a:p>
            <a:pPr>
              <a:spcAft>
                <a:spcPts val="1200"/>
              </a:spcAft>
            </a:pPr>
            <a:r>
              <a:rPr lang="en-GB" sz="2800" dirty="0" smtClean="0">
                <a:latin typeface="Cambria Math" panose="02040503050406030204" pitchFamily="18" charset="0"/>
                <a:ea typeface="Cambria Math" panose="02040503050406030204" pitchFamily="18" charset="0"/>
              </a:rPr>
              <a:t>then </a:t>
            </a:r>
            <a:endParaRPr lang="en-GB" sz="2800" dirty="0">
              <a:latin typeface="Cambria Math" panose="02040503050406030204" pitchFamily="18" charset="0"/>
              <a:ea typeface="Cambria Math" panose="02040503050406030204" pitchFamily="18" charset="0"/>
            </a:endParaRPr>
          </a:p>
        </p:txBody>
      </p:sp>
    </p:spTree>
    <p:extLst>
      <p:ext uri="{BB962C8B-B14F-4D97-AF65-F5344CB8AC3E}">
        <p14:creationId xmlns:p14="http://schemas.microsoft.com/office/powerpoint/2010/main" val="24063236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5134707" y="1278069"/>
                <a:ext cx="1787990" cy="614142"/>
              </a:xfrm>
              <a:prstGeom prst="rect">
                <a:avLst/>
              </a:prstGeom>
            </p:spPr>
            <p:txBody>
              <a:bodyPr wrap="none">
                <a:spAutoFit/>
              </a:bodyPr>
              <a:lstStyle/>
              <a:p>
                <a:pPr>
                  <a:spcAft>
                    <a:spcPts val="1200"/>
                  </a:spcAft>
                </a:pPr>
                <a:r>
                  <a:rPr lang="en-GB" sz="2800" dirty="0" smtClean="0">
                    <a:latin typeface="Cambria Math" panose="02040503050406030204" pitchFamily="18" charset="0"/>
                    <a:ea typeface="Cambria Math" panose="02040503050406030204" pitchFamily="18" charset="0"/>
                  </a:rPr>
                  <a:t> </a:t>
                </a:r>
                <a14:m>
                  <m:oMath xmlns:m="http://schemas.openxmlformats.org/officeDocument/2006/math">
                    <m:r>
                      <m:rPr>
                        <m:sty m:val="p"/>
                      </m:rPr>
                      <a:rPr lang="en-GB" sz="2800" b="0" i="0" dirty="0" smtClean="0">
                        <a:latin typeface="Cambria Math" panose="02040503050406030204" pitchFamily="18" charset="0"/>
                        <a:ea typeface="Cambria Math" panose="02040503050406030204" pitchFamily="18" charset="0"/>
                      </a:rPr>
                      <m:t>a</m:t>
                    </m:r>
                    <m:r>
                      <a:rPr lang="en-GB" sz="2800" b="0" i="0" dirty="0" smtClean="0">
                        <a:latin typeface="Cambria Math" panose="02040503050406030204" pitchFamily="18" charset="0"/>
                        <a:ea typeface="Cambria Math" panose="02040503050406030204" pitchFamily="18" charset="0"/>
                      </a:rPr>
                      <m:t>=</m:t>
                    </m:r>
                    <m:rad>
                      <m:radPr>
                        <m:ctrlPr>
                          <a:rPr lang="en-GB" sz="2800" b="0" i="1" dirty="0" smtClean="0">
                            <a:latin typeface="Cambria Math" panose="02040503050406030204" pitchFamily="18" charset="0"/>
                            <a:ea typeface="Cambria Math" panose="02040503050406030204" pitchFamily="18" charset="0"/>
                          </a:rPr>
                        </m:ctrlPr>
                      </m:radPr>
                      <m:deg>
                        <m:r>
                          <m:rPr>
                            <m:brk m:alnAt="7"/>
                          </m:rPr>
                          <a:rPr lang="en-GB" sz="2800" b="0" i="1" dirty="0" smtClean="0">
                            <a:latin typeface="Cambria Math" panose="02040503050406030204" pitchFamily="18" charset="0"/>
                            <a:ea typeface="Cambria Math" panose="02040503050406030204" pitchFamily="18" charset="0"/>
                          </a:rPr>
                          <m:t>3</m:t>
                        </m:r>
                      </m:deg>
                      <m:e>
                        <m:r>
                          <a:rPr lang="en-GB" sz="2800" b="0" i="1" dirty="0" smtClean="0">
                            <a:latin typeface="Cambria Math" panose="02040503050406030204" pitchFamily="18" charset="0"/>
                            <a:ea typeface="Cambria Math" panose="02040503050406030204" pitchFamily="18" charset="0"/>
                          </a:rPr>
                          <m:t>𝑝</m:t>
                        </m:r>
                        <m:sSup>
                          <m:sSupPr>
                            <m:ctrlPr>
                              <a:rPr lang="en-GB" sz="2800" b="0" i="1" dirty="0" smtClean="0">
                                <a:latin typeface="Cambria Math" panose="02040503050406030204" pitchFamily="18" charset="0"/>
                                <a:ea typeface="Cambria Math" panose="02040503050406030204" pitchFamily="18" charset="0"/>
                              </a:rPr>
                            </m:ctrlPr>
                          </m:sSupPr>
                          <m:e>
                            <m:r>
                              <a:rPr lang="en-GB" sz="2800" b="0" i="1" dirty="0" smtClean="0">
                                <a:latin typeface="Cambria Math" panose="02040503050406030204" pitchFamily="18" charset="0"/>
                                <a:ea typeface="Cambria Math" panose="02040503050406030204" pitchFamily="18" charset="0"/>
                              </a:rPr>
                              <m:t>𝑞</m:t>
                            </m:r>
                          </m:e>
                          <m:sup>
                            <m:r>
                              <a:rPr lang="en-GB" sz="2800" b="0" i="1" dirty="0" smtClean="0">
                                <a:latin typeface="Cambria Math" panose="02040503050406030204" pitchFamily="18" charset="0"/>
                                <a:ea typeface="Cambria Math" panose="02040503050406030204" pitchFamily="18" charset="0"/>
                              </a:rPr>
                              <m:t>2</m:t>
                            </m:r>
                          </m:sup>
                        </m:sSup>
                      </m:e>
                    </m:rad>
                  </m:oMath>
                </a14:m>
                <a:endParaRPr lang="en-GB" sz="2800" dirty="0">
                  <a:latin typeface="Cambria Math" panose="02040503050406030204" pitchFamily="18" charset="0"/>
                  <a:ea typeface="Cambria Math" panose="020405030504060302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5134707" y="1278069"/>
                <a:ext cx="1787990" cy="614142"/>
              </a:xfrm>
              <a:prstGeom prst="rect">
                <a:avLst/>
              </a:prstGeom>
              <a:blipFill rotWithShape="0">
                <a:blip r:embed="rId2"/>
                <a:stretch>
                  <a:fillRect/>
                </a:stretch>
              </a:blipFill>
            </p:spPr>
            <p:txBody>
              <a:bodyPr/>
              <a:lstStyle/>
              <a:p>
                <a:r>
                  <a:rPr lang="en-GB">
                    <a:noFill/>
                  </a:rPr>
                  <a:t> </a:t>
                </a:r>
              </a:p>
            </p:txBody>
          </p:sp>
        </mc:Fallback>
      </mc:AlternateContent>
      <p:sp>
        <p:nvSpPr>
          <p:cNvPr id="3" name="TextBox 2"/>
          <p:cNvSpPr txBox="1"/>
          <p:nvPr/>
        </p:nvSpPr>
        <p:spPr>
          <a:xfrm>
            <a:off x="1063866" y="1368991"/>
            <a:ext cx="4070841" cy="523220"/>
          </a:xfrm>
          <a:prstGeom prst="rect">
            <a:avLst/>
          </a:prstGeom>
          <a:noFill/>
        </p:spPr>
        <p:txBody>
          <a:bodyPr wrap="square" rtlCol="0">
            <a:spAutoFit/>
          </a:bodyPr>
          <a:lstStyle/>
          <a:p>
            <a:r>
              <a:rPr lang="en-GB" sz="2800" dirty="0" smtClean="0">
                <a:cs typeface="Calibri" panose="020F0502020204030204" pitchFamily="34" charset="0"/>
              </a:rPr>
              <a:t>The minimal value of </a:t>
            </a:r>
            <a:r>
              <a:rPr lang="en-GB" sz="2800" i="1" dirty="0" smtClean="0">
                <a:latin typeface="Cambria Math" panose="02040503050406030204" pitchFamily="18" charset="0"/>
                <a:ea typeface="Cambria Math" panose="02040503050406030204" pitchFamily="18" charset="0"/>
                <a:cs typeface="Calibri" panose="020F0502020204030204" pitchFamily="34" charset="0"/>
              </a:rPr>
              <a:t>a</a:t>
            </a:r>
            <a:r>
              <a:rPr lang="en-GB" sz="2800" dirty="0" smtClean="0">
                <a:cs typeface="Calibri" panose="020F0502020204030204" pitchFamily="34" charset="0"/>
              </a:rPr>
              <a:t> is </a:t>
            </a:r>
            <a:endParaRPr lang="en-GB" sz="2800" i="1" dirty="0">
              <a:latin typeface="Cambria Math" panose="02040503050406030204" pitchFamily="18" charset="0"/>
              <a:ea typeface="Cambria Math" panose="02040503050406030204" pitchFamily="18" charset="0"/>
              <a:cs typeface="Calibri" panose="020F0502020204030204" pitchFamily="34" charset="0"/>
            </a:endParaRPr>
          </a:p>
        </p:txBody>
      </p:sp>
      <p:sp>
        <p:nvSpPr>
          <p:cNvPr id="5" name="TextBox 4"/>
          <p:cNvSpPr txBox="1"/>
          <p:nvPr/>
        </p:nvSpPr>
        <p:spPr>
          <a:xfrm>
            <a:off x="1063865" y="3085797"/>
            <a:ext cx="4070841" cy="1384995"/>
          </a:xfrm>
          <a:prstGeom prst="rect">
            <a:avLst/>
          </a:prstGeom>
          <a:noFill/>
        </p:spPr>
        <p:txBody>
          <a:bodyPr wrap="square" rtlCol="0">
            <a:spAutoFit/>
          </a:bodyPr>
          <a:lstStyle/>
          <a:p>
            <a:r>
              <a:rPr lang="en-GB" sz="2800" b="1" dirty="0" smtClean="0">
                <a:solidFill>
                  <a:srgbClr val="002060"/>
                </a:solidFill>
                <a:cs typeface="Calibri" panose="020F0502020204030204" pitchFamily="34" charset="0"/>
              </a:rPr>
              <a:t>Answer:</a:t>
            </a:r>
          </a:p>
          <a:p>
            <a:r>
              <a:rPr lang="en-GB" sz="2800" dirty="0" smtClean="0">
                <a:cs typeface="Calibri" panose="020F0502020204030204" pitchFamily="34" charset="0"/>
              </a:rPr>
              <a:t>The length of the shortest ladder at the variable </a:t>
            </a:r>
            <a:r>
              <a:rPr lang="en-GB" sz="2800" i="1" dirty="0" smtClean="0">
                <a:latin typeface="Cambria Math" panose="02040503050406030204" pitchFamily="18" charset="0"/>
                <a:ea typeface="Cambria Math" panose="02040503050406030204" pitchFamily="18" charset="0"/>
                <a:cs typeface="Calibri" panose="020F0502020204030204" pitchFamily="34" charset="0"/>
              </a:rPr>
              <a:t>a </a:t>
            </a:r>
            <a:endParaRPr lang="en-GB" sz="2800" i="1" dirty="0">
              <a:latin typeface="Cambria Math" panose="02040503050406030204" pitchFamily="18" charset="0"/>
              <a:ea typeface="Cambria Math" panose="02040503050406030204" pitchFamily="18" charset="0"/>
              <a:cs typeface="Calibri" panose="020F0502020204030204" pitchFamily="34" charset="0"/>
            </a:endParaRPr>
          </a:p>
        </p:txBody>
      </p:sp>
      <mc:AlternateContent xmlns:mc="http://schemas.openxmlformats.org/markup-compatibility/2006" xmlns:a14="http://schemas.microsoft.com/office/drawing/2010/main">
        <mc:Choice Requires="a14">
          <p:sp>
            <p:nvSpPr>
              <p:cNvPr id="6" name="Rectangle 5"/>
              <p:cNvSpPr/>
              <p:nvPr/>
            </p:nvSpPr>
            <p:spPr>
              <a:xfrm>
                <a:off x="5134706" y="3412247"/>
                <a:ext cx="5041573" cy="1644874"/>
              </a:xfrm>
              <a:prstGeom prst="rect">
                <a:avLst/>
              </a:prstGeom>
            </p:spPr>
            <p:txBody>
              <a:bodyPr wrap="none">
                <a:spAutoFit/>
              </a:bodyPr>
              <a:lstStyle/>
              <a:p>
                <a:pPr>
                  <a:spcAft>
                    <a:spcPts val="1200"/>
                  </a:spcAft>
                </a:pPr>
                <a:r>
                  <a:rPr lang="en-GB" sz="2800" dirty="0" smtClean="0">
                    <a:latin typeface="Cambria Math" panose="02040503050406030204" pitchFamily="18" charset="0"/>
                    <a:ea typeface="Cambria Math" panose="02040503050406030204" pitchFamily="18" charset="0"/>
                  </a:rPr>
                  <a:t> </a:t>
                </a:r>
                <a14:m>
                  <m:oMath xmlns:m="http://schemas.openxmlformats.org/officeDocument/2006/math">
                    <m:r>
                      <a:rPr lang="en-GB" sz="2800" b="0" i="1" smtClean="0">
                        <a:latin typeface="Cambria Math" panose="02040503050406030204" pitchFamily="18" charset="0"/>
                        <a:ea typeface="Cambria Math" panose="02040503050406030204" pitchFamily="18" charset="0"/>
                      </a:rPr>
                      <m:t>𝑙</m:t>
                    </m:r>
                    <m:d>
                      <m:dPr>
                        <m:ctrlPr>
                          <a:rPr lang="en-GB" sz="2800" b="0" i="1" smtClean="0">
                            <a:latin typeface="Cambria Math" panose="02040503050406030204" pitchFamily="18" charset="0"/>
                            <a:ea typeface="Cambria Math" panose="02040503050406030204" pitchFamily="18" charset="0"/>
                          </a:rPr>
                        </m:ctrlPr>
                      </m:dPr>
                      <m:e>
                        <m:r>
                          <a:rPr lang="en-GB" sz="2800" b="0" i="1" smtClean="0">
                            <a:latin typeface="Cambria Math" panose="02040503050406030204" pitchFamily="18" charset="0"/>
                            <a:ea typeface="Cambria Math" panose="02040503050406030204" pitchFamily="18" charset="0"/>
                          </a:rPr>
                          <m:t>𝑎</m:t>
                        </m:r>
                      </m:e>
                    </m:d>
                    <m:r>
                      <a:rPr lang="en-GB" sz="2800" b="0" i="1" smtClean="0">
                        <a:latin typeface="Cambria Math" panose="02040503050406030204" pitchFamily="18" charset="0"/>
                        <a:ea typeface="Cambria Math" panose="02040503050406030204" pitchFamily="18" charset="0"/>
                      </a:rPr>
                      <m:t>=</m:t>
                    </m:r>
                    <m:rad>
                      <m:radPr>
                        <m:degHide m:val="on"/>
                        <m:ctrlPr>
                          <a:rPr lang="en-GB" sz="2800" b="0" i="1" smtClean="0">
                            <a:latin typeface="Cambria Math" panose="02040503050406030204" pitchFamily="18" charset="0"/>
                            <a:ea typeface="Cambria Math" panose="02040503050406030204" pitchFamily="18" charset="0"/>
                          </a:rPr>
                        </m:ctrlPr>
                      </m:radPr>
                      <m:deg/>
                      <m:e>
                        <m:r>
                          <a:rPr lang="en-GB" sz="2800" b="0" i="1" smtClean="0">
                            <a:latin typeface="Cambria Math" panose="02040503050406030204" pitchFamily="18" charset="0"/>
                            <a:ea typeface="Cambria Math" panose="02040503050406030204" pitchFamily="18" charset="0"/>
                          </a:rPr>
                          <m:t>𝑓</m:t>
                        </m:r>
                        <m:d>
                          <m:dPr>
                            <m:ctrlPr>
                              <a:rPr lang="en-GB" sz="2800" b="0" i="1" smtClean="0">
                                <a:latin typeface="Cambria Math" panose="02040503050406030204" pitchFamily="18" charset="0"/>
                                <a:ea typeface="Cambria Math" panose="02040503050406030204" pitchFamily="18" charset="0"/>
                              </a:rPr>
                            </m:ctrlPr>
                          </m:dPr>
                          <m:e>
                            <m:r>
                              <a:rPr lang="en-GB" sz="2800" b="0" i="1" smtClean="0">
                                <a:latin typeface="Cambria Math" panose="02040503050406030204" pitchFamily="18" charset="0"/>
                                <a:ea typeface="Cambria Math" panose="02040503050406030204" pitchFamily="18" charset="0"/>
                              </a:rPr>
                              <m:t>𝑎</m:t>
                            </m:r>
                          </m:e>
                        </m:d>
                      </m:e>
                    </m:rad>
                    <m:r>
                      <a:rPr lang="en-GB" sz="2800" b="0" i="1" smtClean="0">
                        <a:latin typeface="Cambria Math" panose="02040503050406030204" pitchFamily="18" charset="0"/>
                        <a:ea typeface="Cambria Math" panose="02040503050406030204" pitchFamily="18" charset="0"/>
                      </a:rPr>
                      <m:t>=</m:t>
                    </m:r>
                  </m:oMath>
                </a14:m>
                <a:endParaRPr lang="en-GB" sz="2800" b="0" dirty="0" smtClean="0">
                  <a:latin typeface="Cambria Math" panose="02040503050406030204" pitchFamily="18" charset="0"/>
                  <a:ea typeface="Cambria Math" panose="02040503050406030204" pitchFamily="18" charset="0"/>
                </a:endParaRPr>
              </a:p>
              <a:p>
                <a:pPr>
                  <a:spcAft>
                    <a:spcPts val="1200"/>
                  </a:spcAft>
                </a:pPr>
                <a:r>
                  <a:rPr lang="en-GB" sz="2800" dirty="0" smtClean="0">
                    <a:latin typeface="Cambria Math" panose="02040503050406030204" pitchFamily="18" charset="0"/>
                    <a:ea typeface="Cambria Math" panose="02040503050406030204" pitchFamily="18" charset="0"/>
                  </a:rPr>
                  <a:t>=</a:t>
                </a:r>
                <a14:m>
                  <m:oMath xmlns:m="http://schemas.openxmlformats.org/officeDocument/2006/math">
                    <m:rad>
                      <m:radPr>
                        <m:degHide m:val="on"/>
                        <m:ctrlPr>
                          <a:rPr lang="en-GB" sz="2800" i="1" smtClean="0">
                            <a:latin typeface="Cambria Math" panose="02040503050406030204" pitchFamily="18" charset="0"/>
                            <a:ea typeface="Cambria Math" panose="02040503050406030204" pitchFamily="18" charset="0"/>
                          </a:rPr>
                        </m:ctrlPr>
                      </m:radPr>
                      <m:deg/>
                      <m:e>
                        <m:sSup>
                          <m:sSupPr>
                            <m:ctrlPr>
                              <a:rPr lang="en-GB" sz="2800" i="1" smtClean="0">
                                <a:latin typeface="Cambria Math" panose="02040503050406030204" pitchFamily="18" charset="0"/>
                                <a:ea typeface="Cambria Math" panose="02040503050406030204" pitchFamily="18" charset="0"/>
                              </a:rPr>
                            </m:ctrlPr>
                          </m:sSupPr>
                          <m:e>
                            <m:r>
                              <a:rPr lang="en-GB" sz="2800" b="0" i="1" smtClean="0">
                                <a:latin typeface="Cambria Math" panose="02040503050406030204" pitchFamily="18" charset="0"/>
                                <a:ea typeface="Cambria Math" panose="02040503050406030204" pitchFamily="18" charset="0"/>
                              </a:rPr>
                              <m:t>(</m:t>
                            </m:r>
                            <m:r>
                              <a:rPr lang="en-GB" sz="2800" b="0" i="1" smtClean="0">
                                <a:latin typeface="Cambria Math" panose="02040503050406030204" pitchFamily="18" charset="0"/>
                                <a:ea typeface="Cambria Math" panose="02040503050406030204" pitchFamily="18" charset="0"/>
                              </a:rPr>
                              <m:t>𝑞</m:t>
                            </m:r>
                            <m:r>
                              <a:rPr lang="en-GB" sz="2800" b="0" i="1" smtClean="0">
                                <a:latin typeface="Cambria Math" panose="02040503050406030204" pitchFamily="18" charset="0"/>
                                <a:ea typeface="Cambria Math" panose="02040503050406030204" pitchFamily="18" charset="0"/>
                              </a:rPr>
                              <m:t>+</m:t>
                            </m:r>
                            <m:rad>
                              <m:radPr>
                                <m:ctrlPr>
                                  <a:rPr lang="en-GB" sz="2800" b="0" i="1" smtClean="0">
                                    <a:latin typeface="Cambria Math" panose="02040503050406030204" pitchFamily="18" charset="0"/>
                                    <a:ea typeface="Cambria Math" panose="02040503050406030204" pitchFamily="18" charset="0"/>
                                  </a:rPr>
                                </m:ctrlPr>
                              </m:radPr>
                              <m:deg>
                                <m:r>
                                  <m:rPr>
                                    <m:brk m:alnAt="7"/>
                                  </m:rPr>
                                  <a:rPr lang="en-GB" sz="2800" b="0" i="1" smtClean="0">
                                    <a:latin typeface="Cambria Math" panose="02040503050406030204" pitchFamily="18" charset="0"/>
                                    <a:ea typeface="Cambria Math" panose="02040503050406030204" pitchFamily="18" charset="0"/>
                                  </a:rPr>
                                  <m:t>3</m:t>
                                </m:r>
                              </m:deg>
                              <m:e>
                                <m:sSup>
                                  <m:sSupPr>
                                    <m:ctrlPr>
                                      <a:rPr lang="en-GB" sz="2800" b="0" i="1" smtClean="0">
                                        <a:latin typeface="Cambria Math" panose="02040503050406030204" pitchFamily="18" charset="0"/>
                                        <a:ea typeface="Cambria Math" panose="02040503050406030204" pitchFamily="18" charset="0"/>
                                      </a:rPr>
                                    </m:ctrlPr>
                                  </m:sSupPr>
                                  <m:e>
                                    <m:r>
                                      <a:rPr lang="en-GB" sz="2800" b="0" i="1" smtClean="0">
                                        <a:latin typeface="Cambria Math" panose="02040503050406030204" pitchFamily="18" charset="0"/>
                                        <a:ea typeface="Cambria Math" panose="02040503050406030204" pitchFamily="18" charset="0"/>
                                      </a:rPr>
                                      <m:t>𝑝</m:t>
                                    </m:r>
                                  </m:e>
                                  <m:sup>
                                    <m:r>
                                      <a:rPr lang="en-GB" sz="2800" b="0" i="1" smtClean="0">
                                        <a:latin typeface="Cambria Math" panose="02040503050406030204" pitchFamily="18" charset="0"/>
                                        <a:ea typeface="Cambria Math" panose="02040503050406030204" pitchFamily="18" charset="0"/>
                                      </a:rPr>
                                      <m:t>2</m:t>
                                    </m:r>
                                  </m:sup>
                                </m:sSup>
                                <m:r>
                                  <a:rPr lang="en-GB" sz="2800" b="0" i="1" smtClean="0">
                                    <a:latin typeface="Cambria Math" panose="02040503050406030204" pitchFamily="18" charset="0"/>
                                    <a:ea typeface="Cambria Math" panose="02040503050406030204" pitchFamily="18" charset="0"/>
                                  </a:rPr>
                                  <m:t>𝑞</m:t>
                                </m:r>
                              </m:e>
                            </m:rad>
                            <m:r>
                              <a:rPr lang="en-GB" sz="2800" b="0" i="1" smtClean="0">
                                <a:latin typeface="Cambria Math" panose="02040503050406030204" pitchFamily="18" charset="0"/>
                                <a:ea typeface="Cambria Math" panose="02040503050406030204" pitchFamily="18" charset="0"/>
                              </a:rPr>
                              <m:t>)</m:t>
                            </m:r>
                          </m:e>
                          <m:sup>
                            <m:r>
                              <a:rPr lang="en-GB" sz="2800" b="0" i="1" smtClean="0">
                                <a:latin typeface="Cambria Math" panose="02040503050406030204" pitchFamily="18" charset="0"/>
                                <a:ea typeface="Cambria Math" panose="02040503050406030204" pitchFamily="18" charset="0"/>
                              </a:rPr>
                              <m:t>2</m:t>
                            </m:r>
                          </m:sup>
                        </m:sSup>
                        <m:r>
                          <a:rPr lang="en-GB" sz="2800" b="0" i="1" smtClean="0">
                            <a:latin typeface="Cambria Math" panose="02040503050406030204" pitchFamily="18" charset="0"/>
                            <a:ea typeface="Cambria Math" panose="02040503050406030204" pitchFamily="18" charset="0"/>
                          </a:rPr>
                          <m:t>+</m:t>
                        </m:r>
                        <m:sSup>
                          <m:sSupPr>
                            <m:ctrlPr>
                              <a:rPr lang="en-GB" sz="2800" b="0" i="1" smtClean="0">
                                <a:latin typeface="Cambria Math" panose="02040503050406030204" pitchFamily="18" charset="0"/>
                                <a:ea typeface="Cambria Math" panose="02040503050406030204" pitchFamily="18" charset="0"/>
                              </a:rPr>
                            </m:ctrlPr>
                          </m:sSupPr>
                          <m:e>
                            <m:r>
                              <a:rPr lang="en-GB" sz="2800" b="0" i="1" smtClean="0">
                                <a:latin typeface="Cambria Math" panose="02040503050406030204" pitchFamily="18" charset="0"/>
                                <a:ea typeface="Cambria Math" panose="02040503050406030204" pitchFamily="18" charset="0"/>
                              </a:rPr>
                              <m:t>(</m:t>
                            </m:r>
                            <m:r>
                              <a:rPr lang="en-GB" sz="2800" b="0" i="1" smtClean="0">
                                <a:latin typeface="Cambria Math" panose="02040503050406030204" pitchFamily="18" charset="0"/>
                                <a:ea typeface="Cambria Math" panose="02040503050406030204" pitchFamily="18" charset="0"/>
                              </a:rPr>
                              <m:t>𝑝</m:t>
                            </m:r>
                            <m:r>
                              <a:rPr lang="en-GB" sz="2800" b="0" i="1" smtClean="0">
                                <a:latin typeface="Cambria Math" panose="02040503050406030204" pitchFamily="18" charset="0"/>
                                <a:ea typeface="Cambria Math" panose="02040503050406030204" pitchFamily="18" charset="0"/>
                              </a:rPr>
                              <m:t>+</m:t>
                            </m:r>
                            <m:rad>
                              <m:radPr>
                                <m:ctrlPr>
                                  <a:rPr lang="en-GB" sz="2800" b="0" i="1" smtClean="0">
                                    <a:latin typeface="Cambria Math" panose="02040503050406030204" pitchFamily="18" charset="0"/>
                                    <a:ea typeface="Cambria Math" panose="02040503050406030204" pitchFamily="18" charset="0"/>
                                  </a:rPr>
                                </m:ctrlPr>
                              </m:radPr>
                              <m:deg>
                                <m:r>
                                  <m:rPr>
                                    <m:brk m:alnAt="7"/>
                                  </m:rPr>
                                  <a:rPr lang="en-GB" sz="2800" b="0" i="1" smtClean="0">
                                    <a:latin typeface="Cambria Math" panose="02040503050406030204" pitchFamily="18" charset="0"/>
                                    <a:ea typeface="Cambria Math" panose="02040503050406030204" pitchFamily="18" charset="0"/>
                                  </a:rPr>
                                  <m:t>3</m:t>
                                </m:r>
                              </m:deg>
                              <m:e>
                                <m:r>
                                  <a:rPr lang="en-GB" sz="2800" b="0" i="1" smtClean="0">
                                    <a:latin typeface="Cambria Math" panose="02040503050406030204" pitchFamily="18" charset="0"/>
                                    <a:ea typeface="Cambria Math" panose="02040503050406030204" pitchFamily="18" charset="0"/>
                                  </a:rPr>
                                  <m:t>𝑝</m:t>
                                </m:r>
                                <m:sSup>
                                  <m:sSupPr>
                                    <m:ctrlPr>
                                      <a:rPr lang="en-GB" sz="2800" b="0" i="1" smtClean="0">
                                        <a:latin typeface="Cambria Math" panose="02040503050406030204" pitchFamily="18" charset="0"/>
                                        <a:ea typeface="Cambria Math" panose="02040503050406030204" pitchFamily="18" charset="0"/>
                                      </a:rPr>
                                    </m:ctrlPr>
                                  </m:sSupPr>
                                  <m:e>
                                    <m:r>
                                      <a:rPr lang="en-GB" sz="2800" b="0" i="1" smtClean="0">
                                        <a:latin typeface="Cambria Math" panose="02040503050406030204" pitchFamily="18" charset="0"/>
                                        <a:ea typeface="Cambria Math" panose="02040503050406030204" pitchFamily="18" charset="0"/>
                                      </a:rPr>
                                      <m:t>𝑞</m:t>
                                    </m:r>
                                  </m:e>
                                  <m:sup>
                                    <m:r>
                                      <a:rPr lang="en-GB" sz="2800" b="0" i="1" smtClean="0">
                                        <a:latin typeface="Cambria Math" panose="02040503050406030204" pitchFamily="18" charset="0"/>
                                        <a:ea typeface="Cambria Math" panose="02040503050406030204" pitchFamily="18" charset="0"/>
                                      </a:rPr>
                                      <m:t>2</m:t>
                                    </m:r>
                                  </m:sup>
                                </m:sSup>
                              </m:e>
                            </m:rad>
                            <m:r>
                              <a:rPr lang="en-GB" sz="2800" b="0" i="1" smtClean="0">
                                <a:latin typeface="Cambria Math" panose="02040503050406030204" pitchFamily="18" charset="0"/>
                                <a:ea typeface="Cambria Math" panose="02040503050406030204" pitchFamily="18" charset="0"/>
                              </a:rPr>
                              <m:t>)</m:t>
                            </m:r>
                          </m:e>
                          <m:sup>
                            <m:r>
                              <a:rPr lang="en-GB" sz="2800" b="0" i="1" smtClean="0">
                                <a:latin typeface="Cambria Math" panose="02040503050406030204" pitchFamily="18" charset="0"/>
                                <a:ea typeface="Cambria Math" panose="02040503050406030204" pitchFamily="18" charset="0"/>
                              </a:rPr>
                              <m:t>2</m:t>
                            </m:r>
                          </m:sup>
                        </m:sSup>
                      </m:e>
                    </m:rad>
                  </m:oMath>
                </a14:m>
                <a:endParaRPr lang="en-GB" sz="2800" dirty="0">
                  <a:latin typeface="Cambria Math" panose="02040503050406030204" pitchFamily="18" charset="0"/>
                  <a:ea typeface="Cambria Math" panose="02040503050406030204" pitchFamily="18"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5134706" y="3412247"/>
                <a:ext cx="5041573" cy="1644874"/>
              </a:xfrm>
              <a:prstGeom prst="rect">
                <a:avLst/>
              </a:prstGeom>
              <a:blipFill rotWithShape="0">
                <a:blip r:embed="rId3"/>
                <a:stretch>
                  <a:fillRect l="-2418"/>
                </a:stretch>
              </a:blipFill>
            </p:spPr>
            <p:txBody>
              <a:bodyPr/>
              <a:lstStyle/>
              <a:p>
                <a:r>
                  <a:rPr lang="en-GB">
                    <a:noFill/>
                  </a:rPr>
                  <a:t> </a:t>
                </a:r>
              </a:p>
            </p:txBody>
          </p:sp>
        </mc:Fallback>
      </mc:AlternateContent>
    </p:spTree>
    <p:extLst>
      <p:ext uri="{BB962C8B-B14F-4D97-AF65-F5344CB8AC3E}">
        <p14:creationId xmlns:p14="http://schemas.microsoft.com/office/powerpoint/2010/main" val="30122529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7081342" y="2597385"/>
            <a:ext cx="4294128" cy="3256987"/>
          </a:xfrm>
          <a:prstGeom prst="rect">
            <a:avLst/>
          </a:prstGeom>
        </p:spPr>
      </p:pic>
      <p:sp>
        <p:nvSpPr>
          <p:cNvPr id="4" name="TextBox 3"/>
          <p:cNvSpPr txBox="1"/>
          <p:nvPr/>
        </p:nvSpPr>
        <p:spPr>
          <a:xfrm>
            <a:off x="1021662" y="834419"/>
            <a:ext cx="6968787" cy="523220"/>
          </a:xfrm>
          <a:prstGeom prst="rect">
            <a:avLst/>
          </a:prstGeom>
          <a:noFill/>
        </p:spPr>
        <p:txBody>
          <a:bodyPr wrap="square" rtlCol="0">
            <a:spAutoFit/>
          </a:bodyPr>
          <a:lstStyle/>
          <a:p>
            <a:r>
              <a:rPr lang="en-GB" sz="2800" b="1" dirty="0" smtClean="0">
                <a:solidFill>
                  <a:srgbClr val="002060"/>
                </a:solidFill>
                <a:cs typeface="Calibri" panose="020F0502020204030204" pitchFamily="34" charset="0"/>
              </a:rPr>
              <a:t>Problem 7.</a:t>
            </a:r>
            <a:r>
              <a:rPr lang="en-GB" sz="2800" dirty="0" smtClean="0">
                <a:cs typeface="Calibri" panose="020F0502020204030204" pitchFamily="34" charset="0"/>
              </a:rPr>
              <a:t> Find the area of the region</a:t>
            </a:r>
            <a:endParaRPr lang="en-GB" sz="2800" i="1" dirty="0">
              <a:latin typeface="Cambria Math" panose="02040503050406030204" pitchFamily="18" charset="0"/>
              <a:ea typeface="Cambria Math" panose="02040503050406030204" pitchFamily="18" charset="0"/>
              <a:cs typeface="Calibri" panose="020F0502020204030204" pitchFamily="34" charset="0"/>
            </a:endParaRPr>
          </a:p>
        </p:txBody>
      </p:sp>
      <mc:AlternateContent xmlns:mc="http://schemas.openxmlformats.org/markup-compatibility/2006" xmlns:a14="http://schemas.microsoft.com/office/drawing/2010/main">
        <mc:Choice Requires="a14">
          <p:sp>
            <p:nvSpPr>
              <p:cNvPr id="5" name="TextBox 4"/>
              <p:cNvSpPr txBox="1"/>
              <p:nvPr/>
            </p:nvSpPr>
            <p:spPr>
              <a:xfrm>
                <a:off x="1767251" y="1646665"/>
                <a:ext cx="7334546"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ea typeface="Cambria Math" panose="02040503050406030204" pitchFamily="18" charset="0"/>
                          <a:cs typeface="Calibri" panose="020F0502020204030204" pitchFamily="34" charset="0"/>
                        </a:rPr>
                        <m:t>𝑆</m:t>
                      </m:r>
                      <m:r>
                        <a:rPr lang="en-US" sz="2800" b="0" i="1" smtClean="0">
                          <a:latin typeface="Cambria Math" panose="02040503050406030204" pitchFamily="18" charset="0"/>
                          <a:ea typeface="Cambria Math" panose="02040503050406030204" pitchFamily="18" charset="0"/>
                          <a:cs typeface="Calibri" panose="020F0502020204030204" pitchFamily="34" charset="0"/>
                        </a:rPr>
                        <m:t>=</m:t>
                      </m:r>
                      <m:d>
                        <m:dPr>
                          <m:begChr m:val="{"/>
                          <m:endChr m:val="}"/>
                          <m:ctrlPr>
                            <a:rPr lang="en-US" sz="2800" b="0" i="1" smtClean="0">
                              <a:latin typeface="Cambria Math" panose="02040503050406030204" pitchFamily="18" charset="0"/>
                              <a:ea typeface="Cambria Math" panose="02040503050406030204" pitchFamily="18" charset="0"/>
                              <a:cs typeface="Calibri" panose="020F0502020204030204" pitchFamily="34" charset="0"/>
                            </a:rPr>
                          </m:ctrlPr>
                        </m:dPr>
                        <m:e>
                          <m:d>
                            <m:dPr>
                              <m:begChr m:val=""/>
                              <m:endChr m:val="|"/>
                              <m:ctrlPr>
                                <a:rPr lang="en-US" sz="2800" b="0" i="1" smtClean="0">
                                  <a:latin typeface="Cambria Math" panose="02040503050406030204" pitchFamily="18" charset="0"/>
                                  <a:ea typeface="Cambria Math" panose="02040503050406030204" pitchFamily="18" charset="0"/>
                                  <a:cs typeface="Calibri" panose="020F0502020204030204" pitchFamily="34" charset="0"/>
                                </a:rPr>
                              </m:ctrlPr>
                            </m:dPr>
                            <m:e>
                              <m:r>
                                <a:rPr lang="en-US" sz="2800" b="0" i="1" smtClean="0">
                                  <a:latin typeface="Cambria Math" panose="02040503050406030204" pitchFamily="18" charset="0"/>
                                  <a:ea typeface="Cambria Math" panose="02040503050406030204" pitchFamily="18" charset="0"/>
                                  <a:cs typeface="Calibri" panose="020F0502020204030204" pitchFamily="34" charset="0"/>
                                </a:rPr>
                                <m:t>(</m:t>
                              </m:r>
                              <m:r>
                                <a:rPr lang="en-US" sz="2800" b="0" i="1" smtClean="0">
                                  <a:latin typeface="Cambria Math" panose="02040503050406030204" pitchFamily="18" charset="0"/>
                                  <a:ea typeface="Cambria Math" panose="02040503050406030204" pitchFamily="18" charset="0"/>
                                  <a:cs typeface="Calibri" panose="020F0502020204030204" pitchFamily="34" charset="0"/>
                                </a:rPr>
                                <m:t>𝑥</m:t>
                              </m:r>
                              <m:r>
                                <a:rPr lang="en-US" sz="2800" b="0" i="1" smtClean="0">
                                  <a:latin typeface="Cambria Math" panose="02040503050406030204" pitchFamily="18" charset="0"/>
                                  <a:ea typeface="Cambria Math" panose="02040503050406030204" pitchFamily="18" charset="0"/>
                                  <a:cs typeface="Calibri" panose="020F0502020204030204" pitchFamily="34" charset="0"/>
                                </a:rPr>
                                <m:t>, </m:t>
                              </m:r>
                              <m:r>
                                <a:rPr lang="en-US" sz="2800" b="0" i="1" smtClean="0">
                                  <a:latin typeface="Cambria Math" panose="02040503050406030204" pitchFamily="18" charset="0"/>
                                  <a:ea typeface="Cambria Math" panose="02040503050406030204" pitchFamily="18" charset="0"/>
                                  <a:cs typeface="Calibri" panose="020F0502020204030204" pitchFamily="34" charset="0"/>
                                </a:rPr>
                                <m:t>𝑦</m:t>
                              </m:r>
                              <m:r>
                                <a:rPr lang="en-US" sz="2800" b="0" i="1" smtClean="0">
                                  <a:latin typeface="Cambria Math" panose="02040503050406030204" pitchFamily="18" charset="0"/>
                                  <a:ea typeface="Cambria Math" panose="02040503050406030204" pitchFamily="18" charset="0"/>
                                  <a:cs typeface="Calibri" panose="020F0502020204030204" pitchFamily="34" charset="0"/>
                                </a:rPr>
                                <m:t>)</m:t>
                              </m:r>
                            </m:e>
                          </m:d>
                          <m:r>
                            <a:rPr lang="en-US" sz="2800" b="0" i="1" smtClean="0">
                              <a:latin typeface="Cambria Math" panose="02040503050406030204" pitchFamily="18" charset="0"/>
                              <a:ea typeface="Cambria Math" panose="02040503050406030204" pitchFamily="18" charset="0"/>
                              <a:cs typeface="Calibri" panose="020F0502020204030204" pitchFamily="34" charset="0"/>
                            </a:rPr>
                            <m:t>𝑥</m:t>
                          </m:r>
                          <m:r>
                            <a:rPr lang="en-US" sz="2800" b="0" i="1" smtClean="0">
                              <a:latin typeface="Cambria Math" panose="02040503050406030204" pitchFamily="18" charset="0"/>
                              <a:ea typeface="Cambria Math" panose="02040503050406030204" pitchFamily="18" charset="0"/>
                              <a:cs typeface="Calibri" panose="020F0502020204030204" pitchFamily="34" charset="0"/>
                            </a:rPr>
                            <m:t>≥0, </m:t>
                          </m:r>
                          <m:r>
                            <a:rPr lang="en-US" sz="2800" b="0" i="1" smtClean="0">
                              <a:latin typeface="Cambria Math" panose="02040503050406030204" pitchFamily="18" charset="0"/>
                              <a:ea typeface="Cambria Math" panose="02040503050406030204" pitchFamily="18" charset="0"/>
                              <a:cs typeface="Calibri" panose="020F0502020204030204" pitchFamily="34" charset="0"/>
                            </a:rPr>
                            <m:t>𝑦</m:t>
                          </m:r>
                          <m:r>
                            <a:rPr lang="en-US" sz="2800" b="0" i="1" smtClean="0">
                              <a:latin typeface="Cambria Math" panose="02040503050406030204" pitchFamily="18" charset="0"/>
                              <a:ea typeface="Cambria Math" panose="02040503050406030204" pitchFamily="18" charset="0"/>
                              <a:cs typeface="Calibri" panose="020F0502020204030204" pitchFamily="34" charset="0"/>
                            </a:rPr>
                            <m:t>≤1,</m:t>
                          </m:r>
                          <m:sSup>
                            <m:sSupPr>
                              <m:ctrlPr>
                                <a:rPr lang="en-US" sz="2800" b="0" i="1" smtClean="0">
                                  <a:latin typeface="Cambria Math" panose="02040503050406030204" pitchFamily="18" charset="0"/>
                                  <a:ea typeface="Cambria Math" panose="02040503050406030204" pitchFamily="18" charset="0"/>
                                  <a:cs typeface="Calibri" panose="020F0502020204030204" pitchFamily="34" charset="0"/>
                                </a:rPr>
                              </m:ctrlPr>
                            </m:sSupPr>
                            <m:e>
                              <m:r>
                                <a:rPr lang="en-US" sz="2800" b="0" i="1" smtClean="0">
                                  <a:latin typeface="Cambria Math" panose="02040503050406030204" pitchFamily="18" charset="0"/>
                                  <a:ea typeface="Cambria Math" panose="02040503050406030204" pitchFamily="18" charset="0"/>
                                  <a:cs typeface="Calibri" panose="020F0502020204030204" pitchFamily="34" charset="0"/>
                                </a:rPr>
                                <m:t>𝑥</m:t>
                              </m:r>
                            </m:e>
                            <m:sup>
                              <m:r>
                                <a:rPr lang="en-US" sz="2800" b="0" i="1" smtClean="0">
                                  <a:latin typeface="Cambria Math" panose="02040503050406030204" pitchFamily="18" charset="0"/>
                                  <a:ea typeface="Cambria Math" panose="02040503050406030204" pitchFamily="18" charset="0"/>
                                  <a:cs typeface="Calibri" panose="020F0502020204030204" pitchFamily="34" charset="0"/>
                                </a:rPr>
                                <m:t>2</m:t>
                              </m:r>
                            </m:sup>
                          </m:sSup>
                          <m:r>
                            <a:rPr lang="en-US" sz="2800" b="0" i="1" smtClean="0">
                              <a:latin typeface="Cambria Math" panose="02040503050406030204" pitchFamily="18" charset="0"/>
                              <a:ea typeface="Cambria Math" panose="02040503050406030204" pitchFamily="18" charset="0"/>
                              <a:cs typeface="Calibri" panose="020F0502020204030204" pitchFamily="34" charset="0"/>
                            </a:rPr>
                            <m:t>+</m:t>
                          </m:r>
                          <m:sSup>
                            <m:sSupPr>
                              <m:ctrlPr>
                                <a:rPr lang="en-US" sz="2800" b="0" i="1" smtClean="0">
                                  <a:latin typeface="Cambria Math" panose="02040503050406030204" pitchFamily="18" charset="0"/>
                                  <a:ea typeface="Cambria Math" panose="02040503050406030204" pitchFamily="18" charset="0"/>
                                  <a:cs typeface="Calibri" panose="020F0502020204030204" pitchFamily="34" charset="0"/>
                                </a:rPr>
                              </m:ctrlPr>
                            </m:sSupPr>
                            <m:e>
                              <m:r>
                                <a:rPr lang="en-US" sz="2800" b="0" i="1" smtClean="0">
                                  <a:latin typeface="Cambria Math" panose="02040503050406030204" pitchFamily="18" charset="0"/>
                                  <a:ea typeface="Cambria Math" panose="02040503050406030204" pitchFamily="18" charset="0"/>
                                  <a:cs typeface="Calibri" panose="020F0502020204030204" pitchFamily="34" charset="0"/>
                                </a:rPr>
                                <m:t>𝑦</m:t>
                              </m:r>
                            </m:e>
                            <m:sup>
                              <m:r>
                                <a:rPr lang="en-US" sz="2800" b="0" i="1" smtClean="0">
                                  <a:latin typeface="Cambria Math" panose="02040503050406030204" pitchFamily="18" charset="0"/>
                                  <a:ea typeface="Cambria Math" panose="02040503050406030204" pitchFamily="18" charset="0"/>
                                  <a:cs typeface="Calibri" panose="020F0502020204030204" pitchFamily="34" charset="0"/>
                                </a:rPr>
                                <m:t>2</m:t>
                              </m:r>
                            </m:sup>
                          </m:sSup>
                          <m:r>
                            <a:rPr lang="en-US" sz="2800" b="0" i="1" smtClean="0">
                              <a:latin typeface="Cambria Math" panose="02040503050406030204" pitchFamily="18" charset="0"/>
                              <a:ea typeface="Cambria Math" panose="02040503050406030204" pitchFamily="18" charset="0"/>
                              <a:cs typeface="Calibri" panose="020F0502020204030204" pitchFamily="34" charset="0"/>
                            </a:rPr>
                            <m:t>≤4</m:t>
                          </m:r>
                          <m:r>
                            <a:rPr lang="en-US" sz="2800" b="0" i="1" smtClean="0">
                              <a:latin typeface="Cambria Math" panose="02040503050406030204" pitchFamily="18" charset="0"/>
                              <a:ea typeface="Cambria Math" panose="02040503050406030204" pitchFamily="18" charset="0"/>
                              <a:cs typeface="Calibri" panose="020F0502020204030204" pitchFamily="34" charset="0"/>
                            </a:rPr>
                            <m:t>𝑦</m:t>
                          </m:r>
                        </m:e>
                      </m:d>
                    </m:oMath>
                  </m:oMathPara>
                </a14:m>
                <a:endParaRPr lang="en-GB" sz="2800" i="1" dirty="0">
                  <a:latin typeface="Cambria Math" panose="02040503050406030204" pitchFamily="18" charset="0"/>
                  <a:ea typeface="Cambria Math" panose="02040503050406030204" pitchFamily="18" charset="0"/>
                  <a:cs typeface="Calibri" panose="020F0502020204030204" pitchFamily="34"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1767251" y="1646665"/>
                <a:ext cx="7334546" cy="523220"/>
              </a:xfrm>
              <a:prstGeom prst="rect">
                <a:avLst/>
              </a:prstGeom>
              <a:blipFill rotWithShape="0">
                <a:blip r:embed="rId3"/>
                <a:stretch>
                  <a:fillRect/>
                </a:stretch>
              </a:blipFill>
            </p:spPr>
            <p:txBody>
              <a:bodyPr/>
              <a:lstStyle/>
              <a:p>
                <a:r>
                  <a:rPr lang="en-GB">
                    <a:noFill/>
                  </a:rPr>
                  <a:t> </a:t>
                </a:r>
              </a:p>
            </p:txBody>
          </p:sp>
        </mc:Fallback>
      </mc:AlternateContent>
      <p:sp>
        <p:nvSpPr>
          <p:cNvPr id="6" name="TextBox 5"/>
          <p:cNvSpPr txBox="1"/>
          <p:nvPr/>
        </p:nvSpPr>
        <p:spPr>
          <a:xfrm>
            <a:off x="1021662" y="2720521"/>
            <a:ext cx="5618289" cy="523220"/>
          </a:xfrm>
          <a:prstGeom prst="rect">
            <a:avLst/>
          </a:prstGeom>
          <a:noFill/>
        </p:spPr>
        <p:txBody>
          <a:bodyPr wrap="square" rtlCol="0">
            <a:spAutoFit/>
          </a:bodyPr>
          <a:lstStyle/>
          <a:p>
            <a:r>
              <a:rPr lang="en-GB" sz="2800" dirty="0" smtClean="0">
                <a:cs typeface="Calibri" panose="020F0502020204030204" pitchFamily="34" charset="0"/>
              </a:rPr>
              <a:t>The region is a part of the circle </a:t>
            </a:r>
            <a:endParaRPr lang="en-GB" sz="2800" i="1" dirty="0">
              <a:latin typeface="Cambria Math" panose="02040503050406030204" pitchFamily="18" charset="0"/>
              <a:ea typeface="Cambria Math" panose="02040503050406030204" pitchFamily="18" charset="0"/>
              <a:cs typeface="Calibri" panose="020F0502020204030204" pitchFamily="34" charset="0"/>
            </a:endParaRPr>
          </a:p>
        </p:txBody>
      </p:sp>
      <mc:AlternateContent xmlns:mc="http://schemas.openxmlformats.org/markup-compatibility/2006" xmlns:a14="http://schemas.microsoft.com/office/drawing/2010/main">
        <mc:Choice Requires="a14">
          <p:sp>
            <p:nvSpPr>
              <p:cNvPr id="7" name="Rectangle 6"/>
              <p:cNvSpPr/>
              <p:nvPr/>
            </p:nvSpPr>
            <p:spPr>
              <a:xfrm>
                <a:off x="3531155" y="3369732"/>
                <a:ext cx="2935355"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sz="2800" i="1" smtClean="0">
                              <a:latin typeface="Cambria Math" panose="02040503050406030204" pitchFamily="18" charset="0"/>
                              <a:ea typeface="Cambria Math" panose="02040503050406030204" pitchFamily="18" charset="0"/>
                              <a:cs typeface="Calibri" panose="020F0502020204030204" pitchFamily="34" charset="0"/>
                            </a:rPr>
                          </m:ctrlPr>
                        </m:sSupPr>
                        <m:e>
                          <m:r>
                            <a:rPr lang="en-US" sz="2800" i="1">
                              <a:latin typeface="Cambria Math" panose="02040503050406030204" pitchFamily="18" charset="0"/>
                              <a:ea typeface="Cambria Math" panose="02040503050406030204" pitchFamily="18" charset="0"/>
                              <a:cs typeface="Calibri" panose="020F0502020204030204" pitchFamily="34" charset="0"/>
                            </a:rPr>
                            <m:t>𝑥</m:t>
                          </m:r>
                        </m:e>
                        <m:sup>
                          <m:r>
                            <a:rPr lang="en-US" sz="2800" i="1">
                              <a:latin typeface="Cambria Math" panose="02040503050406030204" pitchFamily="18" charset="0"/>
                              <a:ea typeface="Cambria Math" panose="02040503050406030204" pitchFamily="18" charset="0"/>
                              <a:cs typeface="Calibri" panose="020F0502020204030204" pitchFamily="34" charset="0"/>
                            </a:rPr>
                            <m:t>2</m:t>
                          </m:r>
                        </m:sup>
                      </m:sSup>
                      <m:r>
                        <a:rPr lang="en-US" sz="2800" i="1">
                          <a:latin typeface="Cambria Math" panose="02040503050406030204" pitchFamily="18" charset="0"/>
                          <a:ea typeface="Cambria Math" panose="02040503050406030204" pitchFamily="18" charset="0"/>
                          <a:cs typeface="Calibri" panose="020F0502020204030204" pitchFamily="34" charset="0"/>
                        </a:rPr>
                        <m:t>+</m:t>
                      </m:r>
                      <m:sSup>
                        <m:sSupPr>
                          <m:ctrlPr>
                            <a:rPr lang="en-US" sz="2800" i="1">
                              <a:latin typeface="Cambria Math" panose="02040503050406030204" pitchFamily="18" charset="0"/>
                              <a:ea typeface="Cambria Math" panose="02040503050406030204" pitchFamily="18" charset="0"/>
                              <a:cs typeface="Calibri" panose="020F0502020204030204" pitchFamily="34" charset="0"/>
                            </a:rPr>
                          </m:ctrlPr>
                        </m:sSupPr>
                        <m:e>
                          <m:r>
                            <a:rPr lang="en-US" sz="2800" b="0" i="1" smtClean="0">
                              <a:latin typeface="Cambria Math" panose="02040503050406030204" pitchFamily="18" charset="0"/>
                              <a:ea typeface="Cambria Math" panose="02040503050406030204" pitchFamily="18" charset="0"/>
                              <a:cs typeface="Calibri" panose="020F0502020204030204" pitchFamily="34" charset="0"/>
                            </a:rPr>
                            <m:t>(</m:t>
                          </m:r>
                          <m:r>
                            <a:rPr lang="en-US" sz="2800" i="1">
                              <a:latin typeface="Cambria Math" panose="02040503050406030204" pitchFamily="18" charset="0"/>
                              <a:ea typeface="Cambria Math" panose="02040503050406030204" pitchFamily="18" charset="0"/>
                              <a:cs typeface="Calibri" panose="020F0502020204030204" pitchFamily="34" charset="0"/>
                            </a:rPr>
                            <m:t>𝑦</m:t>
                          </m:r>
                          <m:r>
                            <a:rPr lang="en-US" sz="2800" b="0" i="1" smtClean="0">
                              <a:latin typeface="Cambria Math" panose="02040503050406030204" pitchFamily="18" charset="0"/>
                              <a:ea typeface="Cambria Math" panose="02040503050406030204" pitchFamily="18" charset="0"/>
                              <a:cs typeface="Calibri" panose="020F0502020204030204" pitchFamily="34" charset="0"/>
                            </a:rPr>
                            <m:t>−2)</m:t>
                          </m:r>
                        </m:e>
                        <m:sup>
                          <m:r>
                            <a:rPr lang="en-US" sz="2800" i="1">
                              <a:latin typeface="Cambria Math" panose="02040503050406030204" pitchFamily="18" charset="0"/>
                              <a:ea typeface="Cambria Math" panose="02040503050406030204" pitchFamily="18" charset="0"/>
                              <a:cs typeface="Calibri" panose="020F0502020204030204" pitchFamily="34" charset="0"/>
                            </a:rPr>
                            <m:t>2</m:t>
                          </m:r>
                        </m:sup>
                      </m:sSup>
                      <m:r>
                        <a:rPr lang="en-US" sz="2800" b="0" i="1" smtClean="0">
                          <a:latin typeface="Cambria Math" panose="02040503050406030204" pitchFamily="18" charset="0"/>
                          <a:ea typeface="Cambria Math" panose="02040503050406030204" pitchFamily="18" charset="0"/>
                          <a:cs typeface="Calibri" panose="020F0502020204030204" pitchFamily="34" charset="0"/>
                        </a:rPr>
                        <m:t>=</m:t>
                      </m:r>
                      <m:r>
                        <a:rPr lang="en-US" sz="2800" i="1">
                          <a:latin typeface="Cambria Math" panose="02040503050406030204" pitchFamily="18" charset="0"/>
                          <a:ea typeface="Cambria Math" panose="02040503050406030204" pitchFamily="18" charset="0"/>
                          <a:cs typeface="Calibri" panose="020F0502020204030204" pitchFamily="34" charset="0"/>
                        </a:rPr>
                        <m:t>4</m:t>
                      </m:r>
                    </m:oMath>
                  </m:oMathPara>
                </a14:m>
                <a:endParaRPr lang="en-GB" sz="2800" dirty="0"/>
              </a:p>
            </p:txBody>
          </p:sp>
        </mc:Choice>
        <mc:Fallback xmlns="">
          <p:sp>
            <p:nvSpPr>
              <p:cNvPr id="7" name="Rectangle 6"/>
              <p:cNvSpPr>
                <a:spLocks noRot="1" noChangeAspect="1" noMove="1" noResize="1" noEditPoints="1" noAdjustHandles="1" noChangeArrowheads="1" noChangeShapeType="1" noTextEdit="1"/>
              </p:cNvSpPr>
              <p:nvPr/>
            </p:nvSpPr>
            <p:spPr>
              <a:xfrm>
                <a:off x="3531155" y="3369732"/>
                <a:ext cx="2935355" cy="523220"/>
              </a:xfrm>
              <a:prstGeom prst="rect">
                <a:avLst/>
              </a:prstGeom>
              <a:blipFill rotWithShape="0">
                <a:blip r:embed="rId4"/>
                <a:stretch>
                  <a:fillRect/>
                </a:stretch>
              </a:blipFill>
            </p:spPr>
            <p:txBody>
              <a:bodyPr/>
              <a:lstStyle/>
              <a:p>
                <a:r>
                  <a:rPr lang="en-GB">
                    <a:noFill/>
                  </a:rPr>
                  <a:t> </a:t>
                </a:r>
              </a:p>
            </p:txBody>
          </p:sp>
        </mc:Fallback>
      </mc:AlternateContent>
      <p:sp>
        <p:nvSpPr>
          <p:cNvPr id="8" name="TextBox 7"/>
          <p:cNvSpPr txBox="1"/>
          <p:nvPr/>
        </p:nvSpPr>
        <p:spPr>
          <a:xfrm>
            <a:off x="1092333" y="4018943"/>
            <a:ext cx="1932222" cy="523220"/>
          </a:xfrm>
          <a:prstGeom prst="rect">
            <a:avLst/>
          </a:prstGeom>
          <a:noFill/>
        </p:spPr>
        <p:txBody>
          <a:bodyPr wrap="square" rtlCol="0">
            <a:spAutoFit/>
          </a:bodyPr>
          <a:lstStyle/>
          <a:p>
            <a:r>
              <a:rPr lang="en-GB" sz="2800" dirty="0" smtClean="0">
                <a:cs typeface="Calibri" panose="020F0502020204030204" pitchFamily="34" charset="0"/>
              </a:rPr>
              <a:t>The area is </a:t>
            </a:r>
            <a:endParaRPr lang="en-GB" sz="2800" i="1" dirty="0">
              <a:latin typeface="Cambria Math" panose="02040503050406030204" pitchFamily="18" charset="0"/>
              <a:ea typeface="Cambria Math" panose="02040503050406030204" pitchFamily="18" charset="0"/>
              <a:cs typeface="Calibri" panose="020F0502020204030204" pitchFamily="34" charset="0"/>
            </a:endParaRPr>
          </a:p>
        </p:txBody>
      </p:sp>
      <mc:AlternateContent xmlns:mc="http://schemas.openxmlformats.org/markup-compatibility/2006" xmlns:a14="http://schemas.microsoft.com/office/drawing/2010/main">
        <mc:Choice Requires="a14">
          <p:sp>
            <p:nvSpPr>
              <p:cNvPr id="9" name="Rectangle 8"/>
              <p:cNvSpPr/>
              <p:nvPr/>
            </p:nvSpPr>
            <p:spPr>
              <a:xfrm>
                <a:off x="1767251" y="4794145"/>
                <a:ext cx="3272563" cy="106022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𝑆</m:t>
                      </m:r>
                      <m:r>
                        <a:rPr lang="en-US" sz="2800" b="0" i="1" smtClean="0">
                          <a:latin typeface="Cambria Math" panose="02040503050406030204" pitchFamily="18" charset="0"/>
                        </a:rPr>
                        <m:t>=</m:t>
                      </m:r>
                      <m:nary>
                        <m:naryPr>
                          <m:ctrlPr>
                            <a:rPr lang="en-US" sz="2800" b="0" i="1" smtClean="0">
                              <a:latin typeface="Cambria Math" panose="02040503050406030204" pitchFamily="18" charset="0"/>
                            </a:rPr>
                          </m:ctrlPr>
                        </m:naryPr>
                        <m:sub>
                          <m:r>
                            <m:rPr>
                              <m:brk m:alnAt="23"/>
                            </m:rPr>
                            <a:rPr lang="en-US" sz="2800" b="0" i="1" smtClean="0">
                              <a:latin typeface="Cambria Math" panose="02040503050406030204" pitchFamily="18" charset="0"/>
                            </a:rPr>
                            <m:t>0</m:t>
                          </m:r>
                        </m:sub>
                        <m:sup>
                          <m:r>
                            <a:rPr lang="en-US" sz="2800" b="0" i="1" smtClean="0">
                              <a:latin typeface="Cambria Math" panose="02040503050406030204" pitchFamily="18" charset="0"/>
                            </a:rPr>
                            <m:t>1</m:t>
                          </m:r>
                        </m:sup>
                        <m:e>
                          <m:rad>
                            <m:radPr>
                              <m:degHide m:val="on"/>
                              <m:ctrlPr>
                                <a:rPr lang="en-US" sz="2800" b="0" i="1" smtClean="0">
                                  <a:latin typeface="Cambria Math" panose="02040503050406030204" pitchFamily="18" charset="0"/>
                                </a:rPr>
                              </m:ctrlPr>
                            </m:radPr>
                            <m:deg/>
                            <m:e>
                              <m:r>
                                <a:rPr lang="en-US" sz="2800" b="0" i="1" smtClean="0">
                                  <a:latin typeface="Cambria Math" panose="02040503050406030204" pitchFamily="18" charset="0"/>
                                </a:rPr>
                                <m:t>4</m:t>
                              </m:r>
                              <m:r>
                                <a:rPr lang="en-US" sz="2800" b="0" i="1" smtClean="0">
                                  <a:latin typeface="Cambria Math" panose="02040503050406030204" pitchFamily="18" charset="0"/>
                                </a:rPr>
                                <m:t>𝑦</m:t>
                              </m:r>
                              <m:r>
                                <a:rPr lang="en-US" sz="2800" b="0" i="1" smtClean="0">
                                  <a:latin typeface="Cambria Math" panose="02040503050406030204" pitchFamily="18" charset="0"/>
                                </a:rPr>
                                <m:t>−</m:t>
                              </m:r>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𝑦</m:t>
                                  </m:r>
                                </m:e>
                                <m:sup>
                                  <m:r>
                                    <a:rPr lang="en-US" sz="2800" b="0" i="1" smtClean="0">
                                      <a:latin typeface="Cambria Math" panose="02040503050406030204" pitchFamily="18" charset="0"/>
                                    </a:rPr>
                                    <m:t>2</m:t>
                                  </m:r>
                                </m:sup>
                              </m:sSup>
                            </m:e>
                          </m:rad>
                          <m:r>
                            <a:rPr lang="en-US" sz="2800" b="0" i="1" smtClean="0">
                              <a:latin typeface="Cambria Math" panose="02040503050406030204" pitchFamily="18" charset="0"/>
                            </a:rPr>
                            <m:t>𝑑𝑦</m:t>
                          </m:r>
                        </m:e>
                      </m:nary>
                    </m:oMath>
                  </m:oMathPara>
                </a14:m>
                <a:endParaRPr lang="en-GB" sz="2800" dirty="0"/>
              </a:p>
            </p:txBody>
          </p:sp>
        </mc:Choice>
        <mc:Fallback xmlns="">
          <p:sp>
            <p:nvSpPr>
              <p:cNvPr id="9" name="Rectangle 8"/>
              <p:cNvSpPr>
                <a:spLocks noRot="1" noChangeAspect="1" noMove="1" noResize="1" noEditPoints="1" noAdjustHandles="1" noChangeArrowheads="1" noChangeShapeType="1" noTextEdit="1"/>
              </p:cNvSpPr>
              <p:nvPr/>
            </p:nvSpPr>
            <p:spPr>
              <a:xfrm>
                <a:off x="1767251" y="4794145"/>
                <a:ext cx="3272563" cy="1060227"/>
              </a:xfrm>
              <a:prstGeom prst="rect">
                <a:avLst/>
              </a:prstGeom>
              <a:blipFill rotWithShape="0">
                <a:blip r:embed="rId5"/>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31703212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3483510" y="1263154"/>
                <a:ext cx="3272563" cy="106022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𝑆</m:t>
                      </m:r>
                      <m:r>
                        <a:rPr lang="en-US" sz="2800" b="0" i="1" smtClean="0">
                          <a:latin typeface="Cambria Math" panose="02040503050406030204" pitchFamily="18" charset="0"/>
                        </a:rPr>
                        <m:t>=</m:t>
                      </m:r>
                      <m:nary>
                        <m:naryPr>
                          <m:ctrlPr>
                            <a:rPr lang="en-US" sz="2800" b="0" i="1" smtClean="0">
                              <a:latin typeface="Cambria Math" panose="02040503050406030204" pitchFamily="18" charset="0"/>
                            </a:rPr>
                          </m:ctrlPr>
                        </m:naryPr>
                        <m:sub>
                          <m:r>
                            <m:rPr>
                              <m:brk m:alnAt="23"/>
                            </m:rPr>
                            <a:rPr lang="en-US" sz="2800" b="0" i="1" smtClean="0">
                              <a:latin typeface="Cambria Math" panose="02040503050406030204" pitchFamily="18" charset="0"/>
                            </a:rPr>
                            <m:t>0</m:t>
                          </m:r>
                        </m:sub>
                        <m:sup>
                          <m:r>
                            <a:rPr lang="en-US" sz="2800" b="0" i="1" smtClean="0">
                              <a:latin typeface="Cambria Math" panose="02040503050406030204" pitchFamily="18" charset="0"/>
                            </a:rPr>
                            <m:t>1</m:t>
                          </m:r>
                        </m:sup>
                        <m:e>
                          <m:rad>
                            <m:radPr>
                              <m:degHide m:val="on"/>
                              <m:ctrlPr>
                                <a:rPr lang="en-US" sz="2800" b="0" i="1" smtClean="0">
                                  <a:latin typeface="Cambria Math" panose="02040503050406030204" pitchFamily="18" charset="0"/>
                                </a:rPr>
                              </m:ctrlPr>
                            </m:radPr>
                            <m:deg/>
                            <m:e>
                              <m:r>
                                <a:rPr lang="en-US" sz="2800" b="0" i="1" smtClean="0">
                                  <a:latin typeface="Cambria Math" panose="02040503050406030204" pitchFamily="18" charset="0"/>
                                </a:rPr>
                                <m:t>4</m:t>
                              </m:r>
                              <m:r>
                                <a:rPr lang="en-US" sz="2800" b="0" i="1" smtClean="0">
                                  <a:latin typeface="Cambria Math" panose="02040503050406030204" pitchFamily="18" charset="0"/>
                                </a:rPr>
                                <m:t>𝑦</m:t>
                              </m:r>
                              <m:r>
                                <a:rPr lang="en-US" sz="2800" b="0" i="1" smtClean="0">
                                  <a:latin typeface="Cambria Math" panose="02040503050406030204" pitchFamily="18" charset="0"/>
                                </a:rPr>
                                <m:t>−</m:t>
                              </m:r>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𝑦</m:t>
                                  </m:r>
                                </m:e>
                                <m:sup>
                                  <m:r>
                                    <a:rPr lang="en-US" sz="2800" b="0" i="1" smtClean="0">
                                      <a:latin typeface="Cambria Math" panose="02040503050406030204" pitchFamily="18" charset="0"/>
                                    </a:rPr>
                                    <m:t>2</m:t>
                                  </m:r>
                                </m:sup>
                              </m:sSup>
                            </m:e>
                          </m:rad>
                          <m:r>
                            <a:rPr lang="en-US" sz="2800" b="0" i="1" smtClean="0">
                              <a:latin typeface="Cambria Math" panose="02040503050406030204" pitchFamily="18" charset="0"/>
                            </a:rPr>
                            <m:t>𝑑𝑦</m:t>
                          </m:r>
                        </m:e>
                      </m:nary>
                    </m:oMath>
                  </m:oMathPara>
                </a14:m>
                <a:endParaRPr lang="en-GB" sz="2800" dirty="0"/>
              </a:p>
            </p:txBody>
          </p:sp>
        </mc:Choice>
        <mc:Fallback xmlns="">
          <p:sp>
            <p:nvSpPr>
              <p:cNvPr id="2" name="Rectangle 1"/>
              <p:cNvSpPr>
                <a:spLocks noRot="1" noChangeAspect="1" noMove="1" noResize="1" noEditPoints="1" noAdjustHandles="1" noChangeArrowheads="1" noChangeShapeType="1" noTextEdit="1"/>
              </p:cNvSpPr>
              <p:nvPr/>
            </p:nvSpPr>
            <p:spPr>
              <a:xfrm>
                <a:off x="3483510" y="1263154"/>
                <a:ext cx="3272563" cy="1060227"/>
              </a:xfrm>
              <a:prstGeom prst="rect">
                <a:avLst/>
              </a:prstGeom>
              <a:blipFill rotWithShape="0">
                <a:blip r:embed="rId2"/>
                <a:stretch>
                  <a:fillRect/>
                </a:stretch>
              </a:blipFill>
            </p:spPr>
            <p:txBody>
              <a:bodyPr/>
              <a:lstStyle/>
              <a:p>
                <a:r>
                  <a:rPr lang="en-GB">
                    <a:noFill/>
                  </a:rPr>
                  <a:t> </a:t>
                </a:r>
              </a:p>
            </p:txBody>
          </p:sp>
        </mc:Fallback>
      </mc:AlternateContent>
      <p:sp>
        <p:nvSpPr>
          <p:cNvPr id="3" name="TextBox 2"/>
          <p:cNvSpPr txBox="1"/>
          <p:nvPr/>
        </p:nvSpPr>
        <p:spPr>
          <a:xfrm>
            <a:off x="1064198" y="614561"/>
            <a:ext cx="4154916" cy="523220"/>
          </a:xfrm>
          <a:prstGeom prst="rect">
            <a:avLst/>
          </a:prstGeom>
          <a:noFill/>
        </p:spPr>
        <p:txBody>
          <a:bodyPr wrap="square" rtlCol="0">
            <a:spAutoFit/>
          </a:bodyPr>
          <a:lstStyle/>
          <a:p>
            <a:r>
              <a:rPr lang="en-GB" sz="2800" dirty="0" smtClean="0">
                <a:cs typeface="Calibri" panose="020F0502020204030204" pitchFamily="34" charset="0"/>
              </a:rPr>
              <a:t>Calculation by substitution </a:t>
            </a:r>
            <a:endParaRPr lang="en-GB" sz="2800" i="1" dirty="0">
              <a:latin typeface="Cambria Math" panose="02040503050406030204" pitchFamily="18" charset="0"/>
              <a:ea typeface="Cambria Math" panose="02040503050406030204" pitchFamily="18" charset="0"/>
              <a:cs typeface="Calibri" panose="020F0502020204030204" pitchFamily="34" charset="0"/>
            </a:endParaRPr>
          </a:p>
        </p:txBody>
      </p:sp>
      <mc:AlternateContent xmlns:mc="http://schemas.openxmlformats.org/markup-compatibility/2006" xmlns:a14="http://schemas.microsoft.com/office/drawing/2010/main">
        <mc:Choice Requires="a14">
          <p:sp>
            <p:nvSpPr>
              <p:cNvPr id="6" name="Rectangle 5"/>
              <p:cNvSpPr/>
              <p:nvPr/>
            </p:nvSpPr>
            <p:spPr>
              <a:xfrm>
                <a:off x="2102532" y="2296221"/>
                <a:ext cx="6314806" cy="106022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nary>
                        <m:naryPr>
                          <m:ctrlPr>
                            <a:rPr lang="en-US" sz="2800" b="0" i="1" smtClean="0">
                              <a:latin typeface="Cambria Math" panose="02040503050406030204" pitchFamily="18" charset="0"/>
                            </a:rPr>
                          </m:ctrlPr>
                        </m:naryPr>
                        <m:sub>
                          <m:r>
                            <m:rPr>
                              <m:brk m:alnAt="23"/>
                            </m:rPr>
                            <a:rPr lang="en-US" sz="2800" b="0" i="1" smtClean="0">
                              <a:latin typeface="Cambria Math" panose="02040503050406030204" pitchFamily="18" charset="0"/>
                            </a:rPr>
                            <m:t>0</m:t>
                          </m:r>
                        </m:sub>
                        <m:sup>
                          <m:r>
                            <a:rPr lang="en-US" sz="2800" b="0" i="1" smtClean="0">
                              <a:latin typeface="Cambria Math" panose="02040503050406030204" pitchFamily="18" charset="0"/>
                            </a:rPr>
                            <m:t>1</m:t>
                          </m:r>
                        </m:sup>
                        <m:e>
                          <m:rad>
                            <m:radPr>
                              <m:degHide m:val="on"/>
                              <m:ctrlPr>
                                <a:rPr lang="en-US" sz="2800" b="0" i="1" smtClean="0">
                                  <a:latin typeface="Cambria Math" panose="02040503050406030204" pitchFamily="18" charset="0"/>
                                </a:rPr>
                              </m:ctrlPr>
                            </m:radPr>
                            <m:deg/>
                            <m:e>
                              <m:r>
                                <a:rPr lang="en-US" sz="2800" b="0" i="1" smtClean="0">
                                  <a:latin typeface="Cambria Math" panose="02040503050406030204" pitchFamily="18" charset="0"/>
                                </a:rPr>
                                <m:t>4</m:t>
                              </m:r>
                              <m:r>
                                <a:rPr lang="en-US" sz="2800" b="0" i="1" smtClean="0">
                                  <a:latin typeface="Cambria Math" panose="02040503050406030204" pitchFamily="18" charset="0"/>
                                </a:rPr>
                                <m:t>𝑦</m:t>
                              </m:r>
                              <m:r>
                                <a:rPr lang="en-US" sz="2800" b="0" i="1" smtClean="0">
                                  <a:latin typeface="Cambria Math" panose="02040503050406030204" pitchFamily="18" charset="0"/>
                                </a:rPr>
                                <m:t>−</m:t>
                              </m:r>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𝑦</m:t>
                                  </m:r>
                                </m:e>
                                <m:sup>
                                  <m:r>
                                    <a:rPr lang="en-US" sz="2800" b="0" i="1" smtClean="0">
                                      <a:latin typeface="Cambria Math" panose="02040503050406030204" pitchFamily="18" charset="0"/>
                                    </a:rPr>
                                    <m:t>2</m:t>
                                  </m:r>
                                </m:sup>
                              </m:sSup>
                            </m:e>
                          </m:rad>
                          <m:r>
                            <a:rPr lang="en-US" sz="2800" b="0" i="1" smtClean="0">
                              <a:latin typeface="Cambria Math" panose="02040503050406030204" pitchFamily="18" charset="0"/>
                            </a:rPr>
                            <m:t>𝑑𝑦</m:t>
                          </m:r>
                        </m:e>
                      </m:nary>
                      <m:r>
                        <a:rPr lang="en-US" sz="2800" b="0" i="1" smtClean="0">
                          <a:latin typeface="Cambria Math" panose="02040503050406030204" pitchFamily="18" charset="0"/>
                        </a:rPr>
                        <m:t>=</m:t>
                      </m:r>
                      <m:nary>
                        <m:naryPr>
                          <m:ctrlPr>
                            <a:rPr lang="en-US" sz="2800" b="0" i="1" smtClean="0">
                              <a:latin typeface="Cambria Math" panose="02040503050406030204" pitchFamily="18" charset="0"/>
                            </a:rPr>
                          </m:ctrlPr>
                        </m:naryPr>
                        <m:sub>
                          <m:r>
                            <m:rPr>
                              <m:brk m:alnAt="23"/>
                            </m:rPr>
                            <a:rPr lang="en-US" sz="2800" b="0" i="1" smtClean="0">
                              <a:latin typeface="Cambria Math" panose="02040503050406030204" pitchFamily="18" charset="0"/>
                            </a:rPr>
                            <m:t>0</m:t>
                          </m:r>
                        </m:sub>
                        <m:sup>
                          <m:r>
                            <a:rPr lang="en-US" sz="2800" b="0" i="1" smtClean="0">
                              <a:latin typeface="Cambria Math" panose="02040503050406030204" pitchFamily="18" charset="0"/>
                            </a:rPr>
                            <m:t>1</m:t>
                          </m:r>
                        </m:sup>
                        <m:e>
                          <m:rad>
                            <m:radPr>
                              <m:degHide m:val="on"/>
                              <m:ctrlPr>
                                <a:rPr lang="en-US" sz="2800" b="0" i="1" smtClean="0">
                                  <a:latin typeface="Cambria Math" panose="02040503050406030204" pitchFamily="18" charset="0"/>
                                </a:rPr>
                              </m:ctrlPr>
                            </m:radPr>
                            <m:deg/>
                            <m:e>
                              <m:r>
                                <a:rPr lang="en-US" sz="2800" b="0" i="1" smtClean="0">
                                  <a:latin typeface="Cambria Math" panose="02040503050406030204" pitchFamily="18" charset="0"/>
                                </a:rPr>
                                <m:t>4−</m:t>
                              </m:r>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m:t>
                                  </m:r>
                                  <m:r>
                                    <a:rPr lang="en-US" sz="2800" b="0" i="1" smtClean="0">
                                      <a:latin typeface="Cambria Math" panose="02040503050406030204" pitchFamily="18" charset="0"/>
                                    </a:rPr>
                                    <m:t>𝑦</m:t>
                                  </m:r>
                                  <m:r>
                                    <a:rPr lang="en-US" sz="2800" b="0" i="1" smtClean="0">
                                      <a:latin typeface="Cambria Math" panose="02040503050406030204" pitchFamily="18" charset="0"/>
                                    </a:rPr>
                                    <m:t>−2)</m:t>
                                  </m:r>
                                </m:e>
                                <m:sup>
                                  <m:r>
                                    <a:rPr lang="en-US" sz="2800" b="0" i="1" smtClean="0">
                                      <a:latin typeface="Cambria Math" panose="02040503050406030204" pitchFamily="18" charset="0"/>
                                    </a:rPr>
                                    <m:t>2</m:t>
                                  </m:r>
                                </m:sup>
                              </m:sSup>
                            </m:e>
                          </m:rad>
                          <m:r>
                            <a:rPr lang="en-US" sz="2800" b="0" i="1" smtClean="0">
                              <a:latin typeface="Cambria Math" panose="02040503050406030204" pitchFamily="18" charset="0"/>
                            </a:rPr>
                            <m:t>𝑑𝑦</m:t>
                          </m:r>
                        </m:e>
                      </m:nary>
                    </m:oMath>
                  </m:oMathPara>
                </a14:m>
                <a:endParaRPr lang="en-GB" sz="2800" dirty="0"/>
              </a:p>
            </p:txBody>
          </p:sp>
        </mc:Choice>
        <mc:Fallback xmlns="">
          <p:sp>
            <p:nvSpPr>
              <p:cNvPr id="6" name="Rectangle 5"/>
              <p:cNvSpPr>
                <a:spLocks noRot="1" noChangeAspect="1" noMove="1" noResize="1" noEditPoints="1" noAdjustHandles="1" noChangeArrowheads="1" noChangeShapeType="1" noTextEdit="1"/>
              </p:cNvSpPr>
              <p:nvPr/>
            </p:nvSpPr>
            <p:spPr>
              <a:xfrm>
                <a:off x="2102532" y="2296221"/>
                <a:ext cx="6314806" cy="1060227"/>
              </a:xfrm>
              <a:prstGeom prst="rect">
                <a:avLst/>
              </a:prstGeom>
              <a:blipFill rotWithShape="0">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2358094" y="3481821"/>
                <a:ext cx="8077276" cy="82445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𝑦</m:t>
                      </m:r>
                      <m:r>
                        <a:rPr lang="en-US" sz="2800" b="0" i="1" smtClean="0">
                          <a:latin typeface="Cambria Math" panose="02040503050406030204" pitchFamily="18" charset="0"/>
                        </a:rPr>
                        <m:t>−2=2</m:t>
                      </m:r>
                      <m:r>
                        <a:rPr lang="en-US" sz="2800" b="0" i="1" smtClean="0">
                          <a:latin typeface="Cambria Math" panose="02040503050406030204" pitchFamily="18" charset="0"/>
                        </a:rPr>
                        <m:t>𝑠𝑖𝑛𝑡</m:t>
                      </m:r>
                      <m:r>
                        <a:rPr lang="en-US" sz="2800" b="0" i="1" smtClean="0">
                          <a:latin typeface="Cambria Math" panose="02040503050406030204" pitchFamily="18" charset="0"/>
                        </a:rPr>
                        <m:t>;</m:t>
                      </m:r>
                      <m:r>
                        <a:rPr lang="en-US" sz="2800" b="0" i="1" smtClean="0">
                          <a:latin typeface="Cambria Math" panose="02040503050406030204" pitchFamily="18" charset="0"/>
                        </a:rPr>
                        <m:t>𝑑𝑦</m:t>
                      </m:r>
                      <m:r>
                        <a:rPr lang="en-US" sz="2800" b="0" i="1" smtClean="0">
                          <a:latin typeface="Cambria Math" panose="02040503050406030204" pitchFamily="18" charset="0"/>
                        </a:rPr>
                        <m:t>=2</m:t>
                      </m:r>
                      <m:r>
                        <a:rPr lang="en-US" sz="2800" b="0" i="1" smtClean="0">
                          <a:latin typeface="Cambria Math" panose="02040503050406030204" pitchFamily="18" charset="0"/>
                        </a:rPr>
                        <m:t>𝑐𝑜𝑠𝑡𝑑𝑡</m:t>
                      </m:r>
                      <m:r>
                        <a:rPr lang="en-US" sz="2800" b="0" i="1" smtClean="0">
                          <a:latin typeface="Cambria Math" panose="02040503050406030204" pitchFamily="18" charset="0"/>
                        </a:rPr>
                        <m:t>;  </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𝑡</m:t>
                          </m:r>
                        </m:e>
                        <m:sub>
                          <m:r>
                            <a:rPr lang="en-US" sz="2800" b="0" i="1" smtClean="0">
                              <a:latin typeface="Cambria Math" panose="02040503050406030204" pitchFamily="18" charset="0"/>
                            </a:rPr>
                            <m:t>1</m:t>
                          </m:r>
                        </m:sub>
                      </m:sSub>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r>
                            <a:rPr lang="en-US" sz="2800" b="0" i="1" smtClean="0">
                              <a:latin typeface="Cambria Math" panose="02040503050406030204" pitchFamily="18" charset="0"/>
                              <a:ea typeface="Cambria Math" panose="02040503050406030204" pitchFamily="18" charset="0"/>
                            </a:rPr>
                            <m:t>𝜋</m:t>
                          </m:r>
                        </m:num>
                        <m:den>
                          <m:r>
                            <a:rPr lang="en-US" sz="2800" b="0" i="1" smtClean="0">
                              <a:latin typeface="Cambria Math" panose="02040503050406030204" pitchFamily="18" charset="0"/>
                            </a:rPr>
                            <m:t>2</m:t>
                          </m:r>
                        </m:den>
                      </m:f>
                      <m:r>
                        <a:rPr lang="en-US" sz="2800" b="0" i="1" smtClean="0">
                          <a:latin typeface="Cambria Math" panose="02040503050406030204" pitchFamily="18" charset="0"/>
                        </a:rPr>
                        <m:t>;  </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𝑡</m:t>
                          </m:r>
                        </m:e>
                        <m:sub>
                          <m:r>
                            <a:rPr lang="en-US" sz="2800" b="0" i="1" smtClean="0">
                              <a:latin typeface="Cambria Math" panose="02040503050406030204" pitchFamily="18" charset="0"/>
                            </a:rPr>
                            <m:t>2</m:t>
                          </m:r>
                        </m:sub>
                      </m:sSub>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r>
                            <a:rPr lang="en-US" sz="2800" b="0" i="1" smtClean="0">
                              <a:latin typeface="Cambria Math" panose="02040503050406030204" pitchFamily="18" charset="0"/>
                              <a:ea typeface="Cambria Math" panose="02040503050406030204" pitchFamily="18" charset="0"/>
                            </a:rPr>
                            <m:t>𝜋</m:t>
                          </m:r>
                        </m:num>
                        <m:den>
                          <m:r>
                            <a:rPr lang="en-US" sz="2800" b="0" i="1" smtClean="0">
                              <a:latin typeface="Cambria Math" panose="02040503050406030204" pitchFamily="18" charset="0"/>
                            </a:rPr>
                            <m:t>6</m:t>
                          </m:r>
                        </m:den>
                      </m:f>
                    </m:oMath>
                  </m:oMathPara>
                </a14:m>
                <a:endParaRPr lang="en-GB" sz="2800" dirty="0"/>
              </a:p>
            </p:txBody>
          </p:sp>
        </mc:Choice>
        <mc:Fallback xmlns="">
          <p:sp>
            <p:nvSpPr>
              <p:cNvPr id="7" name="Rectangle 6"/>
              <p:cNvSpPr>
                <a:spLocks noRot="1" noChangeAspect="1" noMove="1" noResize="1" noEditPoints="1" noAdjustHandles="1" noChangeArrowheads="1" noChangeShapeType="1" noTextEdit="1"/>
              </p:cNvSpPr>
              <p:nvPr/>
            </p:nvSpPr>
            <p:spPr>
              <a:xfrm>
                <a:off x="2358094" y="3481821"/>
                <a:ext cx="8077276" cy="824456"/>
              </a:xfrm>
              <a:prstGeom prst="rect">
                <a:avLst/>
              </a:prstGeom>
              <a:blipFill rotWithShape="0">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2102532" y="4257107"/>
                <a:ext cx="8563562" cy="120571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nary>
                        <m:naryPr>
                          <m:ctrlPr>
                            <a:rPr lang="en-US" sz="2800" b="0" i="1" smtClean="0">
                              <a:latin typeface="Cambria Math" panose="02040503050406030204" pitchFamily="18" charset="0"/>
                            </a:rPr>
                          </m:ctrlPr>
                        </m:naryPr>
                        <m:sub>
                          <m:r>
                            <m:rPr>
                              <m:brk m:alnAt="23"/>
                            </m:rPr>
                            <a:rPr lang="en-US" sz="2800" b="0" i="1" smtClean="0">
                              <a:latin typeface="Cambria Math" panose="02040503050406030204" pitchFamily="18" charset="0"/>
                            </a:rPr>
                            <m:t>−</m:t>
                          </m:r>
                          <m:f>
                            <m:fPr>
                              <m:type m:val="skw"/>
                              <m:ctrlPr>
                                <a:rPr lang="en-US" sz="2800" b="0" i="1" smtClean="0">
                                  <a:latin typeface="Cambria Math" panose="02040503050406030204" pitchFamily="18" charset="0"/>
                                </a:rPr>
                              </m:ctrlPr>
                            </m:fPr>
                            <m:num>
                              <m:r>
                                <a:rPr lang="en-US" sz="2800" b="0" i="1" smtClean="0">
                                  <a:latin typeface="Cambria Math" panose="02040503050406030204" pitchFamily="18" charset="0"/>
                                  <a:ea typeface="Cambria Math" panose="02040503050406030204" pitchFamily="18" charset="0"/>
                                </a:rPr>
                                <m:t>𝜋</m:t>
                              </m:r>
                            </m:num>
                            <m:den>
                              <m:r>
                                <a:rPr lang="en-GB" sz="2800" b="0" i="1" smtClean="0">
                                  <a:latin typeface="Cambria Math" panose="02040503050406030204" pitchFamily="18" charset="0"/>
                                </a:rPr>
                                <m:t>2</m:t>
                              </m:r>
                            </m:den>
                          </m:f>
                        </m:sub>
                        <m:sup>
                          <m:r>
                            <a:rPr lang="en-US" sz="2800" b="0" i="1" smtClean="0">
                              <a:latin typeface="Cambria Math" panose="02040503050406030204" pitchFamily="18" charset="0"/>
                            </a:rPr>
                            <m:t>−</m:t>
                          </m:r>
                          <m:f>
                            <m:fPr>
                              <m:type m:val="skw"/>
                              <m:ctrlPr>
                                <a:rPr lang="en-US" sz="2800" b="0" i="1" smtClean="0">
                                  <a:latin typeface="Cambria Math" panose="02040503050406030204" pitchFamily="18" charset="0"/>
                                </a:rPr>
                              </m:ctrlPr>
                            </m:fPr>
                            <m:num>
                              <m:r>
                                <a:rPr lang="en-US" sz="2800" b="0" i="1" smtClean="0">
                                  <a:latin typeface="Cambria Math" panose="02040503050406030204" pitchFamily="18" charset="0"/>
                                  <a:ea typeface="Cambria Math" panose="02040503050406030204" pitchFamily="18" charset="0"/>
                                </a:rPr>
                                <m:t>𝜋</m:t>
                              </m:r>
                            </m:num>
                            <m:den>
                              <m:r>
                                <a:rPr lang="en-GB" sz="2800" b="0" i="1" smtClean="0">
                                  <a:latin typeface="Cambria Math" panose="02040503050406030204" pitchFamily="18" charset="0"/>
                                </a:rPr>
                                <m:t>6</m:t>
                              </m:r>
                            </m:den>
                          </m:f>
                        </m:sup>
                        <m:e>
                          <m:rad>
                            <m:radPr>
                              <m:degHide m:val="on"/>
                              <m:ctrlPr>
                                <a:rPr lang="en-US" sz="2800" b="0" i="1" smtClean="0">
                                  <a:latin typeface="Cambria Math" panose="02040503050406030204" pitchFamily="18" charset="0"/>
                                </a:rPr>
                              </m:ctrlPr>
                            </m:radPr>
                            <m:deg/>
                            <m:e>
                              <m:r>
                                <a:rPr lang="en-US" sz="2800" b="0" i="1" smtClean="0">
                                  <a:latin typeface="Cambria Math" panose="02040503050406030204" pitchFamily="18" charset="0"/>
                                </a:rPr>
                                <m:t>4−4</m:t>
                              </m:r>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𝑠𝑖𝑛</m:t>
                                  </m:r>
                                </m:e>
                                <m:sup>
                                  <m:r>
                                    <a:rPr lang="en-US" sz="2800" b="0" i="1" smtClean="0">
                                      <a:latin typeface="Cambria Math" panose="02040503050406030204" pitchFamily="18" charset="0"/>
                                    </a:rPr>
                                    <m:t>2</m:t>
                                  </m:r>
                                </m:sup>
                              </m:sSup>
                              <m:r>
                                <a:rPr lang="en-US" sz="2800" b="0" i="1" smtClean="0">
                                  <a:latin typeface="Cambria Math" panose="02040503050406030204" pitchFamily="18" charset="0"/>
                                </a:rPr>
                                <m:t>𝑡</m:t>
                              </m:r>
                            </m:e>
                          </m:rad>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rPr>
                            <m:t>2</m:t>
                          </m:r>
                          <m:r>
                            <a:rPr lang="en-US" sz="2800" b="0" i="1" smtClean="0">
                              <a:latin typeface="Cambria Math" panose="02040503050406030204" pitchFamily="18" charset="0"/>
                            </a:rPr>
                            <m:t>𝑐𝑜𝑠𝑡𝑑𝑡</m:t>
                          </m:r>
                        </m:e>
                      </m:nary>
                      <m:r>
                        <a:rPr lang="en-US" sz="2800" b="0" i="1" smtClean="0">
                          <a:latin typeface="Cambria Math" panose="02040503050406030204" pitchFamily="18" charset="0"/>
                        </a:rPr>
                        <m:t>=2</m:t>
                      </m:r>
                      <m:nary>
                        <m:naryPr>
                          <m:ctrlPr>
                            <a:rPr lang="en-US" sz="2800" b="0" i="1" smtClean="0">
                              <a:latin typeface="Cambria Math" panose="02040503050406030204" pitchFamily="18" charset="0"/>
                            </a:rPr>
                          </m:ctrlPr>
                        </m:naryPr>
                        <m:sub>
                          <m:r>
                            <m:rPr>
                              <m:brk m:alnAt="23"/>
                            </m:rPr>
                            <a:rPr lang="en-US" sz="2800" i="1">
                              <a:latin typeface="Cambria Math" panose="02040503050406030204" pitchFamily="18" charset="0"/>
                            </a:rPr>
                            <m:t>−</m:t>
                          </m:r>
                          <m:f>
                            <m:fPr>
                              <m:type m:val="skw"/>
                              <m:ctrlPr>
                                <a:rPr lang="en-US" sz="2800" i="1">
                                  <a:latin typeface="Cambria Math" panose="02040503050406030204" pitchFamily="18" charset="0"/>
                                </a:rPr>
                              </m:ctrlPr>
                            </m:fPr>
                            <m:num>
                              <m:r>
                                <a:rPr lang="en-US" sz="2800" i="1">
                                  <a:latin typeface="Cambria Math" panose="02040503050406030204" pitchFamily="18" charset="0"/>
                                  <a:ea typeface="Cambria Math" panose="02040503050406030204" pitchFamily="18" charset="0"/>
                                </a:rPr>
                                <m:t>𝜋</m:t>
                              </m:r>
                            </m:num>
                            <m:den>
                              <m:r>
                                <a:rPr lang="en-GB" sz="2800" b="0" i="1" smtClean="0">
                                  <a:latin typeface="Cambria Math" panose="02040503050406030204" pitchFamily="18" charset="0"/>
                                  <a:ea typeface="Cambria Math" panose="02040503050406030204" pitchFamily="18" charset="0"/>
                                </a:rPr>
                                <m:t>2</m:t>
                              </m:r>
                            </m:den>
                          </m:f>
                        </m:sub>
                        <m:sup>
                          <m:r>
                            <a:rPr lang="en-US" sz="2800" i="1">
                              <a:latin typeface="Cambria Math" panose="02040503050406030204" pitchFamily="18" charset="0"/>
                            </a:rPr>
                            <m:t>−</m:t>
                          </m:r>
                          <m:f>
                            <m:fPr>
                              <m:type m:val="skw"/>
                              <m:ctrlPr>
                                <a:rPr lang="en-US" sz="2800" i="1">
                                  <a:latin typeface="Cambria Math" panose="02040503050406030204" pitchFamily="18" charset="0"/>
                                </a:rPr>
                              </m:ctrlPr>
                            </m:fPr>
                            <m:num>
                              <m:r>
                                <a:rPr lang="en-US" sz="2800" i="1">
                                  <a:latin typeface="Cambria Math" panose="02040503050406030204" pitchFamily="18" charset="0"/>
                                  <a:ea typeface="Cambria Math" panose="02040503050406030204" pitchFamily="18" charset="0"/>
                                </a:rPr>
                                <m:t>𝜋</m:t>
                              </m:r>
                            </m:num>
                            <m:den>
                              <m:r>
                                <a:rPr lang="en-GB" sz="2800" b="0" i="1" smtClean="0">
                                  <a:latin typeface="Cambria Math" panose="02040503050406030204" pitchFamily="18" charset="0"/>
                                  <a:ea typeface="Cambria Math" panose="02040503050406030204" pitchFamily="18" charset="0"/>
                                </a:rPr>
                                <m:t>6</m:t>
                              </m:r>
                            </m:den>
                          </m:f>
                        </m:sup>
                        <m:e>
                          <m:r>
                            <a:rPr lang="en-US" sz="2800" b="0" i="1" smtClean="0">
                              <a:latin typeface="Cambria Math" panose="02040503050406030204" pitchFamily="18" charset="0"/>
                            </a:rPr>
                            <m:t>(1+</m:t>
                          </m:r>
                          <m:r>
                            <a:rPr lang="en-US" sz="2800" b="0" i="1" smtClean="0">
                              <a:latin typeface="Cambria Math" panose="02040503050406030204" pitchFamily="18" charset="0"/>
                            </a:rPr>
                            <m:t>𝑐𝑜𝑠</m:t>
                          </m:r>
                          <m:r>
                            <a:rPr lang="en-US" sz="2800" b="0" i="1" smtClean="0">
                              <a:latin typeface="Cambria Math" panose="02040503050406030204" pitchFamily="18" charset="0"/>
                            </a:rPr>
                            <m:t>2</m:t>
                          </m:r>
                          <m:r>
                            <a:rPr lang="en-US" sz="2800" b="0" i="1" smtClean="0">
                              <a:latin typeface="Cambria Math" panose="02040503050406030204" pitchFamily="18" charset="0"/>
                            </a:rPr>
                            <m:t>𝑡</m:t>
                          </m:r>
                          <m:r>
                            <a:rPr lang="en-US" sz="2800" b="0" i="1" smtClean="0">
                              <a:latin typeface="Cambria Math" panose="02040503050406030204" pitchFamily="18" charset="0"/>
                            </a:rPr>
                            <m:t>)</m:t>
                          </m:r>
                          <m:r>
                            <a:rPr lang="en-US" sz="2800" b="0" i="1" smtClean="0">
                              <a:latin typeface="Cambria Math" panose="02040503050406030204" pitchFamily="18" charset="0"/>
                            </a:rPr>
                            <m:t>𝑑𝑡</m:t>
                          </m:r>
                        </m:e>
                      </m:nary>
                    </m:oMath>
                  </m:oMathPara>
                </a14:m>
                <a:endParaRPr lang="en-GB" sz="2800" dirty="0"/>
              </a:p>
            </p:txBody>
          </p:sp>
        </mc:Choice>
        <mc:Fallback xmlns="">
          <p:sp>
            <p:nvSpPr>
              <p:cNvPr id="8" name="Rectangle 7"/>
              <p:cNvSpPr>
                <a:spLocks noRot="1" noChangeAspect="1" noMove="1" noResize="1" noEditPoints="1" noAdjustHandles="1" noChangeArrowheads="1" noChangeShapeType="1" noTextEdit="1"/>
              </p:cNvSpPr>
              <p:nvPr/>
            </p:nvSpPr>
            <p:spPr>
              <a:xfrm>
                <a:off x="2102532" y="4257107"/>
                <a:ext cx="8563562" cy="1205715"/>
              </a:xfrm>
              <a:prstGeom prst="rect">
                <a:avLst/>
              </a:prstGeom>
              <a:blipFill rotWithShape="0">
                <a:blip r:embed="rId5"/>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698017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047455" y="585439"/>
                <a:ext cx="8157490" cy="121924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=2</m:t>
                      </m:r>
                      <m:nary>
                        <m:naryPr>
                          <m:ctrlPr>
                            <a:rPr lang="en-US" sz="2800" b="0" i="1" smtClean="0">
                              <a:latin typeface="Cambria Math" panose="02040503050406030204" pitchFamily="18" charset="0"/>
                            </a:rPr>
                          </m:ctrlPr>
                        </m:naryPr>
                        <m:sub>
                          <m:r>
                            <m:rPr>
                              <m:brk m:alnAt="23"/>
                            </m:rPr>
                            <a:rPr lang="en-US" sz="2800" i="1">
                              <a:latin typeface="Cambria Math" panose="02040503050406030204" pitchFamily="18" charset="0"/>
                            </a:rPr>
                            <m:t>−</m:t>
                          </m:r>
                          <m:f>
                            <m:fPr>
                              <m:type m:val="skw"/>
                              <m:ctrlPr>
                                <a:rPr lang="en-US" sz="2800" i="1">
                                  <a:latin typeface="Cambria Math" panose="02040503050406030204" pitchFamily="18" charset="0"/>
                                </a:rPr>
                              </m:ctrlPr>
                            </m:fPr>
                            <m:num>
                              <m:r>
                                <a:rPr lang="en-US" sz="2800" i="1">
                                  <a:latin typeface="Cambria Math" panose="02040503050406030204" pitchFamily="18" charset="0"/>
                                  <a:ea typeface="Cambria Math" panose="02040503050406030204" pitchFamily="18" charset="0"/>
                                </a:rPr>
                                <m:t>𝜋</m:t>
                              </m:r>
                            </m:num>
                            <m:den>
                              <m:r>
                                <a:rPr lang="en-GB" sz="2800" b="0" i="1" smtClean="0">
                                  <a:latin typeface="Cambria Math" panose="02040503050406030204" pitchFamily="18" charset="0"/>
                                  <a:ea typeface="Cambria Math" panose="02040503050406030204" pitchFamily="18" charset="0"/>
                                </a:rPr>
                                <m:t>2</m:t>
                              </m:r>
                            </m:den>
                          </m:f>
                        </m:sub>
                        <m:sup>
                          <m:r>
                            <a:rPr lang="en-US" sz="2800" i="1">
                              <a:latin typeface="Cambria Math" panose="02040503050406030204" pitchFamily="18" charset="0"/>
                            </a:rPr>
                            <m:t>−</m:t>
                          </m:r>
                          <m:f>
                            <m:fPr>
                              <m:type m:val="skw"/>
                              <m:ctrlPr>
                                <a:rPr lang="en-US" sz="2800" i="1">
                                  <a:latin typeface="Cambria Math" panose="02040503050406030204" pitchFamily="18" charset="0"/>
                                </a:rPr>
                              </m:ctrlPr>
                            </m:fPr>
                            <m:num>
                              <m:r>
                                <a:rPr lang="en-US" sz="2800" i="1">
                                  <a:latin typeface="Cambria Math" panose="02040503050406030204" pitchFamily="18" charset="0"/>
                                  <a:ea typeface="Cambria Math" panose="02040503050406030204" pitchFamily="18" charset="0"/>
                                </a:rPr>
                                <m:t>𝜋</m:t>
                              </m:r>
                            </m:num>
                            <m:den>
                              <m:r>
                                <a:rPr lang="en-GB" sz="2800" b="0" i="1" smtClean="0">
                                  <a:latin typeface="Cambria Math" panose="02040503050406030204" pitchFamily="18" charset="0"/>
                                  <a:ea typeface="Cambria Math" panose="02040503050406030204" pitchFamily="18" charset="0"/>
                                </a:rPr>
                                <m:t>6</m:t>
                              </m:r>
                            </m:den>
                          </m:f>
                        </m:sup>
                        <m:e>
                          <m:d>
                            <m:dPr>
                              <m:ctrlPr>
                                <a:rPr lang="en-US" sz="2800" b="0" i="1" smtClean="0">
                                  <a:latin typeface="Cambria Math" panose="02040503050406030204" pitchFamily="18" charset="0"/>
                                </a:rPr>
                              </m:ctrlPr>
                            </m:dPr>
                            <m:e>
                              <m:r>
                                <a:rPr lang="en-US" sz="2800" b="0" i="1" smtClean="0">
                                  <a:latin typeface="Cambria Math" panose="02040503050406030204" pitchFamily="18" charset="0"/>
                                </a:rPr>
                                <m:t>1+</m:t>
                              </m:r>
                              <m:r>
                                <a:rPr lang="en-US" sz="2800" b="0" i="1" smtClean="0">
                                  <a:latin typeface="Cambria Math" panose="02040503050406030204" pitchFamily="18" charset="0"/>
                                </a:rPr>
                                <m:t>𝑐𝑜𝑠</m:t>
                              </m:r>
                              <m:r>
                                <a:rPr lang="en-US" sz="2800" b="0" i="1" smtClean="0">
                                  <a:latin typeface="Cambria Math" panose="02040503050406030204" pitchFamily="18" charset="0"/>
                                </a:rPr>
                                <m:t>2</m:t>
                              </m:r>
                              <m:r>
                                <a:rPr lang="en-US" sz="2800" b="0" i="1" smtClean="0">
                                  <a:latin typeface="Cambria Math" panose="02040503050406030204" pitchFamily="18" charset="0"/>
                                </a:rPr>
                                <m:t>𝑡</m:t>
                              </m:r>
                            </m:e>
                          </m:d>
                          <m:r>
                            <a:rPr lang="en-US" sz="2800" b="0" i="1" smtClean="0">
                              <a:latin typeface="Cambria Math" panose="02040503050406030204" pitchFamily="18" charset="0"/>
                            </a:rPr>
                            <m:t>𝑑𝑡</m:t>
                          </m:r>
                          <m:r>
                            <a:rPr lang="en-GB" sz="2800" b="0" i="1" smtClean="0">
                              <a:latin typeface="Cambria Math" panose="02040503050406030204" pitchFamily="18" charset="0"/>
                            </a:rPr>
                            <m:t>=2(</m:t>
                          </m:r>
                          <m:r>
                            <a:rPr lang="en-GB" sz="2800" b="0" i="1" smtClean="0">
                              <a:latin typeface="Cambria Math" panose="02040503050406030204" pitchFamily="18" charset="0"/>
                            </a:rPr>
                            <m:t>𝑡</m:t>
                          </m:r>
                          <m:r>
                            <a:rPr lang="en-GB" sz="2800" b="0" i="1" smtClean="0">
                              <a:latin typeface="Cambria Math" panose="02040503050406030204" pitchFamily="18" charset="0"/>
                            </a:rPr>
                            <m:t>+</m:t>
                          </m:r>
                          <m:f>
                            <m:fPr>
                              <m:ctrlPr>
                                <a:rPr lang="en-GB" sz="2800" b="0" i="1" smtClean="0">
                                  <a:latin typeface="Cambria Math" panose="02040503050406030204" pitchFamily="18" charset="0"/>
                                </a:rPr>
                              </m:ctrlPr>
                            </m:fPr>
                            <m:num>
                              <m:r>
                                <a:rPr lang="en-GB" sz="2800" b="0" i="1" smtClean="0">
                                  <a:latin typeface="Cambria Math" panose="02040503050406030204" pitchFamily="18" charset="0"/>
                                </a:rPr>
                                <m:t>1</m:t>
                              </m:r>
                            </m:num>
                            <m:den>
                              <m:r>
                                <a:rPr lang="en-GB" sz="2800" b="0" i="1" smtClean="0">
                                  <a:latin typeface="Cambria Math" panose="02040503050406030204" pitchFamily="18" charset="0"/>
                                </a:rPr>
                                <m:t>2</m:t>
                              </m:r>
                            </m:den>
                          </m:f>
                          <m:r>
                            <a:rPr lang="en-GB" sz="2800" b="0" i="1" smtClean="0">
                              <a:latin typeface="Cambria Math" panose="02040503050406030204" pitchFamily="18" charset="0"/>
                            </a:rPr>
                            <m:t>𝑠𝑖𝑛</m:t>
                          </m:r>
                          <m:r>
                            <a:rPr lang="en-GB" sz="2800" b="0" i="1" smtClean="0">
                              <a:latin typeface="Cambria Math" panose="02040503050406030204" pitchFamily="18" charset="0"/>
                            </a:rPr>
                            <m:t>2</m:t>
                          </m:r>
                          <m:r>
                            <a:rPr lang="en-GB" sz="2800" b="0" i="1" smtClean="0">
                              <a:latin typeface="Cambria Math" panose="02040503050406030204" pitchFamily="18" charset="0"/>
                            </a:rPr>
                            <m:t>𝑡</m:t>
                          </m:r>
                          <m:r>
                            <a:rPr lang="en-GB" sz="2800" b="0" i="1" smtClean="0">
                              <a:latin typeface="Cambria Math" panose="02040503050406030204" pitchFamily="18" charset="0"/>
                            </a:rPr>
                            <m:t>)</m:t>
                          </m:r>
                          <m:d>
                            <m:dPr>
                              <m:begChr m:val="|"/>
                              <m:endChr m:val=""/>
                              <m:ctrlPr>
                                <a:rPr lang="en-GB" sz="2800" b="0" i="1" smtClean="0">
                                  <a:latin typeface="Cambria Math" panose="02040503050406030204" pitchFamily="18" charset="0"/>
                                </a:rPr>
                              </m:ctrlPr>
                            </m:dPr>
                            <m:e>
                              <m:m>
                                <m:mPr>
                                  <m:mcs>
                                    <m:mc>
                                      <m:mcPr>
                                        <m:count m:val="1"/>
                                        <m:mcJc m:val="center"/>
                                      </m:mcPr>
                                    </m:mc>
                                  </m:mcs>
                                  <m:ctrlPr>
                                    <a:rPr lang="en-GB" sz="2800" b="0" i="1" smtClean="0">
                                      <a:latin typeface="Cambria Math" panose="02040503050406030204" pitchFamily="18" charset="0"/>
                                    </a:rPr>
                                  </m:ctrlPr>
                                </m:mPr>
                                <m:mr>
                                  <m:e>
                                    <m:r>
                                      <a:rPr lang="en-US" sz="2800" i="1">
                                        <a:latin typeface="Cambria Math" panose="02040503050406030204" pitchFamily="18" charset="0"/>
                                      </a:rPr>
                                      <m:t>−</m:t>
                                    </m:r>
                                    <m:f>
                                      <m:fPr>
                                        <m:type m:val="skw"/>
                                        <m:ctrlPr>
                                          <a:rPr lang="en-US" sz="2800" i="1">
                                            <a:latin typeface="Cambria Math" panose="02040503050406030204" pitchFamily="18" charset="0"/>
                                          </a:rPr>
                                        </m:ctrlPr>
                                      </m:fPr>
                                      <m:num>
                                        <m:r>
                                          <a:rPr lang="en-US" sz="2800" i="1">
                                            <a:latin typeface="Cambria Math" panose="02040503050406030204" pitchFamily="18" charset="0"/>
                                            <a:ea typeface="Cambria Math" panose="02040503050406030204" pitchFamily="18" charset="0"/>
                                          </a:rPr>
                                          <m:t>𝜋</m:t>
                                        </m:r>
                                      </m:num>
                                      <m:den>
                                        <m:r>
                                          <a:rPr lang="en-GB" sz="2800" b="0" i="1" smtClean="0">
                                            <a:latin typeface="Cambria Math" panose="02040503050406030204" pitchFamily="18" charset="0"/>
                                            <a:ea typeface="Cambria Math" panose="02040503050406030204" pitchFamily="18" charset="0"/>
                                          </a:rPr>
                                          <m:t>6</m:t>
                                        </m:r>
                                      </m:den>
                                    </m:f>
                                  </m:e>
                                </m:mr>
                                <m:mr>
                                  <m:e>
                                    <m:r>
                                      <m:rPr>
                                        <m:brk m:alnAt="23"/>
                                      </m:rPr>
                                      <a:rPr lang="en-US" sz="2800" i="1">
                                        <a:latin typeface="Cambria Math" panose="02040503050406030204" pitchFamily="18" charset="0"/>
                                      </a:rPr>
                                      <m:t>−</m:t>
                                    </m:r>
                                    <m:f>
                                      <m:fPr>
                                        <m:type m:val="skw"/>
                                        <m:ctrlPr>
                                          <a:rPr lang="en-US" sz="2800" i="1">
                                            <a:latin typeface="Cambria Math" panose="02040503050406030204" pitchFamily="18" charset="0"/>
                                          </a:rPr>
                                        </m:ctrlPr>
                                      </m:fPr>
                                      <m:num>
                                        <m:r>
                                          <a:rPr lang="en-US" sz="2800" i="1">
                                            <a:latin typeface="Cambria Math" panose="02040503050406030204" pitchFamily="18" charset="0"/>
                                            <a:ea typeface="Cambria Math" panose="02040503050406030204" pitchFamily="18" charset="0"/>
                                          </a:rPr>
                                          <m:t>𝜋</m:t>
                                        </m:r>
                                      </m:num>
                                      <m:den>
                                        <m:r>
                                          <a:rPr lang="en-GB" sz="2800" b="0" i="1" smtClean="0">
                                            <a:latin typeface="Cambria Math" panose="02040503050406030204" pitchFamily="18" charset="0"/>
                                            <a:ea typeface="Cambria Math" panose="02040503050406030204" pitchFamily="18" charset="0"/>
                                          </a:rPr>
                                          <m:t>2</m:t>
                                        </m:r>
                                      </m:den>
                                    </m:f>
                                  </m:e>
                                </m:mr>
                              </m:m>
                              <m:r>
                                <a:rPr lang="en-GB" sz="2800" b="0" i="1" smtClean="0">
                                  <a:latin typeface="Cambria Math" panose="02040503050406030204" pitchFamily="18" charset="0"/>
                                </a:rPr>
                                <m:t>=</m:t>
                              </m:r>
                            </m:e>
                          </m:d>
                        </m:e>
                      </m:nary>
                    </m:oMath>
                  </m:oMathPara>
                </a14:m>
                <a:endParaRPr lang="en-GB" sz="2800" dirty="0"/>
              </a:p>
            </p:txBody>
          </p:sp>
        </mc:Choice>
        <mc:Fallback xmlns="">
          <p:sp>
            <p:nvSpPr>
              <p:cNvPr id="2" name="Rectangle 1"/>
              <p:cNvSpPr>
                <a:spLocks noRot="1" noChangeAspect="1" noMove="1" noResize="1" noEditPoints="1" noAdjustHandles="1" noChangeArrowheads="1" noChangeShapeType="1" noTextEdit="1"/>
              </p:cNvSpPr>
              <p:nvPr/>
            </p:nvSpPr>
            <p:spPr>
              <a:xfrm>
                <a:off x="1047455" y="585439"/>
                <a:ext cx="8157490" cy="1219245"/>
              </a:xfrm>
              <a:prstGeom prst="rect">
                <a:avLst/>
              </a:prstGeom>
              <a:blipFill rotWithShape="0">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1047455" y="1947660"/>
                <a:ext cx="4726743" cy="113095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m:t>
                      </m:r>
                      <m:r>
                        <a:rPr lang="en-GB" sz="2800" b="0" i="1" smtClean="0">
                          <a:latin typeface="Cambria Math" panose="02040503050406030204" pitchFamily="18" charset="0"/>
                        </a:rPr>
                        <m:t>2</m:t>
                      </m:r>
                      <m:d>
                        <m:dPr>
                          <m:ctrlPr>
                            <a:rPr lang="en-GB" sz="2800" b="0" i="1" smtClean="0">
                              <a:latin typeface="Cambria Math" panose="02040503050406030204" pitchFamily="18" charset="0"/>
                            </a:rPr>
                          </m:ctrlPr>
                        </m:dPr>
                        <m:e>
                          <m:f>
                            <m:fPr>
                              <m:ctrlPr>
                                <a:rPr lang="en-GB" sz="2800" b="0" i="1" smtClean="0">
                                  <a:latin typeface="Cambria Math" panose="02040503050406030204" pitchFamily="18" charset="0"/>
                                </a:rPr>
                              </m:ctrlPr>
                            </m:fPr>
                            <m:num>
                              <m:r>
                                <a:rPr lang="en-GB" sz="2800" b="0" i="1" smtClean="0">
                                  <a:latin typeface="Cambria Math" panose="02040503050406030204" pitchFamily="18" charset="0"/>
                                  <a:ea typeface="Cambria Math" panose="02040503050406030204" pitchFamily="18" charset="0"/>
                                </a:rPr>
                                <m:t>𝜋</m:t>
                              </m:r>
                            </m:num>
                            <m:den>
                              <m:r>
                                <a:rPr lang="en-GB" sz="2800" b="0" i="1" smtClean="0">
                                  <a:latin typeface="Cambria Math" panose="02040503050406030204" pitchFamily="18" charset="0"/>
                                </a:rPr>
                                <m:t>3</m:t>
                              </m:r>
                            </m:den>
                          </m:f>
                          <m:r>
                            <a:rPr lang="en-GB" sz="2800" b="0" i="1" smtClean="0">
                              <a:latin typeface="Cambria Math" panose="02040503050406030204" pitchFamily="18" charset="0"/>
                            </a:rPr>
                            <m:t>−</m:t>
                          </m:r>
                          <m:f>
                            <m:fPr>
                              <m:ctrlPr>
                                <a:rPr lang="en-GB" sz="2800" b="0" i="1" smtClean="0">
                                  <a:latin typeface="Cambria Math" panose="02040503050406030204" pitchFamily="18" charset="0"/>
                                </a:rPr>
                              </m:ctrlPr>
                            </m:fPr>
                            <m:num>
                              <m:r>
                                <a:rPr lang="en-GB" sz="2800" b="0" i="1" smtClean="0">
                                  <a:latin typeface="Cambria Math" panose="02040503050406030204" pitchFamily="18" charset="0"/>
                                </a:rPr>
                                <m:t>1</m:t>
                              </m:r>
                            </m:num>
                            <m:den>
                              <m:r>
                                <a:rPr lang="en-GB" sz="2800" b="0" i="1" smtClean="0">
                                  <a:latin typeface="Cambria Math" panose="02040503050406030204" pitchFamily="18" charset="0"/>
                                </a:rPr>
                                <m:t>2</m:t>
                              </m:r>
                            </m:den>
                          </m:f>
                          <m:r>
                            <a:rPr lang="en-GB" sz="2800" b="0" i="1" smtClean="0">
                              <a:latin typeface="Cambria Math" panose="02040503050406030204" pitchFamily="18" charset="0"/>
                              <a:ea typeface="Cambria Math" panose="02040503050406030204" pitchFamily="18" charset="0"/>
                            </a:rPr>
                            <m:t>∙</m:t>
                          </m:r>
                          <m:f>
                            <m:fPr>
                              <m:ctrlPr>
                                <a:rPr lang="en-GB" sz="2800" b="0" i="1" smtClean="0">
                                  <a:latin typeface="Cambria Math" panose="02040503050406030204" pitchFamily="18" charset="0"/>
                                  <a:ea typeface="Cambria Math" panose="02040503050406030204" pitchFamily="18" charset="0"/>
                                </a:rPr>
                              </m:ctrlPr>
                            </m:fPr>
                            <m:num>
                              <m:rad>
                                <m:radPr>
                                  <m:degHide m:val="on"/>
                                  <m:ctrlPr>
                                    <a:rPr lang="en-GB" sz="2800" b="0" i="1" smtClean="0">
                                      <a:latin typeface="Cambria Math" panose="02040503050406030204" pitchFamily="18" charset="0"/>
                                      <a:ea typeface="Cambria Math" panose="02040503050406030204" pitchFamily="18" charset="0"/>
                                    </a:rPr>
                                  </m:ctrlPr>
                                </m:radPr>
                                <m:deg/>
                                <m:e>
                                  <m:r>
                                    <a:rPr lang="en-GB" sz="2800" b="0" i="1" smtClean="0">
                                      <a:latin typeface="Cambria Math" panose="02040503050406030204" pitchFamily="18" charset="0"/>
                                      <a:ea typeface="Cambria Math" panose="02040503050406030204" pitchFamily="18" charset="0"/>
                                    </a:rPr>
                                    <m:t>3</m:t>
                                  </m:r>
                                </m:e>
                              </m:rad>
                            </m:num>
                            <m:den>
                              <m:r>
                                <a:rPr lang="en-GB" sz="2800" b="0" i="1" smtClean="0">
                                  <a:latin typeface="Cambria Math" panose="02040503050406030204" pitchFamily="18" charset="0"/>
                                  <a:ea typeface="Cambria Math" panose="02040503050406030204" pitchFamily="18" charset="0"/>
                                </a:rPr>
                                <m:t>2</m:t>
                              </m:r>
                            </m:den>
                          </m:f>
                        </m:e>
                      </m:d>
                      <m:r>
                        <a:rPr lang="en-GB" sz="2800" b="0" i="1" smtClean="0">
                          <a:latin typeface="Cambria Math" panose="02040503050406030204" pitchFamily="18" charset="0"/>
                          <a:ea typeface="Cambria Math" panose="02040503050406030204" pitchFamily="18" charset="0"/>
                        </a:rPr>
                        <m:t>=</m:t>
                      </m:r>
                      <m:f>
                        <m:fPr>
                          <m:ctrlPr>
                            <a:rPr lang="en-GB" sz="2800" b="0" i="1" smtClean="0">
                              <a:latin typeface="Cambria Math" panose="02040503050406030204" pitchFamily="18" charset="0"/>
                              <a:ea typeface="Cambria Math" panose="02040503050406030204" pitchFamily="18" charset="0"/>
                            </a:rPr>
                          </m:ctrlPr>
                        </m:fPr>
                        <m:num>
                          <m:r>
                            <a:rPr lang="en-GB" sz="2800" b="0" i="1" smtClean="0">
                              <a:latin typeface="Cambria Math" panose="02040503050406030204" pitchFamily="18" charset="0"/>
                              <a:ea typeface="Cambria Math" panose="02040503050406030204" pitchFamily="18" charset="0"/>
                            </a:rPr>
                            <m:t>2</m:t>
                          </m:r>
                          <m:r>
                            <a:rPr lang="en-GB" sz="2800" b="0" i="1" smtClean="0">
                              <a:latin typeface="Cambria Math" panose="02040503050406030204" pitchFamily="18" charset="0"/>
                              <a:ea typeface="Cambria Math" panose="02040503050406030204" pitchFamily="18" charset="0"/>
                            </a:rPr>
                            <m:t>𝜋</m:t>
                          </m:r>
                        </m:num>
                        <m:den>
                          <m:r>
                            <a:rPr lang="en-GB" sz="2800" b="0" i="1" smtClean="0">
                              <a:latin typeface="Cambria Math" panose="02040503050406030204" pitchFamily="18" charset="0"/>
                              <a:ea typeface="Cambria Math" panose="02040503050406030204" pitchFamily="18" charset="0"/>
                            </a:rPr>
                            <m:t>3</m:t>
                          </m:r>
                        </m:den>
                      </m:f>
                      <m:r>
                        <a:rPr lang="en-GB" sz="2800" b="0" i="1" smtClean="0">
                          <a:latin typeface="Cambria Math" panose="02040503050406030204" pitchFamily="18" charset="0"/>
                          <a:ea typeface="Cambria Math" panose="02040503050406030204" pitchFamily="18" charset="0"/>
                        </a:rPr>
                        <m:t>−</m:t>
                      </m:r>
                      <m:f>
                        <m:fPr>
                          <m:ctrlPr>
                            <a:rPr lang="en-GB" sz="2800" b="0" i="1" smtClean="0">
                              <a:latin typeface="Cambria Math" panose="02040503050406030204" pitchFamily="18" charset="0"/>
                              <a:ea typeface="Cambria Math" panose="02040503050406030204" pitchFamily="18" charset="0"/>
                            </a:rPr>
                          </m:ctrlPr>
                        </m:fPr>
                        <m:num>
                          <m:rad>
                            <m:radPr>
                              <m:degHide m:val="on"/>
                              <m:ctrlPr>
                                <a:rPr lang="en-GB" sz="2800" b="0" i="1" smtClean="0">
                                  <a:latin typeface="Cambria Math" panose="02040503050406030204" pitchFamily="18" charset="0"/>
                                  <a:ea typeface="Cambria Math" panose="02040503050406030204" pitchFamily="18" charset="0"/>
                                </a:rPr>
                              </m:ctrlPr>
                            </m:radPr>
                            <m:deg/>
                            <m:e>
                              <m:r>
                                <a:rPr lang="en-GB" sz="2800" b="0" i="1" smtClean="0">
                                  <a:latin typeface="Cambria Math" panose="02040503050406030204" pitchFamily="18" charset="0"/>
                                  <a:ea typeface="Cambria Math" panose="02040503050406030204" pitchFamily="18" charset="0"/>
                                </a:rPr>
                                <m:t>3</m:t>
                              </m:r>
                            </m:e>
                          </m:rad>
                        </m:num>
                        <m:den>
                          <m:r>
                            <a:rPr lang="en-GB" sz="2800" b="0" i="1" smtClean="0">
                              <a:latin typeface="Cambria Math" panose="02040503050406030204" pitchFamily="18" charset="0"/>
                              <a:ea typeface="Cambria Math" panose="02040503050406030204" pitchFamily="18" charset="0"/>
                            </a:rPr>
                            <m:t>2</m:t>
                          </m:r>
                        </m:den>
                      </m:f>
                    </m:oMath>
                  </m:oMathPara>
                </a14:m>
                <a:endParaRPr lang="en-GB" sz="2800" dirty="0"/>
              </a:p>
            </p:txBody>
          </p:sp>
        </mc:Choice>
        <mc:Fallback xmlns="">
          <p:sp>
            <p:nvSpPr>
              <p:cNvPr id="3" name="Rectangle 2"/>
              <p:cNvSpPr>
                <a:spLocks noRot="1" noChangeAspect="1" noMove="1" noResize="1" noEditPoints="1" noAdjustHandles="1" noChangeArrowheads="1" noChangeShapeType="1" noTextEdit="1"/>
              </p:cNvSpPr>
              <p:nvPr/>
            </p:nvSpPr>
            <p:spPr>
              <a:xfrm>
                <a:off x="1047455" y="1947660"/>
                <a:ext cx="4726743" cy="1130951"/>
              </a:xfrm>
              <a:prstGeom prst="rect">
                <a:avLst/>
              </a:prstGeom>
              <a:blipFill rotWithShape="0">
                <a:blip r:embed="rId3"/>
                <a:stretch>
                  <a:fillRect/>
                </a:stretch>
              </a:blipFill>
            </p:spPr>
            <p:txBody>
              <a:bodyPr/>
              <a:lstStyle/>
              <a:p>
                <a:r>
                  <a:rPr lang="en-GB">
                    <a:noFill/>
                  </a:rPr>
                  <a:t> </a:t>
                </a:r>
              </a:p>
            </p:txBody>
          </p:sp>
        </mc:Fallback>
      </mc:AlternateContent>
      <p:sp>
        <p:nvSpPr>
          <p:cNvPr id="4" name="TextBox 3"/>
          <p:cNvSpPr txBox="1"/>
          <p:nvPr/>
        </p:nvSpPr>
        <p:spPr>
          <a:xfrm>
            <a:off x="1047455" y="3765724"/>
            <a:ext cx="4154916" cy="954107"/>
          </a:xfrm>
          <a:prstGeom prst="rect">
            <a:avLst/>
          </a:prstGeom>
          <a:noFill/>
        </p:spPr>
        <p:txBody>
          <a:bodyPr wrap="square" rtlCol="0">
            <a:spAutoFit/>
          </a:bodyPr>
          <a:lstStyle/>
          <a:p>
            <a:r>
              <a:rPr lang="en-GB" sz="2800" b="1" dirty="0" smtClean="0">
                <a:solidFill>
                  <a:srgbClr val="002060"/>
                </a:solidFill>
                <a:cs typeface="Calibri" panose="020F0502020204030204" pitchFamily="34" charset="0"/>
              </a:rPr>
              <a:t>Answer:</a:t>
            </a:r>
          </a:p>
          <a:p>
            <a:r>
              <a:rPr lang="en-GB" sz="2800" dirty="0" smtClean="0">
                <a:cs typeface="Calibri" panose="020F0502020204030204" pitchFamily="34" charset="0"/>
              </a:rPr>
              <a:t>The area of the region is</a:t>
            </a:r>
            <a:endParaRPr lang="en-GB" sz="2800" i="1" dirty="0">
              <a:latin typeface="Cambria Math" panose="02040503050406030204" pitchFamily="18" charset="0"/>
              <a:ea typeface="Cambria Math" panose="02040503050406030204" pitchFamily="18" charset="0"/>
              <a:cs typeface="Calibri" panose="020F0502020204030204" pitchFamily="34" charset="0"/>
            </a:endParaRPr>
          </a:p>
        </p:txBody>
      </p:sp>
      <mc:AlternateContent xmlns:mc="http://schemas.openxmlformats.org/markup-compatibility/2006" xmlns:a14="http://schemas.microsoft.com/office/drawing/2010/main">
        <mc:Choice Requires="a14">
          <p:sp>
            <p:nvSpPr>
              <p:cNvPr id="5" name="Rectangle 4"/>
              <p:cNvSpPr/>
              <p:nvPr/>
            </p:nvSpPr>
            <p:spPr>
              <a:xfrm>
                <a:off x="5774198" y="3841577"/>
                <a:ext cx="2019271" cy="878254"/>
              </a:xfrm>
              <a:prstGeom prst="rect">
                <a:avLst/>
              </a:prstGeom>
            </p:spPr>
            <p:txBody>
              <a:bodyPr wrap="none">
                <a:spAutoFit/>
              </a:bodyPr>
              <a:lstStyle/>
              <a:p>
                <a:r>
                  <a:rPr lang="en-GB" sz="3200" i="1" dirty="0" smtClean="0">
                    <a:latin typeface="Cambria Math" panose="02040503050406030204" pitchFamily="18" charset="0"/>
                    <a:ea typeface="Cambria Math" panose="02040503050406030204" pitchFamily="18" charset="0"/>
                  </a:rPr>
                  <a:t>S </a:t>
                </a:r>
                <a:r>
                  <a:rPr lang="en-GB" sz="3200" dirty="0" smtClean="0">
                    <a:latin typeface="Cambria Math" panose="02040503050406030204" pitchFamily="18" charset="0"/>
                    <a:ea typeface="Cambria Math" panose="02040503050406030204" pitchFamily="18" charset="0"/>
                  </a:rPr>
                  <a:t>=</a:t>
                </a:r>
                <a14:m>
                  <m:oMath xmlns:m="http://schemas.openxmlformats.org/officeDocument/2006/math">
                    <m:f>
                      <m:fPr>
                        <m:ctrlPr>
                          <a:rPr lang="en-GB" sz="3200" i="1">
                            <a:latin typeface="Cambria Math" panose="02040503050406030204" pitchFamily="18" charset="0"/>
                            <a:ea typeface="Cambria Math" panose="02040503050406030204" pitchFamily="18" charset="0"/>
                          </a:rPr>
                        </m:ctrlPr>
                      </m:fPr>
                      <m:num>
                        <m:r>
                          <a:rPr lang="en-GB" sz="3200" i="1">
                            <a:latin typeface="Cambria Math" panose="02040503050406030204" pitchFamily="18" charset="0"/>
                            <a:ea typeface="Cambria Math" panose="02040503050406030204" pitchFamily="18" charset="0"/>
                          </a:rPr>
                          <m:t>2</m:t>
                        </m:r>
                        <m:r>
                          <a:rPr lang="en-GB" sz="3200" i="1">
                            <a:latin typeface="Cambria Math" panose="02040503050406030204" pitchFamily="18" charset="0"/>
                            <a:ea typeface="Cambria Math" panose="02040503050406030204" pitchFamily="18" charset="0"/>
                          </a:rPr>
                          <m:t>𝜋</m:t>
                        </m:r>
                      </m:num>
                      <m:den>
                        <m:r>
                          <a:rPr lang="en-GB" sz="3200" i="1">
                            <a:latin typeface="Cambria Math" panose="02040503050406030204" pitchFamily="18" charset="0"/>
                            <a:ea typeface="Cambria Math" panose="02040503050406030204" pitchFamily="18" charset="0"/>
                          </a:rPr>
                          <m:t>3</m:t>
                        </m:r>
                      </m:den>
                    </m:f>
                    <m:r>
                      <a:rPr lang="en-GB" sz="3200" i="1">
                        <a:latin typeface="Cambria Math" panose="02040503050406030204" pitchFamily="18" charset="0"/>
                        <a:ea typeface="Cambria Math" panose="02040503050406030204" pitchFamily="18" charset="0"/>
                      </a:rPr>
                      <m:t>−</m:t>
                    </m:r>
                    <m:f>
                      <m:fPr>
                        <m:ctrlPr>
                          <a:rPr lang="en-GB" sz="3200" i="1">
                            <a:latin typeface="Cambria Math" panose="02040503050406030204" pitchFamily="18" charset="0"/>
                            <a:ea typeface="Cambria Math" panose="02040503050406030204" pitchFamily="18" charset="0"/>
                          </a:rPr>
                        </m:ctrlPr>
                      </m:fPr>
                      <m:num>
                        <m:rad>
                          <m:radPr>
                            <m:degHide m:val="on"/>
                            <m:ctrlPr>
                              <a:rPr lang="en-GB" sz="3200" i="1">
                                <a:latin typeface="Cambria Math" panose="02040503050406030204" pitchFamily="18" charset="0"/>
                                <a:ea typeface="Cambria Math" panose="02040503050406030204" pitchFamily="18" charset="0"/>
                              </a:rPr>
                            </m:ctrlPr>
                          </m:radPr>
                          <m:deg/>
                          <m:e>
                            <m:r>
                              <a:rPr lang="en-GB" sz="3200" i="1">
                                <a:latin typeface="Cambria Math" panose="02040503050406030204" pitchFamily="18" charset="0"/>
                                <a:ea typeface="Cambria Math" panose="02040503050406030204" pitchFamily="18" charset="0"/>
                              </a:rPr>
                              <m:t>3</m:t>
                            </m:r>
                          </m:e>
                        </m:rad>
                      </m:num>
                      <m:den>
                        <m:r>
                          <a:rPr lang="en-GB" sz="3200" i="1">
                            <a:latin typeface="Cambria Math" panose="02040503050406030204" pitchFamily="18" charset="0"/>
                            <a:ea typeface="Cambria Math" panose="02040503050406030204" pitchFamily="18" charset="0"/>
                          </a:rPr>
                          <m:t>2</m:t>
                        </m:r>
                      </m:den>
                    </m:f>
                  </m:oMath>
                </a14:m>
                <a:endParaRPr lang="en-GB" sz="3200" dirty="0">
                  <a:latin typeface="Cambria Math" panose="02040503050406030204" pitchFamily="18" charset="0"/>
                  <a:ea typeface="Cambria Math" panose="020405030504060302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5774198" y="3841577"/>
                <a:ext cx="2019271" cy="878254"/>
              </a:xfrm>
              <a:prstGeom prst="rect">
                <a:avLst/>
              </a:prstGeom>
              <a:blipFill rotWithShape="0">
                <a:blip r:embed="rId4"/>
                <a:stretch>
                  <a:fillRect l="-7553" b="-9028"/>
                </a:stretch>
              </a:blipFill>
            </p:spPr>
            <p:txBody>
              <a:bodyPr/>
              <a:lstStyle/>
              <a:p>
                <a:r>
                  <a:rPr lang="en-GB">
                    <a:noFill/>
                  </a:rPr>
                  <a:t> </a:t>
                </a:r>
              </a:p>
            </p:txBody>
          </p:sp>
        </mc:Fallback>
      </mc:AlternateContent>
    </p:spTree>
    <p:extLst>
      <p:ext uri="{BB962C8B-B14F-4D97-AF65-F5344CB8AC3E}">
        <p14:creationId xmlns:p14="http://schemas.microsoft.com/office/powerpoint/2010/main" val="382523730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251348" y="754517"/>
            <a:ext cx="5162938" cy="3915957"/>
          </a:xfrm>
          <a:prstGeom prst="rect">
            <a:avLst/>
          </a:prstGeom>
        </p:spPr>
      </p:pic>
      <p:sp>
        <p:nvSpPr>
          <p:cNvPr id="3" name="TextBox 2"/>
          <p:cNvSpPr txBox="1"/>
          <p:nvPr/>
        </p:nvSpPr>
        <p:spPr>
          <a:xfrm>
            <a:off x="1064198" y="614561"/>
            <a:ext cx="4154916" cy="523220"/>
          </a:xfrm>
          <a:prstGeom prst="rect">
            <a:avLst/>
          </a:prstGeom>
          <a:noFill/>
        </p:spPr>
        <p:txBody>
          <a:bodyPr wrap="square" rtlCol="0">
            <a:spAutoFit/>
          </a:bodyPr>
          <a:lstStyle/>
          <a:p>
            <a:r>
              <a:rPr lang="en-GB" sz="2800" b="1" dirty="0" smtClean="0">
                <a:solidFill>
                  <a:srgbClr val="002060"/>
                </a:solidFill>
                <a:cs typeface="Calibri" panose="020F0502020204030204" pitchFamily="34" charset="0"/>
              </a:rPr>
              <a:t>Geometric approach</a:t>
            </a:r>
            <a:endParaRPr lang="en-GB" sz="2800" b="1" i="1" dirty="0">
              <a:solidFill>
                <a:srgbClr val="002060"/>
              </a:solidFill>
              <a:latin typeface="Cambria Math" panose="02040503050406030204" pitchFamily="18" charset="0"/>
              <a:ea typeface="Cambria Math" panose="02040503050406030204" pitchFamily="18" charset="0"/>
              <a:cs typeface="Calibri" panose="020F0502020204030204" pitchFamily="34" charset="0"/>
            </a:endParaRPr>
          </a:p>
        </p:txBody>
      </p:sp>
      <p:sp>
        <p:nvSpPr>
          <p:cNvPr id="5" name="TextBox 4"/>
          <p:cNvSpPr txBox="1"/>
          <p:nvPr/>
        </p:nvSpPr>
        <p:spPr>
          <a:xfrm>
            <a:off x="1064198" y="1484414"/>
            <a:ext cx="4154916" cy="523220"/>
          </a:xfrm>
          <a:prstGeom prst="rect">
            <a:avLst/>
          </a:prstGeom>
          <a:noFill/>
        </p:spPr>
        <p:txBody>
          <a:bodyPr wrap="square" rtlCol="0">
            <a:spAutoFit/>
          </a:bodyPr>
          <a:lstStyle/>
          <a:p>
            <a:r>
              <a:rPr lang="en-GB" sz="2800" dirty="0" smtClean="0">
                <a:cs typeface="Calibri" panose="020F0502020204030204" pitchFamily="34" charset="0"/>
              </a:rPr>
              <a:t>In the triangle ABC </a:t>
            </a:r>
            <a:endParaRPr lang="en-GB" sz="2800" i="1" dirty="0">
              <a:latin typeface="Cambria Math" panose="02040503050406030204" pitchFamily="18" charset="0"/>
              <a:ea typeface="Cambria Math" panose="02040503050406030204" pitchFamily="18" charset="0"/>
              <a:cs typeface="Calibri" panose="020F0502020204030204" pitchFamily="34" charset="0"/>
            </a:endParaRPr>
          </a:p>
        </p:txBody>
      </p:sp>
      <p:sp>
        <p:nvSpPr>
          <p:cNvPr id="7" name="TextBox 6"/>
          <p:cNvSpPr txBox="1"/>
          <p:nvPr/>
        </p:nvSpPr>
        <p:spPr>
          <a:xfrm>
            <a:off x="985826" y="3036821"/>
            <a:ext cx="4154916" cy="954107"/>
          </a:xfrm>
          <a:prstGeom prst="rect">
            <a:avLst/>
          </a:prstGeom>
          <a:noFill/>
        </p:spPr>
        <p:txBody>
          <a:bodyPr wrap="square" rtlCol="0">
            <a:spAutoFit/>
          </a:bodyPr>
          <a:lstStyle/>
          <a:p>
            <a:r>
              <a:rPr lang="en-GB" sz="2800" dirty="0" smtClean="0">
                <a:cs typeface="Calibri" panose="020F0502020204030204" pitchFamily="34" charset="0"/>
              </a:rPr>
              <a:t>The area of the region is a difference</a:t>
            </a:r>
            <a:endParaRPr lang="en-GB" sz="2800" i="1" dirty="0">
              <a:latin typeface="Cambria Math" panose="02040503050406030204" pitchFamily="18" charset="0"/>
              <a:ea typeface="Cambria Math" panose="02040503050406030204" pitchFamily="18" charset="0"/>
              <a:cs typeface="Calibri" panose="020F0502020204030204" pitchFamily="34" charset="0"/>
            </a:endParaRPr>
          </a:p>
        </p:txBody>
      </p:sp>
      <mc:AlternateContent xmlns:mc="http://schemas.openxmlformats.org/markup-compatibility/2006" xmlns:a14="http://schemas.microsoft.com/office/drawing/2010/main">
        <mc:Choice Requires="a14">
          <p:sp>
            <p:nvSpPr>
              <p:cNvPr id="8" name="Rectangle 7"/>
              <p:cNvSpPr/>
              <p:nvPr/>
            </p:nvSpPr>
            <p:spPr>
              <a:xfrm>
                <a:off x="2215105" y="2201867"/>
                <a:ext cx="2874120" cy="82727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GB" sz="280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𝐶𝐴𝐵</m:t>
                      </m:r>
                      <m:r>
                        <a:rPr lang="en-US" sz="2800" b="0" i="1" smtClean="0">
                          <a:latin typeface="Cambria Math" panose="02040503050406030204" pitchFamily="18" charset="0"/>
                          <a:ea typeface="Cambria Math" panose="02040503050406030204" pitchFamily="18" charset="0"/>
                        </a:rPr>
                        <m:t>=60°=</m:t>
                      </m:r>
                      <m:f>
                        <m:fPr>
                          <m:ctrlPr>
                            <a:rPr lang="en-US" sz="2800" b="0" i="1" smtClean="0">
                              <a:latin typeface="Cambria Math" panose="02040503050406030204" pitchFamily="18" charset="0"/>
                              <a:ea typeface="Cambria Math" panose="02040503050406030204" pitchFamily="18" charset="0"/>
                            </a:rPr>
                          </m:ctrlPr>
                        </m:fPr>
                        <m:num>
                          <m:r>
                            <a:rPr lang="en-US" sz="2800" b="0" i="1" smtClean="0">
                              <a:latin typeface="Cambria Math" panose="02040503050406030204" pitchFamily="18" charset="0"/>
                              <a:ea typeface="Cambria Math" panose="02040503050406030204" pitchFamily="18" charset="0"/>
                            </a:rPr>
                            <m:t>𝜋</m:t>
                          </m:r>
                        </m:num>
                        <m:den>
                          <m:r>
                            <a:rPr lang="en-US" sz="2800" b="0" i="1" smtClean="0">
                              <a:latin typeface="Cambria Math" panose="02040503050406030204" pitchFamily="18" charset="0"/>
                              <a:ea typeface="Cambria Math" panose="02040503050406030204" pitchFamily="18" charset="0"/>
                            </a:rPr>
                            <m:t>3</m:t>
                          </m:r>
                        </m:den>
                      </m:f>
                    </m:oMath>
                  </m:oMathPara>
                </a14:m>
                <a:endParaRPr lang="en-GB" sz="2800" dirty="0">
                  <a:latin typeface="Cambria Math" panose="02040503050406030204" pitchFamily="18" charset="0"/>
                  <a:ea typeface="Cambria Math" panose="02040503050406030204" pitchFamily="18"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2215105" y="2201867"/>
                <a:ext cx="2874120" cy="827278"/>
              </a:xfrm>
              <a:prstGeom prst="rect">
                <a:avLst/>
              </a:prstGeom>
              <a:blipFill rotWithShape="0">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5799697" y="4647772"/>
                <a:ext cx="3652988" cy="878254"/>
              </a:xfrm>
              <a:prstGeom prst="rect">
                <a:avLst/>
              </a:prstGeom>
            </p:spPr>
            <p:txBody>
              <a:bodyPr wrap="none">
                <a:spAutoFit/>
              </a:bodyPr>
              <a:lstStyle/>
              <a:p>
                <a:r>
                  <a:rPr lang="en-GB" sz="2800" b="1" dirty="0" smtClean="0">
                    <a:solidFill>
                      <a:srgbClr val="002060"/>
                    </a:solidFill>
                    <a:ea typeface="Cambria Math" panose="02040503050406030204" pitchFamily="18" charset="0"/>
                  </a:rPr>
                  <a:t>Answer:     </a:t>
                </a:r>
                <a:r>
                  <a:rPr lang="en-GB" sz="3200" i="1" dirty="0" smtClean="0">
                    <a:latin typeface="Cambria Math" panose="02040503050406030204" pitchFamily="18" charset="0"/>
                    <a:ea typeface="Cambria Math" panose="02040503050406030204" pitchFamily="18" charset="0"/>
                  </a:rPr>
                  <a:t>S </a:t>
                </a:r>
                <a:r>
                  <a:rPr lang="en-GB" sz="3200" dirty="0" smtClean="0">
                    <a:latin typeface="Cambria Math" panose="02040503050406030204" pitchFamily="18" charset="0"/>
                    <a:ea typeface="Cambria Math" panose="02040503050406030204" pitchFamily="18" charset="0"/>
                  </a:rPr>
                  <a:t>=</a:t>
                </a:r>
                <a14:m>
                  <m:oMath xmlns:m="http://schemas.openxmlformats.org/officeDocument/2006/math">
                    <m:f>
                      <m:fPr>
                        <m:ctrlPr>
                          <a:rPr lang="en-GB" sz="3200" i="1">
                            <a:latin typeface="Cambria Math" panose="02040503050406030204" pitchFamily="18" charset="0"/>
                            <a:ea typeface="Cambria Math" panose="02040503050406030204" pitchFamily="18" charset="0"/>
                          </a:rPr>
                        </m:ctrlPr>
                      </m:fPr>
                      <m:num>
                        <m:r>
                          <a:rPr lang="en-GB" sz="3200" i="1">
                            <a:latin typeface="Cambria Math" panose="02040503050406030204" pitchFamily="18" charset="0"/>
                            <a:ea typeface="Cambria Math" panose="02040503050406030204" pitchFamily="18" charset="0"/>
                          </a:rPr>
                          <m:t>2</m:t>
                        </m:r>
                        <m:r>
                          <a:rPr lang="en-GB" sz="3200" i="1">
                            <a:latin typeface="Cambria Math" panose="02040503050406030204" pitchFamily="18" charset="0"/>
                            <a:ea typeface="Cambria Math" panose="02040503050406030204" pitchFamily="18" charset="0"/>
                          </a:rPr>
                          <m:t>𝜋</m:t>
                        </m:r>
                      </m:num>
                      <m:den>
                        <m:r>
                          <a:rPr lang="en-GB" sz="3200" i="1">
                            <a:latin typeface="Cambria Math" panose="02040503050406030204" pitchFamily="18" charset="0"/>
                            <a:ea typeface="Cambria Math" panose="02040503050406030204" pitchFamily="18" charset="0"/>
                          </a:rPr>
                          <m:t>3</m:t>
                        </m:r>
                      </m:den>
                    </m:f>
                    <m:r>
                      <a:rPr lang="en-GB" sz="3200" i="1">
                        <a:latin typeface="Cambria Math" panose="02040503050406030204" pitchFamily="18" charset="0"/>
                        <a:ea typeface="Cambria Math" panose="02040503050406030204" pitchFamily="18" charset="0"/>
                      </a:rPr>
                      <m:t>−</m:t>
                    </m:r>
                    <m:f>
                      <m:fPr>
                        <m:ctrlPr>
                          <a:rPr lang="en-GB" sz="3200" i="1">
                            <a:latin typeface="Cambria Math" panose="02040503050406030204" pitchFamily="18" charset="0"/>
                            <a:ea typeface="Cambria Math" panose="02040503050406030204" pitchFamily="18" charset="0"/>
                          </a:rPr>
                        </m:ctrlPr>
                      </m:fPr>
                      <m:num>
                        <m:rad>
                          <m:radPr>
                            <m:degHide m:val="on"/>
                            <m:ctrlPr>
                              <a:rPr lang="en-GB" sz="3200" i="1">
                                <a:latin typeface="Cambria Math" panose="02040503050406030204" pitchFamily="18" charset="0"/>
                                <a:ea typeface="Cambria Math" panose="02040503050406030204" pitchFamily="18" charset="0"/>
                              </a:rPr>
                            </m:ctrlPr>
                          </m:radPr>
                          <m:deg/>
                          <m:e>
                            <m:r>
                              <a:rPr lang="en-GB" sz="3200" i="1">
                                <a:latin typeface="Cambria Math" panose="02040503050406030204" pitchFamily="18" charset="0"/>
                                <a:ea typeface="Cambria Math" panose="02040503050406030204" pitchFamily="18" charset="0"/>
                              </a:rPr>
                              <m:t>3</m:t>
                            </m:r>
                          </m:e>
                        </m:rad>
                      </m:num>
                      <m:den>
                        <m:r>
                          <a:rPr lang="en-GB" sz="3200" i="1">
                            <a:latin typeface="Cambria Math" panose="02040503050406030204" pitchFamily="18" charset="0"/>
                            <a:ea typeface="Cambria Math" panose="02040503050406030204" pitchFamily="18" charset="0"/>
                          </a:rPr>
                          <m:t>2</m:t>
                        </m:r>
                      </m:den>
                    </m:f>
                  </m:oMath>
                </a14:m>
                <a:endParaRPr lang="en-GB" sz="3200" dirty="0">
                  <a:latin typeface="Cambria Math" panose="02040503050406030204" pitchFamily="18" charset="0"/>
                  <a:ea typeface="Cambria Math" panose="02040503050406030204" pitchFamily="18"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5799697" y="4647772"/>
                <a:ext cx="3652988" cy="878254"/>
              </a:xfrm>
              <a:prstGeom prst="rect">
                <a:avLst/>
              </a:prstGeom>
              <a:blipFill rotWithShape="0">
                <a:blip r:embed="rId4"/>
                <a:stretch>
                  <a:fillRect l="-3333" b="-827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2266622" y="3843196"/>
                <a:ext cx="3786293"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ea typeface="Cambria Math" panose="02040503050406030204" pitchFamily="18" charset="0"/>
                        </a:rPr>
                        <m:t>𝑆</m:t>
                      </m:r>
                      <m:r>
                        <a:rPr lang="en-US" sz="2800" b="0" i="1" smtClean="0">
                          <a:latin typeface="Cambria Math" panose="02040503050406030204" pitchFamily="18" charset="0"/>
                          <a:ea typeface="Cambria Math" panose="02040503050406030204" pitchFamily="18" charset="0"/>
                        </a:rPr>
                        <m:t>=</m:t>
                      </m:r>
                      <m:sSub>
                        <m:sSubPr>
                          <m:ctrlPr>
                            <a:rPr lang="en-US" sz="2800" b="0" i="1" smtClean="0">
                              <a:latin typeface="Cambria Math" panose="02040503050406030204" pitchFamily="18" charset="0"/>
                              <a:ea typeface="Cambria Math" panose="02040503050406030204" pitchFamily="18" charset="0"/>
                            </a:rPr>
                          </m:ctrlPr>
                        </m:sSubPr>
                        <m:e>
                          <m:r>
                            <a:rPr lang="en-US" sz="2800" b="0" i="1" smtClean="0">
                              <a:latin typeface="Cambria Math" panose="02040503050406030204" pitchFamily="18" charset="0"/>
                              <a:ea typeface="Cambria Math" panose="02040503050406030204" pitchFamily="18" charset="0"/>
                            </a:rPr>
                            <m:t>𝑂𝐴𝐵</m:t>
                          </m:r>
                        </m:e>
                        <m:sub>
                          <m:r>
                            <a:rPr lang="en-US" sz="2800" b="0" i="1" smtClean="0">
                              <a:latin typeface="Cambria Math" panose="02040503050406030204" pitchFamily="18" charset="0"/>
                              <a:ea typeface="Cambria Math" panose="02040503050406030204" pitchFamily="18" charset="0"/>
                            </a:rPr>
                            <m:t>𝑠𝑒𝑐𝑡𝑜𝑟</m:t>
                          </m:r>
                        </m:sub>
                      </m:sSub>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𝐴𝐵𝐶</m:t>
                      </m:r>
                    </m:oMath>
                  </m:oMathPara>
                </a14:m>
                <a:endParaRPr lang="en-GB" sz="2800" dirty="0">
                  <a:latin typeface="Cambria Math" panose="02040503050406030204" pitchFamily="18" charset="0"/>
                  <a:ea typeface="Cambria Math" panose="02040503050406030204" pitchFamily="18"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2266622" y="3843196"/>
                <a:ext cx="3786293" cy="523220"/>
              </a:xfrm>
              <a:prstGeom prst="rect">
                <a:avLst/>
              </a:prstGeom>
              <a:blipFill rotWithShape="0">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1064198" y="4647772"/>
                <a:ext cx="4015266" cy="90178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ea typeface="Cambria Math" panose="02040503050406030204" pitchFamily="18" charset="0"/>
                        </a:rPr>
                        <m:t>𝑆</m:t>
                      </m:r>
                      <m:r>
                        <a:rPr lang="en-US" sz="2800" b="0" i="1" smtClean="0">
                          <a:latin typeface="Cambria Math" panose="02040503050406030204" pitchFamily="18" charset="0"/>
                          <a:ea typeface="Cambria Math" panose="02040503050406030204" pitchFamily="18" charset="0"/>
                        </a:rPr>
                        <m:t>=</m:t>
                      </m:r>
                      <m:f>
                        <m:fPr>
                          <m:ctrlPr>
                            <a:rPr lang="en-US" sz="2800" b="0" i="1" smtClean="0">
                              <a:latin typeface="Cambria Math" panose="02040503050406030204" pitchFamily="18" charset="0"/>
                              <a:ea typeface="Cambria Math" panose="02040503050406030204" pitchFamily="18" charset="0"/>
                            </a:rPr>
                          </m:ctrlPr>
                        </m:fPr>
                        <m:num>
                          <m:r>
                            <a:rPr lang="en-US" sz="2800" b="0" i="1" smtClean="0">
                              <a:latin typeface="Cambria Math" panose="02040503050406030204" pitchFamily="18" charset="0"/>
                              <a:ea typeface="Cambria Math" panose="02040503050406030204" pitchFamily="18" charset="0"/>
                            </a:rPr>
                            <m:t>1</m:t>
                          </m:r>
                        </m:num>
                        <m:den>
                          <m:r>
                            <a:rPr lang="en-US" sz="2800" b="0" i="1" smtClean="0">
                              <a:latin typeface="Cambria Math" panose="02040503050406030204" pitchFamily="18" charset="0"/>
                              <a:ea typeface="Cambria Math" panose="02040503050406030204" pitchFamily="18" charset="0"/>
                            </a:rPr>
                            <m:t>2</m:t>
                          </m:r>
                        </m:den>
                      </m:f>
                      <m:r>
                        <a:rPr lang="en-US" sz="2800" b="0" i="1" smtClean="0">
                          <a:latin typeface="Cambria Math" panose="02040503050406030204" pitchFamily="18" charset="0"/>
                          <a:ea typeface="Cambria Math" panose="02040503050406030204" pitchFamily="18" charset="0"/>
                        </a:rPr>
                        <m:t>∙</m:t>
                      </m:r>
                      <m:sSup>
                        <m:sSupPr>
                          <m:ctrlPr>
                            <a:rPr lang="en-US" sz="2800" b="0" i="1" smtClean="0">
                              <a:latin typeface="Cambria Math" panose="02040503050406030204" pitchFamily="18" charset="0"/>
                              <a:ea typeface="Cambria Math" panose="02040503050406030204" pitchFamily="18" charset="0"/>
                            </a:rPr>
                          </m:ctrlPr>
                        </m:sSupPr>
                        <m:e>
                          <m:r>
                            <a:rPr lang="en-US" sz="2800" b="0" i="1" smtClean="0">
                              <a:latin typeface="Cambria Math" panose="02040503050406030204" pitchFamily="18" charset="0"/>
                              <a:ea typeface="Cambria Math" panose="02040503050406030204" pitchFamily="18" charset="0"/>
                            </a:rPr>
                            <m:t>2</m:t>
                          </m:r>
                        </m:e>
                        <m:sup>
                          <m:r>
                            <a:rPr lang="en-US" sz="2800" b="0" i="1" smtClean="0">
                              <a:latin typeface="Cambria Math" panose="02040503050406030204" pitchFamily="18" charset="0"/>
                              <a:ea typeface="Cambria Math" panose="02040503050406030204" pitchFamily="18" charset="0"/>
                            </a:rPr>
                            <m:t>2</m:t>
                          </m:r>
                        </m:sup>
                      </m:sSup>
                      <m:r>
                        <a:rPr lang="en-US" sz="2800" b="0" i="1" smtClean="0">
                          <a:latin typeface="Cambria Math" panose="02040503050406030204" pitchFamily="18" charset="0"/>
                          <a:ea typeface="Cambria Math" panose="02040503050406030204" pitchFamily="18" charset="0"/>
                        </a:rPr>
                        <m:t>∙</m:t>
                      </m:r>
                      <m:f>
                        <m:fPr>
                          <m:ctrlPr>
                            <a:rPr lang="en-US" sz="2800" b="0" i="1" smtClean="0">
                              <a:latin typeface="Cambria Math" panose="02040503050406030204" pitchFamily="18" charset="0"/>
                              <a:ea typeface="Cambria Math" panose="02040503050406030204" pitchFamily="18" charset="0"/>
                            </a:rPr>
                          </m:ctrlPr>
                        </m:fPr>
                        <m:num>
                          <m:r>
                            <a:rPr lang="en-US" sz="2800" b="0" i="1" smtClean="0">
                              <a:latin typeface="Cambria Math" panose="02040503050406030204" pitchFamily="18" charset="0"/>
                              <a:ea typeface="Cambria Math" panose="02040503050406030204" pitchFamily="18" charset="0"/>
                            </a:rPr>
                            <m:t>𝜋</m:t>
                          </m:r>
                        </m:num>
                        <m:den>
                          <m:r>
                            <a:rPr lang="en-US" sz="2800" b="0" i="1" smtClean="0">
                              <a:latin typeface="Cambria Math" panose="02040503050406030204" pitchFamily="18" charset="0"/>
                              <a:ea typeface="Cambria Math" panose="02040503050406030204" pitchFamily="18" charset="0"/>
                            </a:rPr>
                            <m:t>3</m:t>
                          </m:r>
                        </m:den>
                      </m:f>
                      <m:r>
                        <a:rPr lang="en-US" sz="2800" b="0" i="1" smtClean="0">
                          <a:latin typeface="Cambria Math" panose="02040503050406030204" pitchFamily="18" charset="0"/>
                          <a:ea typeface="Cambria Math" panose="02040503050406030204" pitchFamily="18" charset="0"/>
                        </a:rPr>
                        <m:t>−</m:t>
                      </m:r>
                      <m:f>
                        <m:fPr>
                          <m:ctrlPr>
                            <a:rPr lang="en-US" sz="2800" b="0" i="1" smtClean="0">
                              <a:latin typeface="Cambria Math" panose="02040503050406030204" pitchFamily="18" charset="0"/>
                              <a:ea typeface="Cambria Math" panose="02040503050406030204" pitchFamily="18" charset="0"/>
                            </a:rPr>
                          </m:ctrlPr>
                        </m:fPr>
                        <m:num>
                          <m:r>
                            <a:rPr lang="en-US" sz="2800" b="0" i="1" smtClean="0">
                              <a:latin typeface="Cambria Math" panose="02040503050406030204" pitchFamily="18" charset="0"/>
                              <a:ea typeface="Cambria Math" panose="02040503050406030204" pitchFamily="18" charset="0"/>
                            </a:rPr>
                            <m:t>1</m:t>
                          </m:r>
                        </m:num>
                        <m:den>
                          <m:r>
                            <a:rPr lang="en-US" sz="2800" b="0" i="1" smtClean="0">
                              <a:latin typeface="Cambria Math" panose="02040503050406030204" pitchFamily="18" charset="0"/>
                              <a:ea typeface="Cambria Math" panose="02040503050406030204" pitchFamily="18" charset="0"/>
                            </a:rPr>
                            <m:t>2</m:t>
                          </m:r>
                        </m:den>
                      </m:f>
                      <m:r>
                        <a:rPr lang="en-US" sz="2800" b="0" i="1" smtClean="0">
                          <a:latin typeface="Cambria Math" panose="02040503050406030204" pitchFamily="18" charset="0"/>
                          <a:ea typeface="Cambria Math" panose="02040503050406030204" pitchFamily="18" charset="0"/>
                        </a:rPr>
                        <m:t>∙1∙</m:t>
                      </m:r>
                      <m:rad>
                        <m:radPr>
                          <m:degHide m:val="on"/>
                          <m:ctrlPr>
                            <a:rPr lang="en-US" sz="2800" b="0" i="1" smtClean="0">
                              <a:latin typeface="Cambria Math" panose="02040503050406030204" pitchFamily="18" charset="0"/>
                              <a:ea typeface="Cambria Math" panose="02040503050406030204" pitchFamily="18" charset="0"/>
                            </a:rPr>
                          </m:ctrlPr>
                        </m:radPr>
                        <m:deg/>
                        <m:e>
                          <m:r>
                            <a:rPr lang="en-US" sz="2800" b="0" i="1" smtClean="0">
                              <a:latin typeface="Cambria Math" panose="02040503050406030204" pitchFamily="18" charset="0"/>
                              <a:ea typeface="Cambria Math" panose="02040503050406030204" pitchFamily="18" charset="0"/>
                            </a:rPr>
                            <m:t>3</m:t>
                          </m:r>
                        </m:e>
                      </m:rad>
                    </m:oMath>
                  </m:oMathPara>
                </a14:m>
                <a:endParaRPr lang="en-GB" sz="2800" dirty="0">
                  <a:latin typeface="Cambria Math" panose="02040503050406030204" pitchFamily="18" charset="0"/>
                  <a:ea typeface="Cambria Math" panose="02040503050406030204" pitchFamily="18"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1064198" y="4647772"/>
                <a:ext cx="4015266" cy="901785"/>
              </a:xfrm>
              <a:prstGeom prst="rect">
                <a:avLst/>
              </a:prstGeom>
              <a:blipFill rotWithShape="0">
                <a:blip r:embed="rId6"/>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16086466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84611" y="917753"/>
            <a:ext cx="7104185" cy="584775"/>
          </a:xfrm>
          <a:prstGeom prst="rect">
            <a:avLst/>
          </a:prstGeom>
          <a:noFill/>
        </p:spPr>
        <p:txBody>
          <a:bodyPr wrap="square" rtlCol="0">
            <a:spAutoFit/>
          </a:bodyPr>
          <a:lstStyle/>
          <a:p>
            <a:r>
              <a:rPr lang="en-US" sz="3200" dirty="0" smtClean="0"/>
              <a:t>Algebraic calculation</a:t>
            </a:r>
            <a:endParaRPr lang="en-GB" sz="3200" dirty="0"/>
          </a:p>
        </p:txBody>
      </p:sp>
      <p:sp>
        <p:nvSpPr>
          <p:cNvPr id="3" name="Rectangle 2"/>
          <p:cNvSpPr>
            <a:spLocks noChangeArrowheads="1"/>
          </p:cNvSpPr>
          <p:nvPr/>
        </p:nvSpPr>
        <p:spPr bwMode="auto">
          <a:xfrm>
            <a:off x="3587262" y="2025747"/>
            <a:ext cx="1670495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sp>
        <p:nvSpPr>
          <p:cNvPr id="5" name="Rectangle 4"/>
          <p:cNvSpPr/>
          <p:nvPr/>
        </p:nvSpPr>
        <p:spPr>
          <a:xfrm>
            <a:off x="2988203" y="4056624"/>
            <a:ext cx="3074971" cy="523220"/>
          </a:xfrm>
          <a:prstGeom prst="rect">
            <a:avLst/>
          </a:prstGeom>
        </p:spPr>
        <p:txBody>
          <a:bodyPr wrap="square">
            <a:spAutoFit/>
          </a:bodyPr>
          <a:lstStyle/>
          <a:p>
            <a:r>
              <a:rPr lang="en-US" sz="2800" i="1" dirty="0">
                <a:latin typeface="Times New Roman" panose="02020603050405020304" pitchFamily="18" charset="0"/>
                <a:ea typeface="Calibri" panose="020F0502020204030204" pitchFamily="34" charset="0"/>
              </a:rPr>
              <a:t>y = 150 – x = 75</a:t>
            </a:r>
            <a:endParaRPr lang="en-GB" sz="2800" i="1" dirty="0"/>
          </a:p>
        </p:txBody>
      </p:sp>
      <p:sp>
        <p:nvSpPr>
          <p:cNvPr id="9" name="Rectangle 8"/>
          <p:cNvSpPr>
            <a:spLocks noChangeArrowheads="1"/>
          </p:cNvSpPr>
          <p:nvPr/>
        </p:nvSpPr>
        <p:spPr bwMode="auto">
          <a:xfrm>
            <a:off x="3199218" y="5084947"/>
            <a:ext cx="7456170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mc:AlternateContent xmlns:mc="http://schemas.openxmlformats.org/markup-compatibility/2006" xmlns:a14="http://schemas.microsoft.com/office/drawing/2010/main">
        <mc:Choice Requires="a14">
          <p:sp>
            <p:nvSpPr>
              <p:cNvPr id="12" name="Rectangle 11"/>
              <p:cNvSpPr/>
              <p:nvPr/>
            </p:nvSpPr>
            <p:spPr>
              <a:xfrm>
                <a:off x="2771335" y="5034478"/>
                <a:ext cx="6400799" cy="523220"/>
              </a:xfrm>
              <a:prstGeom prst="rect">
                <a:avLst/>
              </a:prstGeom>
            </p:spPr>
            <p:txBody>
              <a:bodyPr wrap="square">
                <a:spAutoFit/>
              </a:bodyPr>
              <a:lstStyle/>
              <a:p>
                <a:r>
                  <a:rPr lang="en-GB" sz="2800" b="1" dirty="0" smtClean="0">
                    <a:solidFill>
                      <a:srgbClr val="002060"/>
                    </a:solidFill>
                  </a:rPr>
                  <a:t>Answer:</a:t>
                </a:r>
                <a:r>
                  <a:rPr lang="en-GB" sz="2800" dirty="0" smtClean="0"/>
                  <a:t>   </a:t>
                </a:r>
                <a14:m>
                  <m:oMath xmlns:m="http://schemas.openxmlformats.org/officeDocument/2006/math">
                    <m:sSub>
                      <m:sSubPr>
                        <m:ctrlPr>
                          <a:rPr lang="en-GB" sz="2800" i="1">
                            <a:latin typeface="Cambria Math" panose="02040503050406030204" pitchFamily="18" charset="0"/>
                          </a:rPr>
                        </m:ctrlPr>
                      </m:sSubPr>
                      <m:e>
                        <m:r>
                          <a:rPr lang="en-GB" sz="2800" i="1">
                            <a:latin typeface="Cambria Math" panose="02040503050406030204" pitchFamily="18" charset="0"/>
                          </a:rPr>
                          <m:t>𝑆</m:t>
                        </m:r>
                      </m:e>
                      <m:sub>
                        <m:r>
                          <a:rPr lang="en-GB" sz="2800" i="1">
                            <a:latin typeface="Cambria Math" panose="02040503050406030204" pitchFamily="18" charset="0"/>
                          </a:rPr>
                          <m:t>𝑚𝑎𝑥</m:t>
                        </m:r>
                      </m:sub>
                    </m:sSub>
                    <m:r>
                      <a:rPr lang="en-GB" sz="2800" i="0">
                        <a:latin typeface="Cambria Math" panose="02040503050406030204" pitchFamily="18" charset="0"/>
                      </a:rPr>
                      <m:t>=</m:t>
                    </m:r>
                    <m:r>
                      <a:rPr lang="en-GB" sz="2800" i="1">
                        <a:latin typeface="Cambria Math" panose="02040503050406030204" pitchFamily="18" charset="0"/>
                      </a:rPr>
                      <m:t>𝑥</m:t>
                    </m:r>
                    <m:r>
                      <a:rPr lang="en-GB" sz="2800" i="0">
                        <a:latin typeface="Cambria Math" panose="02040503050406030204" pitchFamily="18" charset="0"/>
                      </a:rPr>
                      <m:t>∙</m:t>
                    </m:r>
                    <m:r>
                      <a:rPr lang="en-GB" sz="2800" i="1">
                        <a:latin typeface="Cambria Math" panose="02040503050406030204" pitchFamily="18" charset="0"/>
                      </a:rPr>
                      <m:t>𝑦</m:t>
                    </m:r>
                    <m:r>
                      <a:rPr lang="en-GB" sz="2800" i="0">
                        <a:latin typeface="Cambria Math" panose="02040503050406030204" pitchFamily="18" charset="0"/>
                      </a:rPr>
                      <m:t>=</m:t>
                    </m:r>
                    <m:sSup>
                      <m:sSupPr>
                        <m:ctrlPr>
                          <a:rPr lang="en-GB" sz="2800" i="1">
                            <a:latin typeface="Cambria Math" panose="02040503050406030204" pitchFamily="18" charset="0"/>
                          </a:rPr>
                        </m:ctrlPr>
                      </m:sSupPr>
                      <m:e>
                        <m:r>
                          <a:rPr lang="en-GB" sz="2800" i="0">
                            <a:latin typeface="Cambria Math" panose="02040503050406030204" pitchFamily="18" charset="0"/>
                          </a:rPr>
                          <m:t>75</m:t>
                        </m:r>
                      </m:e>
                      <m:sup>
                        <m:r>
                          <a:rPr lang="en-GB" sz="2800" i="0">
                            <a:latin typeface="Cambria Math" panose="02040503050406030204" pitchFamily="18" charset="0"/>
                          </a:rPr>
                          <m:t>2</m:t>
                        </m:r>
                      </m:sup>
                    </m:sSup>
                    <m:r>
                      <a:rPr lang="en-GB" sz="2800" i="0">
                        <a:latin typeface="Cambria Math" panose="02040503050406030204" pitchFamily="18" charset="0"/>
                      </a:rPr>
                      <m:t>=5625</m:t>
                    </m:r>
                    <m:sSup>
                      <m:sSupPr>
                        <m:ctrlPr>
                          <a:rPr lang="en-GB" sz="2800" i="1">
                            <a:latin typeface="Cambria Math" panose="02040503050406030204" pitchFamily="18" charset="0"/>
                          </a:rPr>
                        </m:ctrlPr>
                      </m:sSupPr>
                      <m:e>
                        <m:r>
                          <a:rPr lang="en-GB" sz="2800" i="1">
                            <a:latin typeface="Cambria Math" panose="02040503050406030204" pitchFamily="18" charset="0"/>
                          </a:rPr>
                          <m:t>𝑚</m:t>
                        </m:r>
                      </m:e>
                      <m:sup>
                        <m:r>
                          <a:rPr lang="en-GB" sz="2800" i="0">
                            <a:latin typeface="Cambria Math" panose="02040503050406030204" pitchFamily="18" charset="0"/>
                          </a:rPr>
                          <m:t>2</m:t>
                        </m:r>
                      </m:sup>
                    </m:sSup>
                  </m:oMath>
                </a14:m>
                <a:endParaRPr lang="en-GB" sz="2800" dirty="0"/>
              </a:p>
            </p:txBody>
          </p:sp>
        </mc:Choice>
        <mc:Fallback xmlns="">
          <p:sp>
            <p:nvSpPr>
              <p:cNvPr id="12" name="Rectangle 11"/>
              <p:cNvSpPr>
                <a:spLocks noRot="1" noChangeAspect="1" noMove="1" noResize="1" noEditPoints="1" noAdjustHandles="1" noChangeArrowheads="1" noChangeShapeType="1" noTextEdit="1"/>
              </p:cNvSpPr>
              <p:nvPr/>
            </p:nvSpPr>
            <p:spPr>
              <a:xfrm>
                <a:off x="2771335" y="5034478"/>
                <a:ext cx="6400799" cy="523220"/>
              </a:xfrm>
              <a:prstGeom prst="rect">
                <a:avLst/>
              </a:prstGeom>
              <a:blipFill rotWithShape="0">
                <a:blip r:embed="rId2"/>
                <a:stretch>
                  <a:fillRect l="-2000" t="-11628" b="-3255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2273695" y="1744061"/>
                <a:ext cx="7362673" cy="2554097"/>
              </a:xfrm>
              <a:prstGeom prst="rect">
                <a:avLst/>
              </a:prstGeom>
            </p:spPr>
            <p:txBody>
              <a:bodyPr wrap="square">
                <a:spAutoFit/>
              </a:bodyPr>
              <a:lstStyle/>
              <a:p>
                <a:pPr>
                  <a:lnSpc>
                    <a:spcPct val="107000"/>
                  </a:lnSpc>
                  <a:spcAft>
                    <a:spcPts val="800"/>
                  </a:spcAft>
                </a:pPr>
                <a:r>
                  <a:rPr lang="en-US" dirty="0" smtClean="0">
                    <a:latin typeface="Times New Roman" panose="02020603050405020304" pitchFamily="18" charset="0"/>
                    <a:ea typeface="Calibri" panose="020F0502020204030204" pitchFamily="34" charset="0"/>
                    <a:cs typeface="Times New Roman" panose="02020603050405020304" pitchFamily="18" charset="0"/>
                  </a:rPr>
                  <a:t> </a:t>
                </a:r>
                <a:endParaRPr lang="lv-LV"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1800"/>
                  </a:spcAft>
                </a:pPr>
                <a14:m>
                  <m:oMathPara xmlns:m="http://schemas.openxmlformats.org/officeDocument/2006/math">
                    <m:oMathParaPr>
                      <m:jc m:val="centerGroup"/>
                    </m:oMathParaPr>
                    <m:oMath xmlns:m="http://schemas.openxmlformats.org/officeDocument/2006/math">
                      <m:r>
                        <a:rPr lang="en-US" sz="2800" i="1">
                          <a:effectLst/>
                          <a:latin typeface="Cambria Math" panose="02040503050406030204" pitchFamily="18" charset="0"/>
                          <a:ea typeface="Calibri" panose="020F0502020204030204" pitchFamily="34" charset="0"/>
                          <a:cs typeface="Times New Roman" panose="02020603050405020304" pitchFamily="18" charset="0"/>
                        </a:rPr>
                        <m:t>𝑆</m:t>
                      </m:r>
                      <m:d>
                        <m:d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2800" i="1">
                              <a:effectLst/>
                              <a:latin typeface="Cambria Math" panose="02040503050406030204" pitchFamily="18" charset="0"/>
                              <a:ea typeface="Calibri" panose="020F0502020204030204" pitchFamily="34" charset="0"/>
                              <a:cs typeface="Times New Roman" panose="02020603050405020304" pitchFamily="18" charset="0"/>
                            </a:rPr>
                            <m:t>𝑥</m:t>
                          </m:r>
                        </m:e>
                      </m:d>
                      <m:r>
                        <a:rPr lang="en-US" sz="2800" i="1">
                          <a:effectLst/>
                          <a:latin typeface="Cambria Math" panose="02040503050406030204" pitchFamily="18" charset="0"/>
                          <a:ea typeface="Calibri" panose="020F0502020204030204" pitchFamily="34" charset="0"/>
                          <a:cs typeface="Times New Roman" panose="02020603050405020304" pitchFamily="18" charset="0"/>
                        </a:rPr>
                        <m:t>=150</m:t>
                      </m:r>
                      <m:r>
                        <a:rPr lang="en-US" sz="2800" i="1">
                          <a:effectLst/>
                          <a:latin typeface="Cambria Math" panose="02040503050406030204" pitchFamily="18" charset="0"/>
                          <a:ea typeface="Calibri" panose="020F0502020204030204" pitchFamily="34" charset="0"/>
                          <a:cs typeface="Times New Roman" panose="02020603050405020304" pitchFamily="18" charset="0"/>
                        </a:rPr>
                        <m:t>𝑥</m:t>
                      </m:r>
                      <m:r>
                        <a:rPr lang="en-US" sz="28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lv-LV" sz="2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8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en-US" sz="28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2800" i="1">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dPr>
                        <m:e>
                          <m:sSup>
                            <m:sSupPr>
                              <m:ctrlPr>
                                <a:rPr lang="lv-LV" sz="2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8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en-US" sz="28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2800" i="1">
                              <a:effectLst/>
                              <a:latin typeface="Cambria Math" panose="02040503050406030204" pitchFamily="18" charset="0"/>
                              <a:ea typeface="Calibri" panose="020F0502020204030204" pitchFamily="34" charset="0"/>
                              <a:cs typeface="Times New Roman" panose="02020603050405020304" pitchFamily="18" charset="0"/>
                            </a:rPr>
                            <m:t>−150</m:t>
                          </m:r>
                          <m:r>
                            <a:rPr lang="en-US" sz="2800" i="1">
                              <a:effectLst/>
                              <a:latin typeface="Cambria Math" panose="02040503050406030204" pitchFamily="18" charset="0"/>
                              <a:ea typeface="Calibri" panose="020F0502020204030204" pitchFamily="34" charset="0"/>
                              <a:cs typeface="Times New Roman" panose="02020603050405020304" pitchFamily="18" charset="0"/>
                            </a:rPr>
                            <m:t>𝑥</m:t>
                          </m:r>
                        </m:e>
                      </m:d>
                      <m:r>
                        <a:rPr lang="en-US" sz="2800" b="0" i="1" smtClean="0">
                          <a:effectLst/>
                          <a:latin typeface="Cambria Math" panose="02040503050406030204" pitchFamily="18" charset="0"/>
                          <a:ea typeface="Calibri" panose="020F0502020204030204" pitchFamily="34" charset="0"/>
                          <a:cs typeface="Times New Roman" panose="02020603050405020304" pitchFamily="18" charset="0"/>
                        </a:rPr>
                        <m:t>=</m:t>
                      </m:r>
                      <m:r>
                        <a:rPr lang="en-US" sz="2800" i="1">
                          <a:effectLst/>
                          <a:latin typeface="Cambria Math" panose="02040503050406030204" pitchFamily="18" charset="0"/>
                          <a:ea typeface="Cambria Math" panose="02040503050406030204" pitchFamily="18" charset="0"/>
                          <a:cs typeface="Times New Roman" panose="02020603050405020304" pitchFamily="18" charset="0"/>
                        </a:rPr>
                        <m:t>=−(</m:t>
                      </m:r>
                      <m:sSup>
                        <m:sSupPr>
                          <m:ctrlPr>
                            <a:rPr lang="lv-LV" sz="2800"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sz="2800" i="1">
                              <a:effectLst/>
                              <a:latin typeface="Cambria Math" panose="02040503050406030204" pitchFamily="18" charset="0"/>
                              <a:ea typeface="Cambria Math" panose="02040503050406030204" pitchFamily="18" charset="0"/>
                              <a:cs typeface="Times New Roman" panose="02020603050405020304" pitchFamily="18" charset="0"/>
                            </a:rPr>
                            <m:t>𝑥</m:t>
                          </m:r>
                        </m:e>
                        <m:sup>
                          <m:r>
                            <a:rPr lang="en-US" sz="2800" i="1">
                              <a:effectLst/>
                              <a:latin typeface="Cambria Math" panose="02040503050406030204" pitchFamily="18" charset="0"/>
                              <a:ea typeface="Cambria Math" panose="02040503050406030204" pitchFamily="18" charset="0"/>
                              <a:cs typeface="Times New Roman" panose="02020603050405020304" pitchFamily="18" charset="0"/>
                            </a:rPr>
                            <m:t>2</m:t>
                          </m:r>
                        </m:sup>
                      </m:sSup>
                      <m:r>
                        <a:rPr lang="en-US" sz="2800" i="1">
                          <a:effectLst/>
                          <a:latin typeface="Cambria Math" panose="02040503050406030204" pitchFamily="18" charset="0"/>
                          <a:ea typeface="Cambria Math" panose="02040503050406030204" pitchFamily="18" charset="0"/>
                          <a:cs typeface="Times New Roman" panose="02020603050405020304" pitchFamily="18" charset="0"/>
                        </a:rPr>
                        <m:t>−2∙75</m:t>
                      </m:r>
                      <m:r>
                        <a:rPr lang="en-US" sz="2800" i="1">
                          <a:effectLst/>
                          <a:latin typeface="Cambria Math" panose="02040503050406030204" pitchFamily="18" charset="0"/>
                          <a:ea typeface="Cambria Math" panose="02040503050406030204" pitchFamily="18" charset="0"/>
                          <a:cs typeface="Times New Roman" panose="02020603050405020304" pitchFamily="18" charset="0"/>
                        </a:rPr>
                        <m:t>𝑥</m:t>
                      </m:r>
                      <m:r>
                        <a:rPr lang="en-US" sz="2800" i="1">
                          <a:effectLst/>
                          <a:latin typeface="Cambria Math" panose="02040503050406030204" pitchFamily="18" charset="0"/>
                          <a:ea typeface="Cambria Math" panose="02040503050406030204" pitchFamily="18" charset="0"/>
                          <a:cs typeface="Times New Roman" panose="02020603050405020304" pitchFamily="18" charset="0"/>
                        </a:rPr>
                        <m:t>+</m:t>
                      </m:r>
                      <m:sSup>
                        <m:sSupPr>
                          <m:ctrlPr>
                            <a:rPr lang="lv-LV" sz="2800"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sz="2800" i="1">
                              <a:effectLst/>
                              <a:latin typeface="Cambria Math" panose="02040503050406030204" pitchFamily="18" charset="0"/>
                              <a:ea typeface="Cambria Math" panose="02040503050406030204" pitchFamily="18" charset="0"/>
                              <a:cs typeface="Times New Roman" panose="02020603050405020304" pitchFamily="18" charset="0"/>
                            </a:rPr>
                            <m:t>75</m:t>
                          </m:r>
                        </m:e>
                        <m:sup>
                          <m:r>
                            <a:rPr lang="en-US" sz="2800" i="1">
                              <a:effectLst/>
                              <a:latin typeface="Cambria Math" panose="02040503050406030204" pitchFamily="18" charset="0"/>
                              <a:ea typeface="Cambria Math" panose="02040503050406030204" pitchFamily="18" charset="0"/>
                              <a:cs typeface="Times New Roman" panose="02020603050405020304" pitchFamily="18" charset="0"/>
                            </a:rPr>
                            <m:t>2</m:t>
                          </m:r>
                        </m:sup>
                      </m:sSup>
                      <m:r>
                        <a:rPr lang="en-US" sz="2800" i="1">
                          <a:effectLst/>
                          <a:latin typeface="Cambria Math" panose="02040503050406030204" pitchFamily="18" charset="0"/>
                          <a:ea typeface="Cambria Math" panose="02040503050406030204" pitchFamily="18" charset="0"/>
                          <a:cs typeface="Times New Roman" panose="02020603050405020304" pitchFamily="18" charset="0"/>
                        </a:rPr>
                        <m:t>−</m:t>
                      </m:r>
                      <m:sSup>
                        <m:sSupPr>
                          <m:ctrlPr>
                            <a:rPr lang="lv-LV" sz="2800"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sz="2800" i="1">
                              <a:effectLst/>
                              <a:latin typeface="Cambria Math" panose="02040503050406030204" pitchFamily="18" charset="0"/>
                              <a:ea typeface="Cambria Math" panose="02040503050406030204" pitchFamily="18" charset="0"/>
                              <a:cs typeface="Times New Roman" panose="02020603050405020304" pitchFamily="18" charset="0"/>
                            </a:rPr>
                            <m:t>75</m:t>
                          </m:r>
                        </m:e>
                        <m:sup>
                          <m:r>
                            <a:rPr lang="en-US" sz="2800" i="1">
                              <a:effectLst/>
                              <a:latin typeface="Cambria Math" panose="02040503050406030204" pitchFamily="18" charset="0"/>
                              <a:ea typeface="Cambria Math" panose="02040503050406030204" pitchFamily="18" charset="0"/>
                              <a:cs typeface="Times New Roman" panose="02020603050405020304" pitchFamily="18" charset="0"/>
                            </a:rPr>
                            <m:t>2</m:t>
                          </m:r>
                        </m:sup>
                      </m:sSup>
                      <m:r>
                        <a:rPr lang="en-US" sz="2800" b="0" i="1" smtClean="0">
                          <a:effectLst/>
                          <a:latin typeface="Cambria Math" panose="02040503050406030204" pitchFamily="18" charset="0"/>
                          <a:ea typeface="Cambria Math" panose="02040503050406030204" pitchFamily="18" charset="0"/>
                          <a:cs typeface="Times New Roman" panose="02020603050405020304" pitchFamily="18" charset="0"/>
                        </a:rPr>
                        <m:t>)</m:t>
                      </m:r>
                      <m:r>
                        <a:rPr lang="en-US" sz="2800" i="1">
                          <a:effectLst/>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lv-LV" sz="2800" dirty="0">
                  <a:effectLst/>
                  <a:latin typeface="Cambria Math" panose="02040503050406030204" pitchFamily="18" charset="0"/>
                  <a:ea typeface="Cambria Math" panose="02040503050406030204" pitchFamily="18" charset="0"/>
                  <a:cs typeface="Times New Roman" panose="02020603050405020304" pitchFamily="18" charset="0"/>
                </a:endParaRPr>
              </a:p>
              <a:p>
                <a:pPr>
                  <a:lnSpc>
                    <a:spcPct val="107000"/>
                  </a:lnSpc>
                  <a:spcAft>
                    <a:spcPts val="1200"/>
                  </a:spcAft>
                </a:pPr>
                <a:r>
                  <a:rPr lang="en-US" sz="2800" dirty="0" smtClean="0">
                    <a:effectLst/>
                    <a:ea typeface="Times New Roman" panose="02020603050405020304" pitchFamily="18" charset="0"/>
                    <a:cs typeface="Times New Roman" panose="02020603050405020304" pitchFamily="18" charset="0"/>
                  </a:rPr>
                  <a:t>         </a:t>
                </a:r>
                <a14:m>
                  <m:oMath xmlns:m="http://schemas.openxmlformats.org/officeDocument/2006/math">
                    <m:r>
                      <a:rPr lang="en-US" sz="2800" i="1">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lv-LV" sz="28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2800"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28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en-US" sz="2800" i="1">
                            <a:effectLst/>
                            <a:latin typeface="Cambria Math" panose="02040503050406030204" pitchFamily="18" charset="0"/>
                            <a:ea typeface="Times New Roman" panose="02020603050405020304" pitchFamily="18" charset="0"/>
                            <a:cs typeface="Times New Roman" panose="02020603050405020304" pitchFamily="18" charset="0"/>
                          </a:rPr>
                          <m:t>−75)</m:t>
                        </m:r>
                      </m:e>
                      <m:sup>
                        <m:r>
                          <a:rPr lang="en-US" sz="2800" i="1">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en-US" sz="2800" i="1">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lv-LV" sz="28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2800" i="1">
                            <a:effectLst/>
                            <a:latin typeface="Cambria Math" panose="02040503050406030204" pitchFamily="18" charset="0"/>
                            <a:ea typeface="Times New Roman" panose="02020603050405020304" pitchFamily="18" charset="0"/>
                            <a:cs typeface="Times New Roman" panose="02020603050405020304" pitchFamily="18" charset="0"/>
                          </a:rPr>
                          <m:t>75</m:t>
                        </m:r>
                      </m:e>
                      <m:sup>
                        <m:r>
                          <a:rPr lang="en-US" sz="2800" i="1">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en-US" sz="2800" i="1">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lv-LV" sz="28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2800" i="1">
                            <a:effectLst/>
                            <a:latin typeface="Cambria Math" panose="02040503050406030204" pitchFamily="18" charset="0"/>
                            <a:ea typeface="Times New Roman" panose="02020603050405020304" pitchFamily="18" charset="0"/>
                            <a:cs typeface="Times New Roman" panose="02020603050405020304" pitchFamily="18" charset="0"/>
                          </a:rPr>
                          <m:t>75</m:t>
                        </m:r>
                      </m:e>
                      <m:sup>
                        <m:r>
                          <a:rPr lang="en-US" sz="2800" i="1">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en-US" sz="2800" i="1">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lv-LV" sz="28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2800"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28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en-US" sz="2800" i="1">
                            <a:effectLst/>
                            <a:latin typeface="Cambria Math" panose="02040503050406030204" pitchFamily="18" charset="0"/>
                            <a:ea typeface="Times New Roman" panose="02020603050405020304" pitchFamily="18" charset="0"/>
                            <a:cs typeface="Times New Roman" panose="02020603050405020304" pitchFamily="18" charset="0"/>
                          </a:rPr>
                          <m:t>−75)</m:t>
                        </m:r>
                      </m:e>
                      <m:sup>
                        <m:r>
                          <a:rPr lang="en-US" sz="2800" i="1">
                            <a:effectLst/>
                            <a:latin typeface="Cambria Math" panose="02040503050406030204" pitchFamily="18" charset="0"/>
                            <a:ea typeface="Times New Roman" panose="02020603050405020304" pitchFamily="18" charset="0"/>
                            <a:cs typeface="Times New Roman" panose="02020603050405020304" pitchFamily="18" charset="0"/>
                          </a:rPr>
                          <m:t>2</m:t>
                        </m:r>
                      </m:sup>
                    </m:sSup>
                  </m:oMath>
                </a14:m>
                <a:endParaRPr lang="lv-LV" sz="28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lv-LV"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13" name="Rectangle 12"/>
              <p:cNvSpPr>
                <a:spLocks noRot="1" noChangeAspect="1" noMove="1" noResize="1" noEditPoints="1" noAdjustHandles="1" noChangeArrowheads="1" noChangeShapeType="1" noTextEdit="1"/>
              </p:cNvSpPr>
              <p:nvPr/>
            </p:nvSpPr>
            <p:spPr>
              <a:xfrm>
                <a:off x="2273695" y="1744061"/>
                <a:ext cx="7362673" cy="2554097"/>
              </a:xfrm>
              <a:prstGeom prst="rect">
                <a:avLst/>
              </a:prstGeom>
              <a:blipFill rotWithShape="0">
                <a:blip r:embed="rId3"/>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13361929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84611" y="917753"/>
            <a:ext cx="7104185" cy="584775"/>
          </a:xfrm>
          <a:prstGeom prst="rect">
            <a:avLst/>
          </a:prstGeom>
          <a:noFill/>
        </p:spPr>
        <p:txBody>
          <a:bodyPr wrap="square" rtlCol="0">
            <a:spAutoFit/>
          </a:bodyPr>
          <a:lstStyle/>
          <a:p>
            <a:r>
              <a:rPr lang="en-US" sz="3200" dirty="0" smtClean="0"/>
              <a:t>Analytic method</a:t>
            </a:r>
            <a:endParaRPr lang="en-GB" sz="3200" dirty="0"/>
          </a:p>
        </p:txBody>
      </p:sp>
      <p:sp>
        <p:nvSpPr>
          <p:cNvPr id="3" name="Rectangle 2"/>
          <p:cNvSpPr>
            <a:spLocks noChangeArrowheads="1"/>
          </p:cNvSpPr>
          <p:nvPr/>
        </p:nvSpPr>
        <p:spPr bwMode="auto">
          <a:xfrm>
            <a:off x="3587262" y="2025747"/>
            <a:ext cx="1670495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sp>
        <p:nvSpPr>
          <p:cNvPr id="9" name="Rectangle 8"/>
          <p:cNvSpPr>
            <a:spLocks noChangeArrowheads="1"/>
          </p:cNvSpPr>
          <p:nvPr/>
        </p:nvSpPr>
        <p:spPr bwMode="auto">
          <a:xfrm>
            <a:off x="3199218" y="5084947"/>
            <a:ext cx="7456170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mc:AlternateContent xmlns:mc="http://schemas.openxmlformats.org/markup-compatibility/2006" xmlns:a14="http://schemas.microsoft.com/office/drawing/2010/main">
        <mc:Choice Requires="a14">
          <p:sp>
            <p:nvSpPr>
              <p:cNvPr id="12" name="Rectangle 11"/>
              <p:cNvSpPr/>
              <p:nvPr/>
            </p:nvSpPr>
            <p:spPr>
              <a:xfrm>
                <a:off x="2710090" y="4578641"/>
                <a:ext cx="5044450" cy="52322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GB" sz="2800" i="1">
                              <a:latin typeface="Cambria Math" panose="02040503050406030204" pitchFamily="18" charset="0"/>
                            </a:rPr>
                          </m:ctrlPr>
                        </m:sSubPr>
                        <m:e>
                          <m:r>
                            <a:rPr lang="en-GB" sz="2800" i="1">
                              <a:latin typeface="Cambria Math" panose="02040503050406030204" pitchFamily="18" charset="0"/>
                            </a:rPr>
                            <m:t>𝑆</m:t>
                          </m:r>
                        </m:e>
                        <m:sub>
                          <m:r>
                            <a:rPr lang="en-GB" sz="2800" i="1">
                              <a:latin typeface="Cambria Math" panose="02040503050406030204" pitchFamily="18" charset="0"/>
                            </a:rPr>
                            <m:t>𝑚𝑎𝑥</m:t>
                          </m:r>
                        </m:sub>
                      </m:sSub>
                      <m:r>
                        <a:rPr lang="en-GB" sz="2800" i="0">
                          <a:latin typeface="Cambria Math" panose="02040503050406030204" pitchFamily="18" charset="0"/>
                        </a:rPr>
                        <m:t>=</m:t>
                      </m:r>
                      <m:r>
                        <a:rPr lang="en-GB" sz="2800" i="1">
                          <a:latin typeface="Cambria Math" panose="02040503050406030204" pitchFamily="18" charset="0"/>
                        </a:rPr>
                        <m:t>𝑥</m:t>
                      </m:r>
                      <m:r>
                        <a:rPr lang="en-GB" sz="2800" i="0">
                          <a:latin typeface="Cambria Math" panose="02040503050406030204" pitchFamily="18" charset="0"/>
                        </a:rPr>
                        <m:t>∙</m:t>
                      </m:r>
                      <m:r>
                        <a:rPr lang="en-GB" sz="2800" i="1">
                          <a:latin typeface="Cambria Math" panose="02040503050406030204" pitchFamily="18" charset="0"/>
                        </a:rPr>
                        <m:t>𝑦</m:t>
                      </m:r>
                      <m:r>
                        <a:rPr lang="en-GB" sz="2800" i="0">
                          <a:latin typeface="Cambria Math" panose="02040503050406030204" pitchFamily="18" charset="0"/>
                        </a:rPr>
                        <m:t>=</m:t>
                      </m:r>
                      <m:sSup>
                        <m:sSupPr>
                          <m:ctrlPr>
                            <a:rPr lang="en-GB" sz="2800" i="1">
                              <a:latin typeface="Cambria Math" panose="02040503050406030204" pitchFamily="18" charset="0"/>
                            </a:rPr>
                          </m:ctrlPr>
                        </m:sSupPr>
                        <m:e>
                          <m:r>
                            <a:rPr lang="en-GB" sz="2800" i="0">
                              <a:latin typeface="Cambria Math" panose="02040503050406030204" pitchFamily="18" charset="0"/>
                            </a:rPr>
                            <m:t>75</m:t>
                          </m:r>
                        </m:e>
                        <m:sup>
                          <m:r>
                            <a:rPr lang="en-GB" sz="2800" i="0">
                              <a:latin typeface="Cambria Math" panose="02040503050406030204" pitchFamily="18" charset="0"/>
                            </a:rPr>
                            <m:t>2</m:t>
                          </m:r>
                        </m:sup>
                      </m:sSup>
                      <m:r>
                        <a:rPr lang="en-GB" sz="2800" i="0">
                          <a:latin typeface="Cambria Math" panose="02040503050406030204" pitchFamily="18" charset="0"/>
                        </a:rPr>
                        <m:t>=5625</m:t>
                      </m:r>
                      <m:sSup>
                        <m:sSupPr>
                          <m:ctrlPr>
                            <a:rPr lang="en-GB" sz="2800" i="1">
                              <a:latin typeface="Cambria Math" panose="02040503050406030204" pitchFamily="18" charset="0"/>
                            </a:rPr>
                          </m:ctrlPr>
                        </m:sSupPr>
                        <m:e>
                          <m:r>
                            <a:rPr lang="en-GB" sz="2800" i="1">
                              <a:latin typeface="Cambria Math" panose="02040503050406030204" pitchFamily="18" charset="0"/>
                            </a:rPr>
                            <m:t>𝑚</m:t>
                          </m:r>
                        </m:e>
                        <m:sup>
                          <m:r>
                            <a:rPr lang="en-GB" sz="2800" i="0">
                              <a:latin typeface="Cambria Math" panose="02040503050406030204" pitchFamily="18" charset="0"/>
                            </a:rPr>
                            <m:t>2</m:t>
                          </m:r>
                        </m:sup>
                      </m:sSup>
                    </m:oMath>
                  </m:oMathPara>
                </a14:m>
                <a:endParaRPr lang="en-GB" sz="2800" dirty="0"/>
              </a:p>
            </p:txBody>
          </p:sp>
        </mc:Choice>
        <mc:Fallback xmlns="">
          <p:sp>
            <p:nvSpPr>
              <p:cNvPr id="12" name="Rectangle 11"/>
              <p:cNvSpPr>
                <a:spLocks noRot="1" noChangeAspect="1" noMove="1" noResize="1" noEditPoints="1" noAdjustHandles="1" noChangeArrowheads="1" noChangeShapeType="1" noTextEdit="1"/>
              </p:cNvSpPr>
              <p:nvPr/>
            </p:nvSpPr>
            <p:spPr>
              <a:xfrm>
                <a:off x="2710090" y="4578641"/>
                <a:ext cx="5044450" cy="523220"/>
              </a:xfrm>
              <a:prstGeom prst="rect">
                <a:avLst/>
              </a:prstGeom>
              <a:blipFill rotWithShape="0">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3199218" y="1886800"/>
                <a:ext cx="3112583"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GB" sz="2800" i="1">
                          <a:latin typeface="Cambria Math" panose="02040503050406030204" pitchFamily="18" charset="0"/>
                        </a:rPr>
                        <m:t>𝑆</m:t>
                      </m:r>
                      <m:r>
                        <a:rPr lang="en-GB" sz="2800" i="0">
                          <a:latin typeface="Cambria Math" panose="02040503050406030204" pitchFamily="18" charset="0"/>
                        </a:rPr>
                        <m:t>(</m:t>
                      </m:r>
                      <m:r>
                        <a:rPr lang="en-GB" sz="2800" i="1">
                          <a:latin typeface="Cambria Math" panose="02040503050406030204" pitchFamily="18" charset="0"/>
                        </a:rPr>
                        <m:t>𝑥</m:t>
                      </m:r>
                      <m:r>
                        <a:rPr lang="en-GB" sz="2800" i="0">
                          <a:latin typeface="Cambria Math" panose="02040503050406030204" pitchFamily="18" charset="0"/>
                        </a:rPr>
                        <m:t>) =150</m:t>
                      </m:r>
                      <m:r>
                        <a:rPr lang="en-GB" sz="2800" i="1">
                          <a:latin typeface="Cambria Math" panose="02040503050406030204" pitchFamily="18" charset="0"/>
                        </a:rPr>
                        <m:t>𝑥</m:t>
                      </m:r>
                      <m:r>
                        <a:rPr lang="en-GB" sz="2800" i="0">
                          <a:latin typeface="Cambria Math" panose="02040503050406030204" pitchFamily="18" charset="0"/>
                        </a:rPr>
                        <m:t>−</m:t>
                      </m:r>
                      <m:sSup>
                        <m:sSupPr>
                          <m:ctrlPr>
                            <a:rPr lang="en-GB" sz="2800" i="1">
                              <a:latin typeface="Cambria Math" panose="02040503050406030204" pitchFamily="18" charset="0"/>
                            </a:rPr>
                          </m:ctrlPr>
                        </m:sSupPr>
                        <m:e>
                          <m:r>
                            <a:rPr lang="en-GB" sz="2800" i="1">
                              <a:latin typeface="Cambria Math" panose="02040503050406030204" pitchFamily="18" charset="0"/>
                            </a:rPr>
                            <m:t>𝑥</m:t>
                          </m:r>
                        </m:e>
                        <m:sup>
                          <m:r>
                            <a:rPr lang="en-GB" sz="2800" i="0">
                              <a:latin typeface="Cambria Math" panose="02040503050406030204" pitchFamily="18" charset="0"/>
                            </a:rPr>
                            <m:t>2</m:t>
                          </m:r>
                        </m:sup>
                      </m:sSup>
                    </m:oMath>
                  </m:oMathPara>
                </a14:m>
                <a:endParaRPr lang="en-GB" sz="2800" dirty="0"/>
              </a:p>
            </p:txBody>
          </p:sp>
        </mc:Choice>
        <mc:Fallback xmlns="">
          <p:sp>
            <p:nvSpPr>
              <p:cNvPr id="8" name="Rectangle 7"/>
              <p:cNvSpPr>
                <a:spLocks noRot="1" noChangeAspect="1" noMove="1" noResize="1" noEditPoints="1" noAdjustHandles="1" noChangeArrowheads="1" noChangeShapeType="1" noTextEdit="1"/>
              </p:cNvSpPr>
              <p:nvPr/>
            </p:nvSpPr>
            <p:spPr>
              <a:xfrm>
                <a:off x="3199218" y="1886800"/>
                <a:ext cx="3112583" cy="523220"/>
              </a:xfrm>
              <a:prstGeom prst="rect">
                <a:avLst/>
              </a:prstGeom>
              <a:blipFill rotWithShape="0">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5633740" y="2703928"/>
                <a:ext cx="1458604" cy="523220"/>
              </a:xfrm>
              <a:prstGeom prst="rect">
                <a:avLst/>
              </a:prstGeom>
            </p:spPr>
            <p:txBody>
              <a:bodyPr wrap="none">
                <a:spAutoFit/>
              </a:bodyPr>
              <a:lstStyle/>
              <a:p>
                <a:r>
                  <a:rPr lang="en-GB" sz="2800" dirty="0" smtClean="0"/>
                  <a:t>S’(x) </a:t>
                </a:r>
                <a14:m>
                  <m:oMath xmlns:m="http://schemas.openxmlformats.org/officeDocument/2006/math">
                    <m:r>
                      <a:rPr lang="en-GB" sz="2800" i="0">
                        <a:latin typeface="Cambria Math" panose="02040503050406030204" pitchFamily="18" charset="0"/>
                      </a:rPr>
                      <m:t>=0</m:t>
                    </m:r>
                  </m:oMath>
                </a14:m>
                <a:endParaRPr lang="en-GB" sz="2800" dirty="0"/>
              </a:p>
            </p:txBody>
          </p:sp>
        </mc:Choice>
        <mc:Fallback xmlns="">
          <p:sp>
            <p:nvSpPr>
              <p:cNvPr id="11" name="Rectangle 10"/>
              <p:cNvSpPr>
                <a:spLocks noRot="1" noChangeAspect="1" noMove="1" noResize="1" noEditPoints="1" noAdjustHandles="1" noChangeArrowheads="1" noChangeShapeType="1" noTextEdit="1"/>
              </p:cNvSpPr>
              <p:nvPr/>
            </p:nvSpPr>
            <p:spPr>
              <a:xfrm>
                <a:off x="5633740" y="2703928"/>
                <a:ext cx="1458604" cy="523220"/>
              </a:xfrm>
              <a:prstGeom prst="rect">
                <a:avLst/>
              </a:prstGeom>
              <a:blipFill rotWithShape="0">
                <a:blip r:embed="rId4"/>
                <a:stretch>
                  <a:fillRect l="-8368" t="-11765" b="-3411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2883500" y="3746421"/>
                <a:ext cx="4127092"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GB" sz="2800">
                          <a:latin typeface="Cambria Math" panose="02040503050406030204" pitchFamily="18" charset="0"/>
                        </a:rPr>
                        <m:t>150</m:t>
                      </m:r>
                      <m:r>
                        <a:rPr lang="en-GB" sz="2800" i="0">
                          <a:latin typeface="Cambria Math" panose="02040503050406030204" pitchFamily="18" charset="0"/>
                        </a:rPr>
                        <m:t>−2</m:t>
                      </m:r>
                      <m:r>
                        <a:rPr lang="en-GB" sz="2800" i="1">
                          <a:latin typeface="Cambria Math" panose="02040503050406030204" pitchFamily="18" charset="0"/>
                        </a:rPr>
                        <m:t>𝑥</m:t>
                      </m:r>
                      <m:r>
                        <a:rPr lang="en-GB" sz="2800" i="0">
                          <a:latin typeface="Cambria Math" panose="02040503050406030204" pitchFamily="18" charset="0"/>
                        </a:rPr>
                        <m:t>=0;       </m:t>
                      </m:r>
                      <m:r>
                        <a:rPr lang="en-GB" sz="2800" i="1">
                          <a:latin typeface="Cambria Math" panose="02040503050406030204" pitchFamily="18" charset="0"/>
                        </a:rPr>
                        <m:t>𝑥</m:t>
                      </m:r>
                      <m:r>
                        <a:rPr lang="en-GB" sz="2800" i="0">
                          <a:latin typeface="Cambria Math" panose="02040503050406030204" pitchFamily="18" charset="0"/>
                        </a:rPr>
                        <m:t>=75</m:t>
                      </m:r>
                    </m:oMath>
                  </m:oMathPara>
                </a14:m>
                <a:endParaRPr lang="en-GB" sz="2800" dirty="0"/>
              </a:p>
            </p:txBody>
          </p:sp>
        </mc:Choice>
        <mc:Fallback xmlns="">
          <p:sp>
            <p:nvSpPr>
              <p:cNvPr id="13" name="Rectangle 12"/>
              <p:cNvSpPr>
                <a:spLocks noRot="1" noChangeAspect="1" noMove="1" noResize="1" noEditPoints="1" noAdjustHandles="1" noChangeArrowheads="1" noChangeShapeType="1" noTextEdit="1"/>
              </p:cNvSpPr>
              <p:nvPr/>
            </p:nvSpPr>
            <p:spPr>
              <a:xfrm>
                <a:off x="2883500" y="3746421"/>
                <a:ext cx="4127092" cy="523220"/>
              </a:xfrm>
              <a:prstGeom prst="rect">
                <a:avLst/>
              </a:prstGeom>
              <a:blipFill rotWithShape="0">
                <a:blip r:embed="rId5"/>
                <a:stretch>
                  <a:fillRect/>
                </a:stretch>
              </a:blipFill>
            </p:spPr>
            <p:txBody>
              <a:bodyPr/>
              <a:lstStyle/>
              <a:p>
                <a:r>
                  <a:rPr lang="en-GB">
                    <a:noFill/>
                  </a:rPr>
                  <a:t> </a:t>
                </a:r>
              </a:p>
            </p:txBody>
          </p:sp>
        </mc:Fallback>
      </mc:AlternateContent>
      <p:sp>
        <p:nvSpPr>
          <p:cNvPr id="14" name="Rectangle 13"/>
          <p:cNvSpPr/>
          <p:nvPr/>
        </p:nvSpPr>
        <p:spPr>
          <a:xfrm>
            <a:off x="2710090" y="2716996"/>
            <a:ext cx="2504212" cy="553357"/>
          </a:xfrm>
          <a:prstGeom prst="rect">
            <a:avLst/>
          </a:prstGeom>
        </p:spPr>
        <p:txBody>
          <a:bodyPr wrap="none">
            <a:spAutoFit/>
          </a:bodyPr>
          <a:lstStyle/>
          <a:p>
            <a:pPr>
              <a:lnSpc>
                <a:spcPct val="107000"/>
              </a:lnSpc>
              <a:spcAft>
                <a:spcPts val="800"/>
              </a:spcAft>
            </a:pPr>
            <a:r>
              <a:rPr lang="en-US" sz="2800" dirty="0">
                <a:latin typeface="Cambria Math" panose="02040503050406030204" pitchFamily="18" charset="0"/>
                <a:ea typeface="Cambria Math" panose="02040503050406030204" pitchFamily="18" charset="0"/>
                <a:cs typeface="Times New Roman" panose="02020603050405020304" pitchFamily="18" charset="0"/>
              </a:rPr>
              <a:t>S’(x) =</a:t>
            </a:r>
            <a:r>
              <a:rPr lang="en-US" sz="2800" dirty="0" smtClean="0">
                <a:latin typeface="Cambria Math" panose="02040503050406030204" pitchFamily="18" charset="0"/>
                <a:ea typeface="Cambria Math" panose="02040503050406030204" pitchFamily="18" charset="0"/>
                <a:cs typeface="Times New Roman" panose="02020603050405020304" pitchFamily="18" charset="0"/>
              </a:rPr>
              <a:t>150 - 2x</a:t>
            </a:r>
            <a:endParaRPr lang="lv-LV" sz="2800" dirty="0">
              <a:effectLst/>
              <a:latin typeface="Cambria Math" panose="02040503050406030204" pitchFamily="18" charset="0"/>
              <a:ea typeface="Cambria Math"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24883446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17673" y="546781"/>
            <a:ext cx="9050216" cy="1475404"/>
          </a:xfrm>
          <a:prstGeom prst="rect">
            <a:avLst/>
          </a:prstGeom>
        </p:spPr>
        <p:txBody>
          <a:bodyPr wrap="square">
            <a:spAutoFit/>
          </a:bodyPr>
          <a:lstStyle/>
          <a:p>
            <a:pPr>
              <a:lnSpc>
                <a:spcPct val="107000"/>
              </a:lnSpc>
              <a:spcAft>
                <a:spcPts val="800"/>
              </a:spcAft>
            </a:pPr>
            <a:r>
              <a:rPr lang="en-US" sz="2800" b="1" dirty="0">
                <a:solidFill>
                  <a:srgbClr val="002060"/>
                </a:solidFill>
                <a:latin typeface="Calibri" panose="020F0502020204030204" pitchFamily="34" charset="0"/>
                <a:ea typeface="Calibri" panose="020F0502020204030204" pitchFamily="34" charset="0"/>
                <a:cs typeface="Calibri" panose="020F0502020204030204" pitchFamily="34" charset="0"/>
              </a:rPr>
              <a:t>Problem </a:t>
            </a:r>
            <a:r>
              <a:rPr lang="en-US" sz="2800" b="1" dirty="0" smtClean="0">
                <a:solidFill>
                  <a:srgbClr val="002060"/>
                </a:solidFill>
                <a:latin typeface="Calibri" panose="020F0502020204030204" pitchFamily="34" charset="0"/>
                <a:ea typeface="Calibri" panose="020F0502020204030204" pitchFamily="34" charset="0"/>
                <a:cs typeface="Calibri" panose="020F0502020204030204" pitchFamily="34" charset="0"/>
              </a:rPr>
              <a:t>2.</a:t>
            </a:r>
            <a:r>
              <a:rPr lang="en-US" sz="2800" b="1" dirty="0" smtClean="0">
                <a:latin typeface="Calibri" panose="020F0502020204030204" pitchFamily="34" charset="0"/>
                <a:ea typeface="Calibri" panose="020F0502020204030204" pitchFamily="34" charset="0"/>
                <a:cs typeface="Calibri" panose="020F0502020204030204" pitchFamily="34" charset="0"/>
              </a:rPr>
              <a:t> </a:t>
            </a:r>
            <a:r>
              <a:rPr lang="en-US" sz="2800" dirty="0">
                <a:latin typeface="Calibri" panose="020F0502020204030204" pitchFamily="34" charset="0"/>
                <a:ea typeface="Calibri" panose="020F0502020204030204" pitchFamily="34" charset="0"/>
                <a:cs typeface="Calibri" panose="020F0502020204030204" pitchFamily="34" charset="0"/>
              </a:rPr>
              <a:t>The rectangular yard</a:t>
            </a:r>
            <a:r>
              <a:rPr lang="en-US" sz="2800" b="1" dirty="0">
                <a:latin typeface="Calibri" panose="020F0502020204030204" pitchFamily="34" charset="0"/>
                <a:ea typeface="Calibri" panose="020F0502020204030204" pitchFamily="34" charset="0"/>
                <a:cs typeface="Calibri" panose="020F0502020204030204" pitchFamily="34" charset="0"/>
              </a:rPr>
              <a:t> </a:t>
            </a:r>
            <a:r>
              <a:rPr lang="en-US" sz="2800" dirty="0">
                <a:latin typeface="Calibri" panose="020F0502020204030204" pitchFamily="34" charset="0"/>
                <a:ea typeface="Calibri" panose="020F0502020204030204" pitchFamily="34" charset="0"/>
                <a:cs typeface="Calibri" panose="020F0502020204030204" pitchFamily="34" charset="0"/>
              </a:rPr>
              <a:t>must be constructed at the wall using 300 m of wire gaze for three sides of this yard. Find the lengths of the edges that the yard has a maximal area.</a:t>
            </a:r>
            <a:endParaRPr lang="lv-LV" sz="2800" dirty="0">
              <a:effectLst/>
              <a:latin typeface="Calibri" panose="020F0502020204030204" pitchFamily="34" charset="0"/>
              <a:ea typeface="Calibri" panose="020F0502020204030204" pitchFamily="34" charset="0"/>
              <a:cs typeface="Calibri" panose="020F0502020204030204" pitchFamily="34" charset="0"/>
            </a:endParaRPr>
          </a:p>
        </p:txBody>
      </p:sp>
      <p:pic>
        <p:nvPicPr>
          <p:cNvPr id="3" name="Picture 2" descr="Image result for kūts"/>
          <p:cNvPicPr/>
          <p:nvPr/>
        </p:nvPicPr>
        <p:blipFill>
          <a:blip r:embed="rId2">
            <a:extLst>
              <a:ext uri="{28A0092B-C50C-407E-A947-70E740481C1C}">
                <a14:useLocalDpi xmlns:a14="http://schemas.microsoft.com/office/drawing/2010/main" val="0"/>
              </a:ext>
            </a:extLst>
          </a:blip>
          <a:srcRect/>
          <a:stretch>
            <a:fillRect/>
          </a:stretch>
        </p:blipFill>
        <p:spPr bwMode="auto">
          <a:xfrm>
            <a:off x="2954215" y="2366237"/>
            <a:ext cx="6217919" cy="4491763"/>
          </a:xfrm>
          <a:prstGeom prst="rect">
            <a:avLst/>
          </a:prstGeom>
          <a:noFill/>
          <a:ln>
            <a:noFill/>
          </a:ln>
        </p:spPr>
      </p:pic>
    </p:spTree>
    <p:extLst>
      <p:ext uri="{BB962C8B-B14F-4D97-AF65-F5344CB8AC3E}">
        <p14:creationId xmlns:p14="http://schemas.microsoft.com/office/powerpoint/2010/main" val="9602424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02190" y="745588"/>
            <a:ext cx="6471139" cy="523220"/>
          </a:xfrm>
          <a:prstGeom prst="rect">
            <a:avLst/>
          </a:prstGeom>
          <a:noFill/>
        </p:spPr>
        <p:txBody>
          <a:bodyPr wrap="square" rtlCol="0">
            <a:spAutoFit/>
          </a:bodyPr>
          <a:lstStyle/>
          <a:p>
            <a:r>
              <a:rPr lang="en-GB" sz="2800" b="1" dirty="0" smtClean="0">
                <a:solidFill>
                  <a:srgbClr val="002060"/>
                </a:solidFill>
              </a:rPr>
              <a:t>Solution of problem 2</a:t>
            </a:r>
            <a:endParaRPr lang="en-GB" sz="2800" b="1" dirty="0">
              <a:solidFill>
                <a:srgbClr val="002060"/>
              </a:solidFill>
            </a:endParaRPr>
          </a:p>
        </p:txBody>
      </p:sp>
      <p:sp>
        <p:nvSpPr>
          <p:cNvPr id="4" name="Rectangle 3"/>
          <p:cNvSpPr/>
          <p:nvPr/>
        </p:nvSpPr>
        <p:spPr>
          <a:xfrm>
            <a:off x="2572406" y="1611840"/>
            <a:ext cx="4262907" cy="1944710"/>
          </a:xfrm>
          <a:prstGeom prst="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1702190" y="1531434"/>
            <a:ext cx="6935373" cy="160812"/>
          </a:xfrm>
          <a:prstGeom prst="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2004646" y="2189639"/>
            <a:ext cx="436099" cy="584775"/>
          </a:xfrm>
          <a:prstGeom prst="rect">
            <a:avLst/>
          </a:prstGeom>
          <a:noFill/>
        </p:spPr>
        <p:txBody>
          <a:bodyPr wrap="square" rtlCol="0">
            <a:spAutoFit/>
          </a:bodyPr>
          <a:lstStyle/>
          <a:p>
            <a:r>
              <a:rPr lang="en-GB" sz="3200" dirty="0" smtClean="0"/>
              <a:t>x</a:t>
            </a:r>
            <a:endParaRPr lang="en-GB" sz="3200" dirty="0"/>
          </a:p>
        </p:txBody>
      </p:sp>
      <p:sp>
        <p:nvSpPr>
          <p:cNvPr id="9" name="TextBox 8"/>
          <p:cNvSpPr txBox="1"/>
          <p:nvPr/>
        </p:nvSpPr>
        <p:spPr>
          <a:xfrm>
            <a:off x="6966974" y="2189639"/>
            <a:ext cx="436099" cy="584775"/>
          </a:xfrm>
          <a:prstGeom prst="rect">
            <a:avLst/>
          </a:prstGeom>
          <a:noFill/>
        </p:spPr>
        <p:txBody>
          <a:bodyPr wrap="square" rtlCol="0">
            <a:spAutoFit/>
          </a:bodyPr>
          <a:lstStyle/>
          <a:p>
            <a:r>
              <a:rPr lang="en-GB" sz="3200" dirty="0" smtClean="0"/>
              <a:t>x</a:t>
            </a:r>
            <a:endParaRPr lang="en-GB" sz="3200" dirty="0"/>
          </a:p>
        </p:txBody>
      </p:sp>
      <p:sp>
        <p:nvSpPr>
          <p:cNvPr id="10" name="TextBox 9"/>
          <p:cNvSpPr txBox="1"/>
          <p:nvPr/>
        </p:nvSpPr>
        <p:spPr>
          <a:xfrm>
            <a:off x="4366233" y="3636956"/>
            <a:ext cx="436099" cy="584775"/>
          </a:xfrm>
          <a:prstGeom prst="rect">
            <a:avLst/>
          </a:prstGeom>
          <a:noFill/>
        </p:spPr>
        <p:txBody>
          <a:bodyPr wrap="square" rtlCol="0">
            <a:spAutoFit/>
          </a:bodyPr>
          <a:lstStyle/>
          <a:p>
            <a:r>
              <a:rPr lang="en-GB" sz="3200" dirty="0" smtClean="0"/>
              <a:t>y</a:t>
            </a:r>
            <a:endParaRPr lang="en-GB" sz="3200" dirty="0"/>
          </a:p>
        </p:txBody>
      </p:sp>
      <p:sp>
        <p:nvSpPr>
          <p:cNvPr id="11" name="TextBox 10"/>
          <p:cNvSpPr txBox="1"/>
          <p:nvPr/>
        </p:nvSpPr>
        <p:spPr>
          <a:xfrm>
            <a:off x="8173329" y="1930918"/>
            <a:ext cx="3165003" cy="954107"/>
          </a:xfrm>
          <a:prstGeom prst="rect">
            <a:avLst/>
          </a:prstGeom>
          <a:noFill/>
        </p:spPr>
        <p:txBody>
          <a:bodyPr wrap="square" rtlCol="0">
            <a:spAutoFit/>
          </a:bodyPr>
          <a:lstStyle/>
          <a:p>
            <a:r>
              <a:rPr lang="en-GB" sz="2800" dirty="0" smtClean="0"/>
              <a:t>Perimeter</a:t>
            </a:r>
            <a:r>
              <a:rPr lang="lv-LV" sz="2800" dirty="0" smtClean="0"/>
              <a:t> </a:t>
            </a:r>
            <a:r>
              <a:rPr lang="en-GB" sz="2800" dirty="0" smtClean="0"/>
              <a:t>of the wire gaze</a:t>
            </a:r>
            <a:endParaRPr lang="en-GB" sz="2800" dirty="0"/>
          </a:p>
        </p:txBody>
      </p:sp>
      <p:sp>
        <p:nvSpPr>
          <p:cNvPr id="12" name="Rectangle 11"/>
          <p:cNvSpPr/>
          <p:nvPr/>
        </p:nvSpPr>
        <p:spPr>
          <a:xfrm>
            <a:off x="8173558" y="3065820"/>
            <a:ext cx="3136638" cy="523220"/>
          </a:xfrm>
          <a:prstGeom prst="rect">
            <a:avLst/>
          </a:prstGeom>
        </p:spPr>
        <p:txBody>
          <a:bodyPr wrap="square">
            <a:spAutoFit/>
          </a:bodyPr>
          <a:lstStyle/>
          <a:p>
            <a:r>
              <a:rPr lang="en-US" sz="2800" dirty="0">
                <a:latin typeface="Cambria Math" panose="02040503050406030204" pitchFamily="18" charset="0"/>
                <a:ea typeface="Cambria Math" panose="02040503050406030204" pitchFamily="18" charset="0"/>
              </a:rPr>
              <a:t>P =  2x + </a:t>
            </a:r>
            <a:r>
              <a:rPr lang="en-US" sz="2800" dirty="0" smtClean="0">
                <a:latin typeface="Cambria Math" panose="02040503050406030204" pitchFamily="18" charset="0"/>
                <a:ea typeface="Cambria Math" panose="02040503050406030204" pitchFamily="18" charset="0"/>
              </a:rPr>
              <a:t>y </a:t>
            </a:r>
            <a:r>
              <a:rPr lang="en-US" sz="2800" dirty="0">
                <a:latin typeface="Cambria Math" panose="02040503050406030204" pitchFamily="18" charset="0"/>
                <a:ea typeface="Cambria Math" panose="02040503050406030204" pitchFamily="18" charset="0"/>
              </a:rPr>
              <a:t>= 300</a:t>
            </a:r>
            <a:endParaRPr lang="en-GB" sz="2800" dirty="0">
              <a:latin typeface="Cambria Math" panose="02040503050406030204" pitchFamily="18" charset="0"/>
              <a:ea typeface="Cambria Math" panose="02040503050406030204" pitchFamily="18" charset="0"/>
            </a:endParaRPr>
          </a:p>
        </p:txBody>
      </p:sp>
      <p:sp>
        <p:nvSpPr>
          <p:cNvPr id="13" name="TextBox 12"/>
          <p:cNvSpPr txBox="1"/>
          <p:nvPr/>
        </p:nvSpPr>
        <p:spPr>
          <a:xfrm>
            <a:off x="7185023" y="3722557"/>
            <a:ext cx="3352577" cy="523220"/>
          </a:xfrm>
          <a:prstGeom prst="rect">
            <a:avLst/>
          </a:prstGeom>
          <a:noFill/>
        </p:spPr>
        <p:txBody>
          <a:bodyPr wrap="square" rtlCol="0">
            <a:spAutoFit/>
          </a:bodyPr>
          <a:lstStyle/>
          <a:p>
            <a:r>
              <a:rPr lang="en-GB" sz="2800" dirty="0" smtClean="0"/>
              <a:t>Area</a:t>
            </a:r>
            <a:r>
              <a:rPr lang="lv-LV" sz="2800" dirty="0" smtClean="0"/>
              <a:t> </a:t>
            </a:r>
            <a:r>
              <a:rPr lang="en-GB" sz="2800" dirty="0" smtClean="0"/>
              <a:t>of the yard</a:t>
            </a:r>
            <a:endParaRPr lang="en-GB" sz="2800" dirty="0"/>
          </a:p>
        </p:txBody>
      </p:sp>
      <mc:AlternateContent xmlns:mc="http://schemas.openxmlformats.org/markup-compatibility/2006" xmlns:a14="http://schemas.microsoft.com/office/drawing/2010/main">
        <mc:Choice Requires="a14">
          <p:sp>
            <p:nvSpPr>
              <p:cNvPr id="14" name="Rectangle 13"/>
              <p:cNvSpPr/>
              <p:nvPr/>
            </p:nvSpPr>
            <p:spPr>
              <a:xfrm>
                <a:off x="7037313" y="4417069"/>
                <a:ext cx="4644348"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ctrlPr>
                            <a:rPr lang="en-GB" sz="2800" i="1" smtClean="0">
                              <a:latin typeface="Cambria Math" panose="02040503050406030204" pitchFamily="18" charset="0"/>
                            </a:rPr>
                          </m:ctrlPr>
                        </m:dPr>
                        <m:e>
                          <m:r>
                            <a:rPr lang="en-GB" sz="2800" i="1">
                              <a:latin typeface="Cambria Math" panose="02040503050406030204" pitchFamily="18" charset="0"/>
                            </a:rPr>
                            <m:t>𝑆</m:t>
                          </m:r>
                          <m:r>
                            <a:rPr lang="en-GB" sz="2800" i="0">
                              <a:latin typeface="Cambria Math" panose="02040503050406030204" pitchFamily="18" charset="0"/>
                            </a:rPr>
                            <m:t> = </m:t>
                          </m:r>
                          <m:r>
                            <a:rPr lang="en-GB" sz="2800" i="1">
                              <a:latin typeface="Cambria Math" panose="02040503050406030204" pitchFamily="18" charset="0"/>
                            </a:rPr>
                            <m:t>𝑥</m:t>
                          </m:r>
                          <m:r>
                            <a:rPr lang="en-GB" sz="2800" i="0">
                              <a:latin typeface="Cambria Math" panose="02040503050406030204" pitchFamily="18" charset="0"/>
                            </a:rPr>
                            <m:t>∙</m:t>
                          </m:r>
                          <m:r>
                            <a:rPr lang="en-GB" sz="2800" i="1">
                              <a:latin typeface="Cambria Math" panose="02040503050406030204" pitchFamily="18" charset="0"/>
                            </a:rPr>
                            <m:t>𝑦</m:t>
                          </m:r>
                          <m:r>
                            <a:rPr lang="en-GB" sz="2800" i="0">
                              <a:latin typeface="Cambria Math" panose="02040503050406030204" pitchFamily="18" charset="0"/>
                            </a:rPr>
                            <m:t> = </m:t>
                          </m:r>
                          <m:r>
                            <a:rPr lang="en-GB" sz="2800" i="1">
                              <a:latin typeface="Cambria Math" panose="02040503050406030204" pitchFamily="18" charset="0"/>
                            </a:rPr>
                            <m:t>𝑥</m:t>
                          </m:r>
                          <m:r>
                            <a:rPr lang="en-GB" sz="2800" i="0">
                              <a:latin typeface="Cambria Math" panose="02040503050406030204" pitchFamily="18" charset="0"/>
                            </a:rPr>
                            <m:t>∙(</m:t>
                          </m:r>
                          <m:r>
                            <a:rPr lang="en-GB" sz="2800" b="0" i="0" smtClean="0">
                              <a:latin typeface="Cambria Math" panose="02040503050406030204" pitchFamily="18" charset="0"/>
                            </a:rPr>
                            <m:t>30</m:t>
                          </m:r>
                          <m:r>
                            <a:rPr lang="en-GB" sz="2800" i="0">
                              <a:latin typeface="Cambria Math" panose="02040503050406030204" pitchFamily="18" charset="0"/>
                            </a:rPr>
                            <m:t>0−</m:t>
                          </m:r>
                          <m:r>
                            <a:rPr lang="en-GB" sz="2800" b="0" i="0" smtClean="0">
                              <a:latin typeface="Cambria Math" panose="02040503050406030204" pitchFamily="18" charset="0"/>
                            </a:rPr>
                            <m:t>2</m:t>
                          </m:r>
                          <m:r>
                            <a:rPr lang="en-GB" sz="2800" i="1">
                              <a:latin typeface="Cambria Math" panose="02040503050406030204" pitchFamily="18" charset="0"/>
                            </a:rPr>
                            <m:t>𝑥</m:t>
                          </m:r>
                        </m:e>
                      </m:d>
                    </m:oMath>
                  </m:oMathPara>
                </a14:m>
                <a:endParaRPr lang="en-GB" sz="2800" dirty="0"/>
              </a:p>
            </p:txBody>
          </p:sp>
        </mc:Choice>
        <mc:Fallback xmlns="">
          <p:sp>
            <p:nvSpPr>
              <p:cNvPr id="14" name="Rectangle 13"/>
              <p:cNvSpPr>
                <a:spLocks noRot="1" noChangeAspect="1" noMove="1" noResize="1" noEditPoints="1" noAdjustHandles="1" noChangeArrowheads="1" noChangeShapeType="1" noTextEdit="1"/>
              </p:cNvSpPr>
              <p:nvPr/>
            </p:nvSpPr>
            <p:spPr>
              <a:xfrm>
                <a:off x="7037313" y="4417069"/>
                <a:ext cx="4644348" cy="523220"/>
              </a:xfrm>
              <a:prstGeom prst="rect">
                <a:avLst/>
              </a:prstGeom>
              <a:blipFill rotWithShape="0">
                <a:blip r:embed="rId3"/>
                <a:stretch>
                  <a:fillRect/>
                </a:stretch>
              </a:blipFill>
            </p:spPr>
            <p:txBody>
              <a:bodyPr/>
              <a:lstStyle/>
              <a:p>
                <a:r>
                  <a:rPr lang="en-GB">
                    <a:noFill/>
                  </a:rPr>
                  <a:t> </a:t>
                </a:r>
              </a:p>
            </p:txBody>
          </p:sp>
        </mc:Fallback>
      </mc:AlternateContent>
      <p:sp>
        <p:nvSpPr>
          <p:cNvPr id="15" name="TextBox 14"/>
          <p:cNvSpPr txBox="1"/>
          <p:nvPr/>
        </p:nvSpPr>
        <p:spPr>
          <a:xfrm>
            <a:off x="2840087" y="5190084"/>
            <a:ext cx="2053883" cy="523220"/>
          </a:xfrm>
          <a:prstGeom prst="rect">
            <a:avLst/>
          </a:prstGeom>
          <a:noFill/>
        </p:spPr>
        <p:txBody>
          <a:bodyPr wrap="square" rtlCol="0">
            <a:spAutoFit/>
          </a:bodyPr>
          <a:lstStyle/>
          <a:p>
            <a:r>
              <a:rPr lang="en-GB" sz="2800" dirty="0" smtClean="0"/>
              <a:t>Function</a:t>
            </a:r>
            <a:endParaRPr lang="en-GB" sz="2800" dirty="0"/>
          </a:p>
        </p:txBody>
      </p:sp>
      <mc:AlternateContent xmlns:mc="http://schemas.openxmlformats.org/markup-compatibility/2006" xmlns:a14="http://schemas.microsoft.com/office/drawing/2010/main">
        <mc:Choice Requires="a14">
          <p:sp>
            <p:nvSpPr>
              <p:cNvPr id="17" name="Rectangle 16"/>
              <p:cNvSpPr/>
              <p:nvPr/>
            </p:nvSpPr>
            <p:spPr>
              <a:xfrm>
                <a:off x="4951665" y="5220861"/>
                <a:ext cx="3311356"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GB" sz="2800" i="1" smtClean="0">
                          <a:latin typeface="Cambria Math" panose="02040503050406030204" pitchFamily="18" charset="0"/>
                        </a:rPr>
                        <m:t>𝑆</m:t>
                      </m:r>
                      <m:r>
                        <a:rPr lang="en-GB" sz="2800" i="0">
                          <a:latin typeface="Cambria Math" panose="02040503050406030204" pitchFamily="18" charset="0"/>
                        </a:rPr>
                        <m:t>(</m:t>
                      </m:r>
                      <m:r>
                        <a:rPr lang="en-GB" sz="2800" i="1">
                          <a:latin typeface="Cambria Math" panose="02040503050406030204" pitchFamily="18" charset="0"/>
                        </a:rPr>
                        <m:t>𝑥</m:t>
                      </m:r>
                      <m:r>
                        <a:rPr lang="en-GB" sz="2800" i="0">
                          <a:latin typeface="Cambria Math" panose="02040503050406030204" pitchFamily="18" charset="0"/>
                        </a:rPr>
                        <m:t>) =</m:t>
                      </m:r>
                      <m:r>
                        <a:rPr lang="en-GB" sz="2800" b="0" i="0" smtClean="0">
                          <a:latin typeface="Cambria Math" panose="02040503050406030204" pitchFamily="18" charset="0"/>
                        </a:rPr>
                        <m:t>30</m:t>
                      </m:r>
                      <m:r>
                        <a:rPr lang="en-GB" sz="2800" i="0">
                          <a:latin typeface="Cambria Math" panose="02040503050406030204" pitchFamily="18" charset="0"/>
                        </a:rPr>
                        <m:t>0</m:t>
                      </m:r>
                      <m:r>
                        <a:rPr lang="en-GB" sz="2800" i="1">
                          <a:latin typeface="Cambria Math" panose="02040503050406030204" pitchFamily="18" charset="0"/>
                        </a:rPr>
                        <m:t>𝑥</m:t>
                      </m:r>
                      <m:r>
                        <a:rPr lang="en-GB" sz="2800" i="0">
                          <a:latin typeface="Cambria Math" panose="02040503050406030204" pitchFamily="18" charset="0"/>
                        </a:rPr>
                        <m:t>−</m:t>
                      </m:r>
                      <m:sSup>
                        <m:sSupPr>
                          <m:ctrlPr>
                            <a:rPr lang="en-GB" sz="2800" i="1">
                              <a:latin typeface="Cambria Math" panose="02040503050406030204" pitchFamily="18" charset="0"/>
                            </a:rPr>
                          </m:ctrlPr>
                        </m:sSupPr>
                        <m:e>
                          <m:r>
                            <a:rPr lang="en-GB" sz="2800" b="0" i="1" smtClean="0">
                              <a:latin typeface="Cambria Math" panose="02040503050406030204" pitchFamily="18" charset="0"/>
                            </a:rPr>
                            <m:t>2</m:t>
                          </m:r>
                          <m:r>
                            <a:rPr lang="en-GB" sz="2800" i="1">
                              <a:latin typeface="Cambria Math" panose="02040503050406030204" pitchFamily="18" charset="0"/>
                            </a:rPr>
                            <m:t>𝑥</m:t>
                          </m:r>
                        </m:e>
                        <m:sup>
                          <m:r>
                            <a:rPr lang="en-GB" sz="2800" i="0">
                              <a:latin typeface="Cambria Math" panose="02040503050406030204" pitchFamily="18" charset="0"/>
                            </a:rPr>
                            <m:t>2</m:t>
                          </m:r>
                        </m:sup>
                      </m:sSup>
                    </m:oMath>
                  </m:oMathPara>
                </a14:m>
                <a:endParaRPr lang="en-GB" sz="2800" dirty="0"/>
              </a:p>
            </p:txBody>
          </p:sp>
        </mc:Choice>
        <mc:Fallback xmlns="">
          <p:sp>
            <p:nvSpPr>
              <p:cNvPr id="17" name="Rectangle 16"/>
              <p:cNvSpPr>
                <a:spLocks noRot="1" noChangeAspect="1" noMove="1" noResize="1" noEditPoints="1" noAdjustHandles="1" noChangeArrowheads="1" noChangeShapeType="1" noTextEdit="1"/>
              </p:cNvSpPr>
              <p:nvPr/>
            </p:nvSpPr>
            <p:spPr>
              <a:xfrm>
                <a:off x="4951665" y="5220861"/>
                <a:ext cx="3311356" cy="523220"/>
              </a:xfrm>
              <a:prstGeom prst="rect">
                <a:avLst/>
              </a:prstGeom>
              <a:blipFill rotWithShape="0">
                <a:blip r:embed="rId4"/>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35416759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76287" y="764631"/>
            <a:ext cx="6471139" cy="523220"/>
          </a:xfrm>
          <a:prstGeom prst="rect">
            <a:avLst/>
          </a:prstGeom>
          <a:noFill/>
        </p:spPr>
        <p:txBody>
          <a:bodyPr wrap="square" rtlCol="0">
            <a:spAutoFit/>
          </a:bodyPr>
          <a:lstStyle/>
          <a:p>
            <a:r>
              <a:rPr lang="en-GB" sz="2800" dirty="0" smtClean="0"/>
              <a:t>Calculation</a:t>
            </a:r>
            <a:endParaRPr lang="en-GB" sz="2800" dirty="0"/>
          </a:p>
        </p:txBody>
      </p:sp>
      <mc:AlternateContent xmlns:mc="http://schemas.openxmlformats.org/markup-compatibility/2006" xmlns:a14="http://schemas.microsoft.com/office/drawing/2010/main">
        <mc:Choice Requires="a14">
          <p:sp>
            <p:nvSpPr>
              <p:cNvPr id="4" name="Rectangle 3"/>
              <p:cNvSpPr/>
              <p:nvPr/>
            </p:nvSpPr>
            <p:spPr>
              <a:xfrm>
                <a:off x="2728755" y="1704633"/>
                <a:ext cx="3311356"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GB" sz="2800" i="1" smtClean="0">
                          <a:latin typeface="Cambria Math" panose="02040503050406030204" pitchFamily="18" charset="0"/>
                        </a:rPr>
                        <m:t>𝑆</m:t>
                      </m:r>
                      <m:r>
                        <a:rPr lang="en-GB" sz="2800" i="0">
                          <a:latin typeface="Cambria Math" panose="02040503050406030204" pitchFamily="18" charset="0"/>
                        </a:rPr>
                        <m:t>(</m:t>
                      </m:r>
                      <m:r>
                        <a:rPr lang="en-GB" sz="2800" i="1">
                          <a:latin typeface="Cambria Math" panose="02040503050406030204" pitchFamily="18" charset="0"/>
                        </a:rPr>
                        <m:t>𝑥</m:t>
                      </m:r>
                      <m:r>
                        <a:rPr lang="en-GB" sz="2800" i="0">
                          <a:latin typeface="Cambria Math" panose="02040503050406030204" pitchFamily="18" charset="0"/>
                        </a:rPr>
                        <m:t>) =</m:t>
                      </m:r>
                      <m:r>
                        <a:rPr lang="en-GB" sz="2800" b="0" i="0" smtClean="0">
                          <a:latin typeface="Cambria Math" panose="02040503050406030204" pitchFamily="18" charset="0"/>
                        </a:rPr>
                        <m:t>30</m:t>
                      </m:r>
                      <m:r>
                        <a:rPr lang="en-GB" sz="2800" i="0">
                          <a:latin typeface="Cambria Math" panose="02040503050406030204" pitchFamily="18" charset="0"/>
                        </a:rPr>
                        <m:t>0</m:t>
                      </m:r>
                      <m:r>
                        <a:rPr lang="en-GB" sz="2800" i="1">
                          <a:latin typeface="Cambria Math" panose="02040503050406030204" pitchFamily="18" charset="0"/>
                        </a:rPr>
                        <m:t>𝑥</m:t>
                      </m:r>
                      <m:r>
                        <a:rPr lang="en-GB" sz="2800" i="0">
                          <a:latin typeface="Cambria Math" panose="02040503050406030204" pitchFamily="18" charset="0"/>
                        </a:rPr>
                        <m:t>−</m:t>
                      </m:r>
                      <m:r>
                        <a:rPr lang="en-GB" sz="2800" b="0" i="0" smtClean="0">
                          <a:latin typeface="Cambria Math" panose="02040503050406030204" pitchFamily="18" charset="0"/>
                        </a:rPr>
                        <m:t>2</m:t>
                      </m:r>
                      <m:sSup>
                        <m:sSupPr>
                          <m:ctrlPr>
                            <a:rPr lang="en-GB" sz="2800" i="1">
                              <a:latin typeface="Cambria Math" panose="02040503050406030204" pitchFamily="18" charset="0"/>
                            </a:rPr>
                          </m:ctrlPr>
                        </m:sSupPr>
                        <m:e>
                          <m:r>
                            <a:rPr lang="en-GB" sz="2800" i="1">
                              <a:latin typeface="Cambria Math" panose="02040503050406030204" pitchFamily="18" charset="0"/>
                            </a:rPr>
                            <m:t>𝑥</m:t>
                          </m:r>
                        </m:e>
                        <m:sup>
                          <m:r>
                            <a:rPr lang="en-GB" sz="2800" i="0">
                              <a:latin typeface="Cambria Math" panose="02040503050406030204" pitchFamily="18" charset="0"/>
                            </a:rPr>
                            <m:t>2</m:t>
                          </m:r>
                        </m:sup>
                      </m:sSup>
                    </m:oMath>
                  </m:oMathPara>
                </a14:m>
                <a:endParaRPr lang="en-GB" sz="2800" dirty="0"/>
              </a:p>
            </p:txBody>
          </p:sp>
        </mc:Choice>
        <mc:Fallback xmlns="">
          <p:sp>
            <p:nvSpPr>
              <p:cNvPr id="4" name="Rectangle 3"/>
              <p:cNvSpPr>
                <a:spLocks noRot="1" noChangeAspect="1" noMove="1" noResize="1" noEditPoints="1" noAdjustHandles="1" noChangeArrowheads="1" noChangeShapeType="1" noTextEdit="1"/>
              </p:cNvSpPr>
              <p:nvPr/>
            </p:nvSpPr>
            <p:spPr>
              <a:xfrm>
                <a:off x="2728755" y="1704633"/>
                <a:ext cx="3311356" cy="523220"/>
              </a:xfrm>
              <a:prstGeom prst="rect">
                <a:avLst/>
              </a:prstGeom>
              <a:blipFill rotWithShape="0">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5872892" y="2639368"/>
                <a:ext cx="1376852" cy="523220"/>
              </a:xfrm>
              <a:prstGeom prst="rect">
                <a:avLst/>
              </a:prstGeom>
            </p:spPr>
            <p:txBody>
              <a:bodyPr wrap="none">
                <a:spAutoFit/>
              </a:bodyPr>
              <a:lstStyle/>
              <a:p>
                <a:r>
                  <a:rPr lang="en-GB" sz="2800" dirty="0" smtClean="0"/>
                  <a:t>S’(x)</a:t>
                </a:r>
                <a14:m>
                  <m:oMath xmlns:m="http://schemas.openxmlformats.org/officeDocument/2006/math">
                    <m:r>
                      <a:rPr lang="en-GB" sz="2800" i="0">
                        <a:latin typeface="Cambria Math" panose="02040503050406030204" pitchFamily="18" charset="0"/>
                      </a:rPr>
                      <m:t>=0</m:t>
                    </m:r>
                  </m:oMath>
                </a14:m>
                <a:endParaRPr lang="en-GB" sz="2800" dirty="0"/>
              </a:p>
            </p:txBody>
          </p:sp>
        </mc:Choice>
        <mc:Fallback xmlns="">
          <p:sp>
            <p:nvSpPr>
              <p:cNvPr id="5" name="Rectangle 4"/>
              <p:cNvSpPr>
                <a:spLocks noRot="1" noChangeAspect="1" noMove="1" noResize="1" noEditPoints="1" noAdjustHandles="1" noChangeArrowheads="1" noChangeShapeType="1" noTextEdit="1"/>
              </p:cNvSpPr>
              <p:nvPr/>
            </p:nvSpPr>
            <p:spPr>
              <a:xfrm>
                <a:off x="5872892" y="2639368"/>
                <a:ext cx="1376852" cy="523220"/>
              </a:xfrm>
              <a:prstGeom prst="rect">
                <a:avLst/>
              </a:prstGeom>
              <a:blipFill rotWithShape="0">
                <a:blip r:embed="rId3"/>
                <a:stretch>
                  <a:fillRect l="-8850" t="-11628" b="-3255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2728755" y="3464595"/>
                <a:ext cx="1332865"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GB" sz="2800" i="1">
                          <a:latin typeface="Cambria Math" panose="02040503050406030204" pitchFamily="18" charset="0"/>
                        </a:rPr>
                        <m:t>𝑥</m:t>
                      </m:r>
                      <m:r>
                        <a:rPr lang="en-GB" sz="2800" i="0">
                          <a:latin typeface="Cambria Math" panose="02040503050406030204" pitchFamily="18" charset="0"/>
                        </a:rPr>
                        <m:t>=75</m:t>
                      </m:r>
                    </m:oMath>
                  </m:oMathPara>
                </a14:m>
                <a:endParaRPr lang="en-GB" sz="2800" dirty="0"/>
              </a:p>
            </p:txBody>
          </p:sp>
        </mc:Choice>
        <mc:Fallback xmlns="">
          <p:sp>
            <p:nvSpPr>
              <p:cNvPr id="6" name="Rectangle 5"/>
              <p:cNvSpPr>
                <a:spLocks noRot="1" noChangeAspect="1" noMove="1" noResize="1" noEditPoints="1" noAdjustHandles="1" noChangeArrowheads="1" noChangeShapeType="1" noTextEdit="1"/>
              </p:cNvSpPr>
              <p:nvPr/>
            </p:nvSpPr>
            <p:spPr>
              <a:xfrm>
                <a:off x="2728755" y="3464595"/>
                <a:ext cx="1332865" cy="523220"/>
              </a:xfrm>
              <a:prstGeom prst="rect">
                <a:avLst/>
              </a:prstGeom>
              <a:blipFill rotWithShape="0">
                <a:blip r:embed="rId4"/>
                <a:stretch>
                  <a:fillRect/>
                </a:stretch>
              </a:blipFill>
            </p:spPr>
            <p:txBody>
              <a:bodyPr/>
              <a:lstStyle/>
              <a:p>
                <a:r>
                  <a:rPr lang="en-GB">
                    <a:noFill/>
                  </a:rPr>
                  <a:t> </a:t>
                </a:r>
              </a:p>
            </p:txBody>
          </p:sp>
        </mc:Fallback>
      </mc:AlternateContent>
      <p:sp>
        <p:nvSpPr>
          <p:cNvPr id="7" name="Rectangle 6"/>
          <p:cNvSpPr/>
          <p:nvPr/>
        </p:nvSpPr>
        <p:spPr>
          <a:xfrm>
            <a:off x="2728755" y="2639368"/>
            <a:ext cx="2504212" cy="553357"/>
          </a:xfrm>
          <a:prstGeom prst="rect">
            <a:avLst/>
          </a:prstGeom>
        </p:spPr>
        <p:txBody>
          <a:bodyPr wrap="none">
            <a:spAutoFit/>
          </a:bodyPr>
          <a:lstStyle/>
          <a:p>
            <a:pPr>
              <a:lnSpc>
                <a:spcPct val="107000"/>
              </a:lnSpc>
              <a:spcAft>
                <a:spcPts val="800"/>
              </a:spcAft>
            </a:pPr>
            <a:r>
              <a:rPr lang="en-US" sz="2800" dirty="0">
                <a:latin typeface="Cambria Math" panose="02040503050406030204" pitchFamily="18" charset="0"/>
                <a:ea typeface="Cambria Math" panose="02040503050406030204" pitchFamily="18" charset="0"/>
                <a:cs typeface="Times New Roman" panose="02020603050405020304" pitchFamily="18" charset="0"/>
              </a:rPr>
              <a:t>S’(x) </a:t>
            </a:r>
            <a:r>
              <a:rPr lang="en-US" sz="2800" dirty="0" smtClean="0">
                <a:latin typeface="Cambria Math" panose="02040503050406030204" pitchFamily="18" charset="0"/>
                <a:ea typeface="Cambria Math" panose="02040503050406030204" pitchFamily="18" charset="0"/>
                <a:cs typeface="Times New Roman" panose="02020603050405020304" pitchFamily="18" charset="0"/>
              </a:rPr>
              <a:t>=300 - 4x</a:t>
            </a:r>
            <a:endParaRPr lang="lv-LV" sz="2800" dirty="0">
              <a:effectLst/>
              <a:latin typeface="Cambria Math" panose="02040503050406030204" pitchFamily="18" charset="0"/>
              <a:ea typeface="Cambria Math" panose="020405030504060302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8" name="Rectangle 7"/>
              <p:cNvSpPr/>
              <p:nvPr/>
            </p:nvSpPr>
            <p:spPr>
              <a:xfrm>
                <a:off x="1376287" y="4406914"/>
                <a:ext cx="9750618"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b="1" i="0" smtClean="0">
                          <a:solidFill>
                            <a:srgbClr val="002060"/>
                          </a:solidFill>
                          <a:latin typeface="Cambria Math" panose="02040503050406030204" pitchFamily="18" charset="0"/>
                        </a:rPr>
                        <m:t>𝐀𝐧𝐬𝐰𝐞𝐫</m:t>
                      </m:r>
                      <m:r>
                        <a:rPr lang="en-US" sz="2800" b="1" i="0" smtClean="0">
                          <a:solidFill>
                            <a:srgbClr val="002060"/>
                          </a:solidFill>
                          <a:latin typeface="Cambria Math" panose="02040503050406030204" pitchFamily="18" charset="0"/>
                        </a:rPr>
                        <m:t>:   </m:t>
                      </m:r>
                      <m:r>
                        <a:rPr lang="en-GB" sz="2800" i="1" smtClean="0">
                          <a:latin typeface="Cambria Math" panose="02040503050406030204" pitchFamily="18" charset="0"/>
                        </a:rPr>
                        <m:t>𝑆</m:t>
                      </m:r>
                      <m:d>
                        <m:dPr>
                          <m:ctrlPr>
                            <a:rPr lang="en-GB" sz="2800" i="1">
                              <a:latin typeface="Cambria Math" panose="02040503050406030204" pitchFamily="18" charset="0"/>
                            </a:rPr>
                          </m:ctrlPr>
                        </m:dPr>
                        <m:e>
                          <m:r>
                            <a:rPr lang="en-GB" sz="2800" i="0">
                              <a:latin typeface="Cambria Math" panose="02040503050406030204" pitchFamily="18" charset="0"/>
                            </a:rPr>
                            <m:t>75</m:t>
                          </m:r>
                        </m:e>
                      </m:d>
                      <m:r>
                        <a:rPr lang="en-GB" sz="2800" i="0">
                          <a:latin typeface="Cambria Math" panose="02040503050406030204" pitchFamily="18" charset="0"/>
                        </a:rPr>
                        <m:t>=300∙75−2∙</m:t>
                      </m:r>
                      <m:sSup>
                        <m:sSupPr>
                          <m:ctrlPr>
                            <a:rPr lang="en-GB" sz="2800" i="1">
                              <a:latin typeface="Cambria Math" panose="02040503050406030204" pitchFamily="18" charset="0"/>
                            </a:rPr>
                          </m:ctrlPr>
                        </m:sSupPr>
                        <m:e>
                          <m:r>
                            <a:rPr lang="en-GB" sz="2800" i="0">
                              <a:latin typeface="Cambria Math" panose="02040503050406030204" pitchFamily="18" charset="0"/>
                            </a:rPr>
                            <m:t>75</m:t>
                          </m:r>
                        </m:e>
                        <m:sup>
                          <m:r>
                            <a:rPr lang="en-GB" sz="2800" i="0">
                              <a:latin typeface="Cambria Math" panose="02040503050406030204" pitchFamily="18" charset="0"/>
                            </a:rPr>
                            <m:t>2</m:t>
                          </m:r>
                        </m:sup>
                      </m:sSup>
                      <m:r>
                        <a:rPr lang="en-GB" sz="2800" i="0">
                          <a:latin typeface="Cambria Math" panose="02040503050406030204" pitchFamily="18" charset="0"/>
                        </a:rPr>
                        <m:t>=75∙150=11250</m:t>
                      </m:r>
                      <m:r>
                        <a:rPr lang="lv-LV" sz="2800" b="0" i="0" smtClean="0">
                          <a:latin typeface="Cambria Math" panose="02040503050406030204" pitchFamily="18" charset="0"/>
                        </a:rPr>
                        <m:t> </m:t>
                      </m:r>
                      <m:sSup>
                        <m:sSupPr>
                          <m:ctrlPr>
                            <a:rPr lang="en-GB" sz="2800" i="1">
                              <a:latin typeface="Cambria Math" panose="02040503050406030204" pitchFamily="18" charset="0"/>
                            </a:rPr>
                          </m:ctrlPr>
                        </m:sSupPr>
                        <m:e>
                          <m:r>
                            <a:rPr lang="en-GB" sz="2800" i="1">
                              <a:latin typeface="Cambria Math" panose="02040503050406030204" pitchFamily="18" charset="0"/>
                            </a:rPr>
                            <m:t>𝑚</m:t>
                          </m:r>
                        </m:e>
                        <m:sup>
                          <m:r>
                            <a:rPr lang="en-GB" sz="2800" i="0">
                              <a:latin typeface="Cambria Math" panose="02040503050406030204" pitchFamily="18" charset="0"/>
                            </a:rPr>
                            <m:t>2</m:t>
                          </m:r>
                        </m:sup>
                      </m:sSup>
                    </m:oMath>
                  </m:oMathPara>
                </a14:m>
                <a:endParaRPr lang="en-GB" sz="2800" dirty="0"/>
              </a:p>
            </p:txBody>
          </p:sp>
        </mc:Choice>
        <mc:Fallback xmlns="">
          <p:sp>
            <p:nvSpPr>
              <p:cNvPr id="8" name="Rectangle 7"/>
              <p:cNvSpPr>
                <a:spLocks noRot="1" noChangeAspect="1" noMove="1" noResize="1" noEditPoints="1" noAdjustHandles="1" noChangeArrowheads="1" noChangeShapeType="1" noTextEdit="1"/>
              </p:cNvSpPr>
              <p:nvPr/>
            </p:nvSpPr>
            <p:spPr>
              <a:xfrm>
                <a:off x="1376287" y="4406914"/>
                <a:ext cx="9750618" cy="523220"/>
              </a:xfrm>
              <a:prstGeom prst="rect">
                <a:avLst/>
              </a:prstGeom>
              <a:blipFill rotWithShape="0">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1376288" y="5349233"/>
                <a:ext cx="8485164" cy="584775"/>
              </a:xfrm>
              <a:prstGeom prst="rect">
                <a:avLst/>
              </a:prstGeom>
              <a:noFill/>
            </p:spPr>
            <p:txBody>
              <a:bodyPr wrap="square" rtlCol="0">
                <a:spAutoFit/>
              </a:bodyPr>
              <a:lstStyle/>
              <a:p>
                <a:r>
                  <a:rPr lang="en-GB" sz="2800" dirty="0" smtClean="0"/>
                  <a:t>Answer to the previous problem 1   </a:t>
                </a:r>
                <a:r>
                  <a:rPr lang="lv-LV" sz="2800" dirty="0" smtClean="0"/>
                  <a:t>   </a:t>
                </a:r>
                <a:r>
                  <a:rPr lang="lv-LV" sz="2800" i="1" dirty="0" smtClean="0"/>
                  <a:t>S</a:t>
                </a:r>
                <a:r>
                  <a:rPr lang="lv-LV" sz="2800" dirty="0" smtClean="0"/>
                  <a:t> = </a:t>
                </a:r>
                <a14:m>
                  <m:oMath xmlns:m="http://schemas.openxmlformats.org/officeDocument/2006/math">
                    <m:r>
                      <a:rPr lang="en-GB" sz="2800">
                        <a:latin typeface="Cambria Math" panose="02040503050406030204" pitchFamily="18" charset="0"/>
                      </a:rPr>
                      <m:t>5625</m:t>
                    </m:r>
                    <m:sSup>
                      <m:sSupPr>
                        <m:ctrlPr>
                          <a:rPr lang="en-GB" sz="2800" i="1">
                            <a:latin typeface="Cambria Math" panose="02040503050406030204" pitchFamily="18" charset="0"/>
                          </a:rPr>
                        </m:ctrlPr>
                      </m:sSupPr>
                      <m:e>
                        <m:r>
                          <a:rPr lang="lv-LV" sz="2800" b="0" i="1" smtClean="0">
                            <a:latin typeface="Cambria Math" panose="02040503050406030204" pitchFamily="18" charset="0"/>
                          </a:rPr>
                          <m:t> </m:t>
                        </m:r>
                        <m:r>
                          <a:rPr lang="en-GB" sz="2800" i="1">
                            <a:latin typeface="Cambria Math" panose="02040503050406030204" pitchFamily="18" charset="0"/>
                          </a:rPr>
                          <m:t>𝑚</m:t>
                        </m:r>
                      </m:e>
                      <m:sup>
                        <m:r>
                          <a:rPr lang="en-GB" sz="2800">
                            <a:latin typeface="Cambria Math" panose="02040503050406030204" pitchFamily="18" charset="0"/>
                          </a:rPr>
                          <m:t>2</m:t>
                        </m:r>
                      </m:sup>
                    </m:sSup>
                  </m:oMath>
                </a14:m>
                <a:r>
                  <a:rPr lang="en-GB" sz="3200" dirty="0" smtClean="0"/>
                  <a:t> </a:t>
                </a:r>
                <a:endParaRPr lang="en-GB" sz="3200" dirty="0"/>
              </a:p>
            </p:txBody>
          </p:sp>
        </mc:Choice>
        <mc:Fallback xmlns="">
          <p:sp>
            <p:nvSpPr>
              <p:cNvPr id="9" name="TextBox 8"/>
              <p:cNvSpPr txBox="1">
                <a:spLocks noRot="1" noChangeAspect="1" noMove="1" noResize="1" noEditPoints="1" noAdjustHandles="1" noChangeArrowheads="1" noChangeShapeType="1" noTextEdit="1"/>
              </p:cNvSpPr>
              <p:nvPr/>
            </p:nvSpPr>
            <p:spPr>
              <a:xfrm>
                <a:off x="1376288" y="5349233"/>
                <a:ext cx="8485164" cy="584775"/>
              </a:xfrm>
              <a:prstGeom prst="rect">
                <a:avLst/>
              </a:prstGeom>
              <a:blipFill rotWithShape="0">
                <a:blip r:embed="rId6"/>
                <a:stretch>
                  <a:fillRect l="-1509" t="-2083" b="-26042"/>
                </a:stretch>
              </a:blipFill>
            </p:spPr>
            <p:txBody>
              <a:bodyPr/>
              <a:lstStyle/>
              <a:p>
                <a:r>
                  <a:rPr lang="en-GB">
                    <a:noFill/>
                  </a:rPr>
                  <a:t> </a:t>
                </a:r>
              </a:p>
            </p:txBody>
          </p:sp>
        </mc:Fallback>
      </mc:AlternateContent>
    </p:spTree>
    <p:extLst>
      <p:ext uri="{BB962C8B-B14F-4D97-AF65-F5344CB8AC3E}">
        <p14:creationId xmlns:p14="http://schemas.microsoft.com/office/powerpoint/2010/main" val="14884167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359876" y="1017578"/>
            <a:ext cx="9261231" cy="1936428"/>
          </a:xfrm>
          <a:prstGeom prst="rect">
            <a:avLst/>
          </a:prstGeom>
        </p:spPr>
        <p:txBody>
          <a:bodyPr wrap="square">
            <a:spAutoFit/>
          </a:bodyPr>
          <a:lstStyle/>
          <a:p>
            <a:pPr>
              <a:lnSpc>
                <a:spcPct val="107000"/>
              </a:lnSpc>
              <a:spcAft>
                <a:spcPts val="800"/>
              </a:spcAft>
            </a:pPr>
            <a:r>
              <a:rPr lang="en-US" sz="2800" b="1" dirty="0">
                <a:solidFill>
                  <a:srgbClr val="002060"/>
                </a:solidFill>
                <a:latin typeface="Calibri" panose="020F0502020204030204" pitchFamily="34" charset="0"/>
                <a:ea typeface="Calibri" panose="020F0502020204030204" pitchFamily="34" charset="0"/>
                <a:cs typeface="Calibri" panose="020F0502020204030204" pitchFamily="34" charset="0"/>
              </a:rPr>
              <a:t>Problem </a:t>
            </a:r>
            <a:r>
              <a:rPr lang="en-US" sz="2800" b="1" dirty="0" smtClean="0">
                <a:solidFill>
                  <a:srgbClr val="002060"/>
                </a:solidFill>
                <a:latin typeface="Calibri" panose="020F0502020204030204" pitchFamily="34" charset="0"/>
                <a:ea typeface="Calibri" panose="020F0502020204030204" pitchFamily="34" charset="0"/>
                <a:cs typeface="Calibri" panose="020F0502020204030204" pitchFamily="34" charset="0"/>
              </a:rPr>
              <a:t>3.</a:t>
            </a:r>
            <a:r>
              <a:rPr lang="en-US" sz="2800" dirty="0" smtClean="0">
                <a:latin typeface="Calibri" panose="020F0502020204030204" pitchFamily="34" charset="0"/>
                <a:ea typeface="Calibri" panose="020F0502020204030204" pitchFamily="34" charset="0"/>
                <a:cs typeface="Calibri" panose="020F0502020204030204" pitchFamily="34" charset="0"/>
              </a:rPr>
              <a:t> </a:t>
            </a:r>
            <a:r>
              <a:rPr lang="en-US" sz="2800" dirty="0">
                <a:latin typeface="Calibri" panose="020F0502020204030204" pitchFamily="34" charset="0"/>
                <a:ea typeface="Calibri" panose="020F0502020204030204" pitchFamily="34" charset="0"/>
                <a:cs typeface="Calibri" panose="020F0502020204030204" pitchFamily="34" charset="0"/>
              </a:rPr>
              <a:t>From the metallic sheet of size 2 x 2 m must be fabricated the container with maximal volume. The master will cut out the squares at the corners of metallic sheet and he will solder the edges. What size will have the squares?</a:t>
            </a:r>
            <a:endParaRPr lang="lv-LV" sz="2800" dirty="0">
              <a:effectLst/>
              <a:latin typeface="Calibri" panose="020F0502020204030204" pitchFamily="34" charset="0"/>
              <a:ea typeface="Calibri" panose="020F0502020204030204" pitchFamily="34" charset="0"/>
              <a:cs typeface="Calibri" panose="020F0502020204030204" pitchFamily="34" charset="0"/>
            </a:endParaRPr>
          </a:p>
        </p:txBody>
      </p:sp>
      <p:pic>
        <p:nvPicPr>
          <p:cNvPr id="20" name="Picture 19"/>
          <p:cNvPicPr>
            <a:picLocks noChangeAspect="1"/>
          </p:cNvPicPr>
          <p:nvPr/>
        </p:nvPicPr>
        <p:blipFill>
          <a:blip r:embed="rId2"/>
          <a:stretch>
            <a:fillRect/>
          </a:stretch>
        </p:blipFill>
        <p:spPr>
          <a:xfrm>
            <a:off x="4735729" y="3217179"/>
            <a:ext cx="2509523" cy="2325492"/>
          </a:xfrm>
          <a:prstGeom prst="rect">
            <a:avLst/>
          </a:prstGeom>
        </p:spPr>
      </p:pic>
    </p:spTree>
    <p:extLst>
      <p:ext uri="{BB962C8B-B14F-4D97-AF65-F5344CB8AC3E}">
        <p14:creationId xmlns:p14="http://schemas.microsoft.com/office/powerpoint/2010/main" val="2004892029"/>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2340</TotalTime>
  <Words>1159</Words>
  <Application>Microsoft Office PowerPoint</Application>
  <PresentationFormat>Widescreen</PresentationFormat>
  <Paragraphs>227</Paragraphs>
  <Slides>35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Arial</vt:lpstr>
      <vt:lpstr>Calibri</vt:lpstr>
      <vt:lpstr>Calibri Light</vt:lpstr>
      <vt:lpstr>Cambria Math</vt:lpstr>
      <vt:lpstr>Times New Roman</vt:lpstr>
      <vt:lpstr>Retrospect</vt:lpstr>
      <vt:lpstr>Practical problems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Practical roblems</dc:title>
  <dc:creator>Ingrida Veilande</dc:creator>
  <cp:lastModifiedBy>Ingrida Veilande</cp:lastModifiedBy>
  <cp:revision>75</cp:revision>
  <dcterms:created xsi:type="dcterms:W3CDTF">2018-03-12T19:19:02Z</dcterms:created>
  <dcterms:modified xsi:type="dcterms:W3CDTF">2022-06-12T08:14:13Z</dcterms:modified>
</cp:coreProperties>
</file>