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27" r:id="rId5"/>
    <p:sldId id="315" r:id="rId6"/>
    <p:sldId id="316" r:id="rId7"/>
    <p:sldId id="325" r:id="rId8"/>
    <p:sldId id="317" r:id="rId9"/>
    <p:sldId id="319" r:id="rId10"/>
    <p:sldId id="324" r:id="rId11"/>
    <p:sldId id="320" r:id="rId12"/>
    <p:sldId id="321" r:id="rId13"/>
    <p:sldId id="322" r:id="rId14"/>
    <p:sldId id="323" r:id="rId15"/>
    <p:sldId id="31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anic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80D85-378F-45C5-90BD-28408D72E16C}" v="113" dt="2022-04-13T13:41:26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75" autoAdjust="0"/>
  </p:normalViewPr>
  <p:slideViewPr>
    <p:cSldViewPr snapToGrid="0">
      <p:cViewPr varScale="1">
        <p:scale>
          <a:sx n="94" d="100"/>
          <a:sy n="94" d="100"/>
        </p:scale>
        <p:origin x="11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udelj" userId="dd837cd1-a933-420e-b917-b827db76e346" providerId="ADAL" clId="{A3380D85-378F-45C5-90BD-28408D72E16C}"/>
    <pc:docChg chg="undo custSel addSld delSld modSld delMainMaster modMainMaster">
      <pc:chgData name="Anita Gudelj" userId="dd837cd1-a933-420e-b917-b827db76e346" providerId="ADAL" clId="{A3380D85-378F-45C5-90BD-28408D72E16C}" dt="2022-04-13T13:41:04.546" v="106"/>
      <pc:docMkLst>
        <pc:docMk/>
      </pc:docMkLst>
      <pc:sldChg chg="modSp">
        <pc:chgData name="Anita Gudelj" userId="dd837cd1-a933-420e-b917-b827db76e346" providerId="ADAL" clId="{A3380D85-378F-45C5-90BD-28408D72E16C}" dt="2022-04-13T13:35:04.338" v="75" actId="20577"/>
        <pc:sldMkLst>
          <pc:docMk/>
          <pc:sldMk cId="3460653233" sldId="257"/>
        </pc:sldMkLst>
        <pc:spChg chg="mod">
          <ac:chgData name="Anita Gudelj" userId="dd837cd1-a933-420e-b917-b827db76e346" providerId="ADAL" clId="{A3380D85-378F-45C5-90BD-28408D72E16C}" dt="2022-04-13T13:35:04.338" v="75" actId="20577"/>
          <ac:spMkLst>
            <pc:docMk/>
            <pc:sldMk cId="3460653233" sldId="257"/>
            <ac:spMk id="4" creationId="{00000000-0000-0000-0000-000000000000}"/>
          </ac:spMkLst>
        </pc:spChg>
      </pc:sldChg>
      <pc:sldChg chg="add del">
        <pc:chgData name="Anita Gudelj" userId="dd837cd1-a933-420e-b917-b827db76e346" providerId="ADAL" clId="{A3380D85-378F-45C5-90BD-28408D72E16C}" dt="2022-04-13T13:40:44.511" v="105" actId="2696"/>
        <pc:sldMkLst>
          <pc:docMk/>
          <pc:sldMk cId="3250077904" sldId="316"/>
        </pc:sldMkLst>
      </pc:sldChg>
      <pc:sldMasterChg chg="addSp delSp modSp delSldLayout modSldLayout">
        <pc:chgData name="Anita Gudelj" userId="dd837cd1-a933-420e-b917-b827db76e346" providerId="ADAL" clId="{A3380D85-378F-45C5-90BD-28408D72E16C}" dt="2022-04-13T13:39:59.625" v="103" actId="478"/>
        <pc:sldMasterMkLst>
          <pc:docMk/>
          <pc:sldMasterMk cId="303886449" sldId="2147483648"/>
        </pc:sldMasterMkLst>
        <pc:spChg chg="add">
          <ac:chgData name="Anita Gudelj" userId="dd837cd1-a933-420e-b917-b827db76e346" providerId="ADAL" clId="{A3380D85-378F-45C5-90BD-28408D72E16C}" dt="2022-04-13T13:36:43.197" v="84"/>
          <ac:spMkLst>
            <pc:docMk/>
            <pc:sldMasterMk cId="303886449" sldId="2147483648"/>
            <ac:spMk id="8" creationId="{B238FC2E-BB11-4FC0-AE11-C40725EE27CA}"/>
          </ac:spMkLst>
        </pc:spChg>
        <pc:spChg chg="add del mod">
          <ac:chgData name="Anita Gudelj" userId="dd837cd1-a933-420e-b917-b827db76e346" providerId="ADAL" clId="{A3380D85-378F-45C5-90BD-28408D72E16C}" dt="2022-04-13T13:36:05.633" v="79" actId="478"/>
          <ac:spMkLst>
            <pc:docMk/>
            <pc:sldMasterMk cId="303886449" sldId="2147483648"/>
            <ac:spMk id="12" creationId="{00000000-0000-0000-0000-000000000000}"/>
          </ac:spMkLst>
        </pc:spChg>
        <pc:sldLayoutChg chg="addSp delSp modSp">
          <pc:chgData name="Anita Gudelj" userId="dd837cd1-a933-420e-b917-b827db76e346" providerId="ADAL" clId="{A3380D85-378F-45C5-90BD-28408D72E16C}" dt="2022-04-13T13:39:59.625" v="103" actId="478"/>
          <pc:sldLayoutMkLst>
            <pc:docMk/>
            <pc:sldMasterMk cId="303886449" sldId="2147483648"/>
            <pc:sldLayoutMk cId="963563202" sldId="2147483649"/>
          </pc:sldLayoutMkLst>
          <pc:spChg chg="add del">
            <ac:chgData name="Anita Gudelj" userId="dd837cd1-a933-420e-b917-b827db76e346" providerId="ADAL" clId="{A3380D85-378F-45C5-90BD-28408D72E16C}" dt="2022-04-13T13:36:10.643" v="80" actId="478"/>
            <ac:spMkLst>
              <pc:docMk/>
              <pc:sldMasterMk cId="303886449" sldId="2147483648"/>
              <pc:sldLayoutMk cId="963563202" sldId="2147483649"/>
              <ac:spMk id="3" creationId="{00000000-0000-0000-0000-000000000000}"/>
            </ac:spMkLst>
          </pc:spChg>
          <pc:spChg chg="add del">
            <ac:chgData name="Anita Gudelj" userId="dd837cd1-a933-420e-b917-b827db76e346" providerId="ADAL" clId="{A3380D85-378F-45C5-90BD-28408D72E16C}" dt="2022-04-13T13:39:59.625" v="103" actId="478"/>
            <ac:spMkLst>
              <pc:docMk/>
              <pc:sldMasterMk cId="303886449" sldId="2147483648"/>
              <pc:sldLayoutMk cId="963563202" sldId="2147483649"/>
              <ac:spMk id="4" creationId="{A25FF654-2777-4E5F-89B6-F0F971EF27E9}"/>
            </ac:spMkLst>
          </pc:spChg>
          <pc:spChg chg="add del mod">
            <ac:chgData name="Anita Gudelj" userId="dd837cd1-a933-420e-b917-b827db76e346" providerId="ADAL" clId="{A3380D85-378F-45C5-90BD-28408D72E16C}" dt="2022-04-13T13:33:37.830" v="30" actId="478"/>
            <ac:spMkLst>
              <pc:docMk/>
              <pc:sldMasterMk cId="303886449" sldId="2147483648"/>
              <pc:sldLayoutMk cId="963563202" sldId="2147483649"/>
              <ac:spMk id="5" creationId="{00000000-0000-0000-0000-000000000000}"/>
            </ac:spMkLst>
          </pc:spChg>
        </pc:sldLayoutChg>
        <pc:sldLayoutChg chg="addSp">
          <pc:chgData name="Anita Gudelj" userId="dd837cd1-a933-420e-b917-b827db76e346" providerId="ADAL" clId="{A3380D85-378F-45C5-90BD-28408D72E16C}" dt="2022-04-13T13:36:15.918" v="82"/>
          <pc:sldLayoutMkLst>
            <pc:docMk/>
            <pc:sldMasterMk cId="303886449" sldId="2147483648"/>
            <pc:sldLayoutMk cId="52258502" sldId="2147483652"/>
          </pc:sldLayoutMkLst>
          <pc:spChg chg="add">
            <ac:chgData name="Anita Gudelj" userId="dd837cd1-a933-420e-b917-b827db76e346" providerId="ADAL" clId="{A3380D85-378F-45C5-90BD-28408D72E16C}" dt="2022-04-13T13:36:15.918" v="82"/>
            <ac:spMkLst>
              <pc:docMk/>
              <pc:sldMasterMk cId="303886449" sldId="2147483648"/>
              <pc:sldLayoutMk cId="52258502" sldId="2147483652"/>
              <ac:spMk id="4" creationId="{907E4BB0-3664-4F41-8628-C1A93AAAB6C0}"/>
            </ac:spMkLst>
          </pc:spChg>
        </pc:sldLayoutChg>
        <pc:sldLayoutChg chg="addSp">
          <pc:chgData name="Anita Gudelj" userId="dd837cd1-a933-420e-b917-b827db76e346" providerId="ADAL" clId="{A3380D85-378F-45C5-90BD-28408D72E16C}" dt="2022-04-13T13:36:19.754" v="83"/>
          <pc:sldLayoutMkLst>
            <pc:docMk/>
            <pc:sldMasterMk cId="303886449" sldId="2147483648"/>
            <pc:sldLayoutMk cId="119519927" sldId="2147483653"/>
          </pc:sldLayoutMkLst>
          <pc:spChg chg="add">
            <ac:chgData name="Anita Gudelj" userId="dd837cd1-a933-420e-b917-b827db76e346" providerId="ADAL" clId="{A3380D85-378F-45C5-90BD-28408D72E16C}" dt="2022-04-13T13:36:19.754" v="83"/>
            <ac:spMkLst>
              <pc:docMk/>
              <pc:sldMasterMk cId="303886449" sldId="2147483648"/>
              <pc:sldLayoutMk cId="119519927" sldId="2147483653"/>
              <ac:spMk id="3" creationId="{C633469C-96AA-40D5-B817-81CB3041B416}"/>
            </ac:spMkLst>
          </pc:spChg>
        </pc:sldLayoutChg>
        <pc:sldLayoutChg chg="del">
          <pc:chgData name="Anita Gudelj" userId="dd837cd1-a933-420e-b917-b827db76e346" providerId="ADAL" clId="{A3380D85-378F-45C5-90BD-28408D72E16C}" dt="2022-04-13T13:38:28.322" v="100" actId="2696"/>
          <pc:sldLayoutMkLst>
            <pc:docMk/>
            <pc:sldMasterMk cId="303886449" sldId="2147483648"/>
            <pc:sldLayoutMk cId="1567458594" sldId="2147483654"/>
          </pc:sldLayoutMkLst>
        </pc:sldLayoutChg>
        <pc:sldLayoutChg chg="delSp del">
          <pc:chgData name="Anita Gudelj" userId="dd837cd1-a933-420e-b917-b827db76e346" providerId="ADAL" clId="{A3380D85-378F-45C5-90BD-28408D72E16C}" dt="2022-04-13T13:37:53.076" v="86" actId="2696"/>
          <pc:sldLayoutMkLst>
            <pc:docMk/>
            <pc:sldMasterMk cId="303886449" sldId="2147483648"/>
            <pc:sldLayoutMk cId="2723199225" sldId="2147483654"/>
          </pc:sldLayoutMkLst>
          <pc:spChg chg="del">
            <ac:chgData name="Anita Gudelj" userId="dd837cd1-a933-420e-b917-b827db76e346" providerId="ADAL" clId="{A3380D85-378F-45C5-90BD-28408D72E16C}" dt="2022-04-13T13:37:29.081" v="85" actId="478"/>
            <ac:spMkLst>
              <pc:docMk/>
              <pc:sldMasterMk cId="303886449" sldId="2147483648"/>
              <pc:sldLayoutMk cId="2723199225" sldId="2147483654"/>
              <ac:spMk id="2" creationId="{4D57DAF4-9975-481B-81CD-FE5158015DC1}"/>
            </ac:spMkLst>
          </pc:spChg>
        </pc:sldLayoutChg>
      </pc:sldMasterChg>
      <pc:sldMasterChg chg="addSp modSp del delSldLayout">
        <pc:chgData name="Anita Gudelj" userId="dd837cd1-a933-420e-b917-b827db76e346" providerId="ADAL" clId="{A3380D85-378F-45C5-90BD-28408D72E16C}" dt="2022-04-13T13:37:58.364" v="99" actId="2696"/>
        <pc:sldMasterMkLst>
          <pc:docMk/>
          <pc:sldMasterMk cId="922542051" sldId="2147483654"/>
        </pc:sldMasterMkLst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2" creationId="{E425D518-6E3D-40CC-A72D-FE5A7CE44E6A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3" creationId="{AE171EBD-6ACD-4CD5-B7D8-3205F09460C3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4" creationId="{0A268449-DA29-42DA-9B2B-E33C61AA09BD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5" creationId="{F1DBA737-D4A7-4900-9483-DC926479CAC2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6" creationId="{0B3FB8B6-0E51-4919-B7D2-29C213001E14}"/>
          </ac:spMkLst>
        </pc:spChg>
        <pc:sldLayoutChg chg="del">
          <pc:chgData name="Anita Gudelj" userId="dd837cd1-a933-420e-b917-b827db76e346" providerId="ADAL" clId="{A3380D85-378F-45C5-90BD-28408D72E16C}" dt="2022-04-13T13:37:58.175" v="88" actId="2696"/>
          <pc:sldLayoutMkLst>
            <pc:docMk/>
            <pc:sldMasterMk cId="922542051" sldId="2147483654"/>
            <pc:sldLayoutMk cId="1233033218" sldId="2147483655"/>
          </pc:sldLayoutMkLst>
        </pc:sldLayoutChg>
        <pc:sldLayoutChg chg="del">
          <pc:chgData name="Anita Gudelj" userId="dd837cd1-a933-420e-b917-b827db76e346" providerId="ADAL" clId="{A3380D85-378F-45C5-90BD-28408D72E16C}" dt="2022-04-13T13:37:58.197" v="89" actId="2696"/>
          <pc:sldLayoutMkLst>
            <pc:docMk/>
            <pc:sldMasterMk cId="922542051" sldId="2147483654"/>
            <pc:sldLayoutMk cId="788944729" sldId="2147483656"/>
          </pc:sldLayoutMkLst>
        </pc:sldLayoutChg>
        <pc:sldLayoutChg chg="del">
          <pc:chgData name="Anita Gudelj" userId="dd837cd1-a933-420e-b917-b827db76e346" providerId="ADAL" clId="{A3380D85-378F-45C5-90BD-28408D72E16C}" dt="2022-04-13T13:37:58.218" v="90" actId="2696"/>
          <pc:sldLayoutMkLst>
            <pc:docMk/>
            <pc:sldMasterMk cId="922542051" sldId="2147483654"/>
            <pc:sldLayoutMk cId="2967118660" sldId="2147483657"/>
          </pc:sldLayoutMkLst>
        </pc:sldLayoutChg>
        <pc:sldLayoutChg chg="del">
          <pc:chgData name="Anita Gudelj" userId="dd837cd1-a933-420e-b917-b827db76e346" providerId="ADAL" clId="{A3380D85-378F-45C5-90BD-28408D72E16C}" dt="2022-04-13T13:37:58.241" v="91" actId="2696"/>
          <pc:sldLayoutMkLst>
            <pc:docMk/>
            <pc:sldMasterMk cId="922542051" sldId="2147483654"/>
            <pc:sldLayoutMk cId="1075075764" sldId="2147483658"/>
          </pc:sldLayoutMkLst>
        </pc:sldLayoutChg>
        <pc:sldLayoutChg chg="del">
          <pc:chgData name="Anita Gudelj" userId="dd837cd1-a933-420e-b917-b827db76e346" providerId="ADAL" clId="{A3380D85-378F-45C5-90BD-28408D72E16C}" dt="2022-04-13T13:37:58.259" v="92" actId="2696"/>
          <pc:sldLayoutMkLst>
            <pc:docMk/>
            <pc:sldMasterMk cId="922542051" sldId="2147483654"/>
            <pc:sldLayoutMk cId="2742301050" sldId="2147483659"/>
          </pc:sldLayoutMkLst>
        </pc:sldLayoutChg>
        <pc:sldLayoutChg chg="del">
          <pc:chgData name="Anita Gudelj" userId="dd837cd1-a933-420e-b917-b827db76e346" providerId="ADAL" clId="{A3380D85-378F-45C5-90BD-28408D72E16C}" dt="2022-04-13T13:37:58.278" v="93" actId="2696"/>
          <pc:sldLayoutMkLst>
            <pc:docMk/>
            <pc:sldMasterMk cId="922542051" sldId="2147483654"/>
            <pc:sldLayoutMk cId="1109706756" sldId="2147483660"/>
          </pc:sldLayoutMkLst>
        </pc:sldLayoutChg>
        <pc:sldLayoutChg chg="del">
          <pc:chgData name="Anita Gudelj" userId="dd837cd1-a933-420e-b917-b827db76e346" providerId="ADAL" clId="{A3380D85-378F-45C5-90BD-28408D72E16C}" dt="2022-04-13T13:37:58.296" v="94" actId="2696"/>
          <pc:sldLayoutMkLst>
            <pc:docMk/>
            <pc:sldMasterMk cId="922542051" sldId="2147483654"/>
            <pc:sldLayoutMk cId="1494690485" sldId="2147483661"/>
          </pc:sldLayoutMkLst>
        </pc:sldLayoutChg>
        <pc:sldLayoutChg chg="del">
          <pc:chgData name="Anita Gudelj" userId="dd837cd1-a933-420e-b917-b827db76e346" providerId="ADAL" clId="{A3380D85-378F-45C5-90BD-28408D72E16C}" dt="2022-04-13T13:37:58.312" v="95" actId="2696"/>
          <pc:sldLayoutMkLst>
            <pc:docMk/>
            <pc:sldMasterMk cId="922542051" sldId="2147483654"/>
            <pc:sldLayoutMk cId="68439019" sldId="2147483662"/>
          </pc:sldLayoutMkLst>
        </pc:sldLayoutChg>
        <pc:sldLayoutChg chg="del">
          <pc:chgData name="Anita Gudelj" userId="dd837cd1-a933-420e-b917-b827db76e346" providerId="ADAL" clId="{A3380D85-378F-45C5-90BD-28408D72E16C}" dt="2022-04-13T13:37:58.328" v="96" actId="2696"/>
          <pc:sldLayoutMkLst>
            <pc:docMk/>
            <pc:sldMasterMk cId="922542051" sldId="2147483654"/>
            <pc:sldLayoutMk cId="2746694044" sldId="2147483663"/>
          </pc:sldLayoutMkLst>
        </pc:sldLayoutChg>
        <pc:sldLayoutChg chg="del">
          <pc:chgData name="Anita Gudelj" userId="dd837cd1-a933-420e-b917-b827db76e346" providerId="ADAL" clId="{A3380D85-378F-45C5-90BD-28408D72E16C}" dt="2022-04-13T13:37:58.343" v="97" actId="2696"/>
          <pc:sldLayoutMkLst>
            <pc:docMk/>
            <pc:sldMasterMk cId="922542051" sldId="2147483654"/>
            <pc:sldLayoutMk cId="2759927010" sldId="2147483664"/>
          </pc:sldLayoutMkLst>
        </pc:sldLayoutChg>
        <pc:sldLayoutChg chg="del">
          <pc:chgData name="Anita Gudelj" userId="dd837cd1-a933-420e-b917-b827db76e346" providerId="ADAL" clId="{A3380D85-378F-45C5-90BD-28408D72E16C}" dt="2022-04-13T13:37:58.353" v="98" actId="2696"/>
          <pc:sldLayoutMkLst>
            <pc:docMk/>
            <pc:sldMasterMk cId="922542051" sldId="2147483654"/>
            <pc:sldLayoutMk cId="3045843718" sldId="2147483665"/>
          </pc:sldLayoutMkLst>
        </pc:sldLayoutChg>
      </pc:sldMasterChg>
      <pc:sldMasterChg chg="addSp modSp">
        <pc:chgData name="Anita Gudelj" userId="dd837cd1-a933-420e-b917-b827db76e346" providerId="ADAL" clId="{A3380D85-378F-45C5-90BD-28408D72E16C}" dt="2022-04-13T13:41:04.546" v="106"/>
        <pc:sldMasterMkLst>
          <pc:docMk/>
          <pc:sldMasterMk cId="969641170" sldId="2147483654"/>
        </pc:sldMasterMkLst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2" creationId="{6C2CED65-451F-4E9A-A0BD-2AC8CE7921E9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3" creationId="{D2009B35-9367-4C8B-B692-CC83A4AFD130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4" creationId="{B43B8BD8-4F1C-4937-BC45-EADF221E0F24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5" creationId="{56390BC0-45A3-441D-9E4C-454490D0DDFA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6" creationId="{C9314193-E228-4FC9-AC56-B2448E596457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05-F513-4877-B08A-7E9416ECD7B6}" type="datetimeFigureOut">
              <a:rPr lang="hr-HR" smtClean="0"/>
              <a:t>30.8.2022.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EAD9-0EB2-41F3-B377-F18357740D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00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0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14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61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86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9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E4BB0-3664-4F41-8628-C1A93AAAB6C0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D70C136F-4C14-4322-A508-DAA7A819C768}"/>
              </a:ext>
            </a:extLst>
          </p:cNvPr>
          <p:cNvSpPr txBox="1">
            <a:spLocks/>
          </p:cNvSpPr>
          <p:nvPr userDrawn="1"/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3469C-96AA-40D5-B817-81CB3041B416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16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0CB95-DDCC-4ED7-AB37-B40EEBE16D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07974F5-B6B8-420D-AB2A-1E1CA2933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5" y="224931"/>
            <a:ext cx="1388871" cy="4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FF617-A0AE-41A7-A076-A862804B4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272088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Innovative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Approach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Mathematical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Education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Maritime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Students</a:t>
            </a:r>
            <a:endParaRPr kumimoji="0" lang="hr-HR" altLang="sr-Latn-RS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2019-1-HR01-KA203-061000</a:t>
            </a:r>
            <a:endParaRPr kumimoji="0" lang="hr-HR" altLang="sr-Latn-R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44FDDF-17E4-4C47-A350-CD010E6C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072"/>
          <a:stretch/>
        </p:blipFill>
        <p:spPr>
          <a:xfrm>
            <a:off x="838200" y="5673672"/>
            <a:ext cx="3929841" cy="1030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8FC2E-BB11-4FC0-AE11-C40725EE27CA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eogebra.org/m/ngt5m9a6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8799" y="1036817"/>
            <a:ext cx="827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28799" y="1713925"/>
            <a:ext cx="8630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Teachers’ Training - Tallinn</a:t>
            </a:r>
          </a:p>
          <a:p>
            <a:pPr algn="ctr"/>
            <a:endParaRPr lang="hr-HR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96112-59ED-4FDC-A97D-E606596384F2}"/>
              </a:ext>
            </a:extLst>
          </p:cNvPr>
          <p:cNvSpPr/>
          <p:nvPr/>
        </p:nvSpPr>
        <p:spPr>
          <a:xfrm>
            <a:off x="3048000" y="28203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prof. </a:t>
            </a:r>
            <a:r>
              <a:rPr lang="en-US" sz="3200" b="1">
                <a:solidFill>
                  <a:srgbClr val="0070C0"/>
                </a:solidFill>
                <a:cs typeface="Arial" panose="020B0604020202020204" pitchFamily="34" charset="0"/>
              </a:rPr>
              <a:t>Zvonimir Lušić,</a:t>
            </a:r>
            <a:r>
              <a:rPr lang="hr-HR" sz="3200" dirty="0"/>
              <a:t> </a:t>
            </a:r>
            <a:r>
              <a:rPr lang="hr-HR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PhD</a:t>
            </a:r>
            <a:endParaRPr lang="hr-HR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University</a:t>
            </a:r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 of Split</a:t>
            </a:r>
          </a:p>
          <a:p>
            <a:pPr algn="ctr"/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Faculty</a:t>
            </a:r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 of Maritime </a:t>
            </a:r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Studies</a:t>
            </a:r>
            <a:endParaRPr lang="hr-H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Composite</a:t>
            </a:r>
            <a:r>
              <a:rPr lang="hr-HR" sz="4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sailing</a:t>
            </a: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4" y="1557685"/>
            <a:ext cx="5642566" cy="3862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10960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C</a:t>
            </a:r>
            <a:r>
              <a:rPr lang="en-US" dirty="0" err="1"/>
              <a:t>ombination</a:t>
            </a:r>
            <a:r>
              <a:rPr lang="en-US" dirty="0"/>
              <a:t> of parallel and great circle sailing, i.e. a method of sailing along the shortest route possible without crossing safe (limiting) parallel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14170" y="2431661"/>
                <a:ext cx="1956241" cy="639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hr-H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70" y="2431661"/>
                <a:ext cx="1956241" cy="639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12247" y="3399857"/>
                <a:ext cx="1958164" cy="639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hr-HR" i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r-H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hr-H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47" y="3399857"/>
                <a:ext cx="1958164" cy="639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6209" y="4246539"/>
                <a:ext cx="6096000" cy="19112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If Initial Course &lt;180° (sailing towards east) -&gt;</a:t>
                </a:r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±∆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±∆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If Initial Course &gt;180° (sailing towards west) -&gt; </a:t>
                </a:r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±∆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±∆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09" y="4246539"/>
                <a:ext cx="6096000" cy="1911292"/>
              </a:xfrm>
              <a:prstGeom prst="rect">
                <a:avLst/>
              </a:prstGeom>
              <a:blipFill>
                <a:blip r:embed="rId5"/>
                <a:stretch>
                  <a:fillRect b="-35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69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5" y="1690687"/>
            <a:ext cx="10762785" cy="3945342"/>
          </a:xfrm>
        </p:spPr>
        <p:txBody>
          <a:bodyPr>
            <a:normAutofit/>
          </a:bodyPr>
          <a:lstStyle/>
          <a:p>
            <a:r>
              <a:rPr lang="en-US" dirty="0"/>
              <a:t>converting the angles</a:t>
            </a:r>
            <a:r>
              <a:rPr lang="hr-HR" dirty="0"/>
              <a:t> (RL)</a:t>
            </a:r>
            <a:r>
              <a:rPr lang="en-US" dirty="0"/>
              <a:t> of a </a:t>
            </a:r>
            <a:r>
              <a:rPr lang="hr-HR" dirty="0"/>
              <a:t>quarter-circle</a:t>
            </a:r>
            <a:r>
              <a:rPr lang="en-US" dirty="0"/>
              <a:t> scale to a circular one</a:t>
            </a:r>
            <a:endParaRPr lang="hr-HR" dirty="0"/>
          </a:p>
          <a:p>
            <a:r>
              <a:rPr lang="en-US" dirty="0"/>
              <a:t>converting calculated GC courses to the real ones (from quarter-circle and semicircular to circular scale )</a:t>
            </a:r>
          </a:p>
          <a:p>
            <a:r>
              <a:rPr lang="en-US" dirty="0"/>
              <a:t>need to reduce ∆λ to a shorter arc,  when crossing 180 meridian </a:t>
            </a:r>
            <a:endParaRPr lang="hr-HR" dirty="0"/>
          </a:p>
          <a:p>
            <a:r>
              <a:rPr lang="hr-HR" dirty="0"/>
              <a:t>position of the Vertex and </a:t>
            </a:r>
            <a:r>
              <a:rPr lang="en-US" dirty="0"/>
              <a:t>use of (single) formula for calculating all waypoints</a:t>
            </a:r>
            <a:endParaRPr lang="hr-HR" dirty="0"/>
          </a:p>
          <a:p>
            <a:r>
              <a:rPr lang="en-US" dirty="0"/>
              <a:t>errors in the sign of variables</a:t>
            </a:r>
            <a:r>
              <a:rPr lang="hr-HR" dirty="0"/>
              <a:t> (+,-)</a:t>
            </a:r>
            <a:r>
              <a:rPr lang="en-US" dirty="0"/>
              <a:t> in general</a:t>
            </a:r>
            <a:endParaRPr lang="hr-HR" dirty="0"/>
          </a:p>
          <a:p>
            <a:r>
              <a:rPr lang="hr-HR" dirty="0"/>
              <a:t>use of units (°-&gt;° ‘ ‘’; degrees to Hour angles, concept of naut. miles, ...)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Conclusion-the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problems</a:t>
            </a: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2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90338" y="1515982"/>
            <a:ext cx="1038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Thank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for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your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attention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586" y="3314280"/>
            <a:ext cx="9900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0" dirty="0">
                <a:solidFill>
                  <a:srgbClr val="032759"/>
                </a:solidFill>
                <a:ea typeface=""/>
                <a:cs typeface="Arial" panose="020B0604020202020204" pitchFamily="34" charset="0"/>
              </a:rPr>
              <a:t>"This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</p:txBody>
      </p:sp>
    </p:spTree>
    <p:extLst>
      <p:ext uri="{BB962C8B-B14F-4D97-AF65-F5344CB8AC3E}">
        <p14:creationId xmlns:p14="http://schemas.microsoft.com/office/powerpoint/2010/main" val="348593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39585"/>
            <a:ext cx="11154929" cy="851103"/>
          </a:xfrm>
        </p:spPr>
        <p:txBody>
          <a:bodyPr/>
          <a:lstStyle/>
          <a:p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RHUMB LINE (RL) AND GREAT CIRCLE (GC)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41726"/>
            <a:ext cx="3208813" cy="28963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0" t="16245" r="18386" b="8903"/>
          <a:stretch/>
        </p:blipFill>
        <p:spPr bwMode="auto">
          <a:xfrm>
            <a:off x="9278057" y="2167903"/>
            <a:ext cx="2806412" cy="287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6747" y="5147061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/>
              <a:t>Rhumb</a:t>
            </a:r>
            <a:r>
              <a:rPr lang="hr-HR" dirty="0"/>
              <a:t> line (</a:t>
            </a:r>
            <a:r>
              <a:rPr lang="hr-HR" dirty="0" err="1"/>
              <a:t>loxodrome</a:t>
            </a:r>
            <a:r>
              <a:rPr lang="hr-HR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385588" y="5147061"/>
            <a:ext cx="259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Great </a:t>
            </a:r>
            <a:r>
              <a:rPr lang="hr-HR" dirty="0" err="1"/>
              <a:t>circle</a:t>
            </a:r>
            <a:r>
              <a:rPr lang="hr-HR" dirty="0"/>
              <a:t> (</a:t>
            </a:r>
            <a:r>
              <a:rPr lang="hr-HR" dirty="0" err="1"/>
              <a:t>orthodrome</a:t>
            </a:r>
            <a:r>
              <a:rPr lang="hr-HR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245" y="2165146"/>
            <a:ext cx="4369756" cy="30936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2244" y="53317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Rhumb</a:t>
            </a:r>
            <a:r>
              <a:rPr lang="en-US" dirty="0"/>
              <a:t> line (straight line) and Great circle (curve)</a:t>
            </a:r>
          </a:p>
          <a:p>
            <a:r>
              <a:rPr lang="en-US" dirty="0"/>
              <a:t>on the Mercator projection chart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3085" y="1495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A common problem in navigation: </a:t>
            </a:r>
            <a:endParaRPr lang="hr-HR" dirty="0"/>
          </a:p>
          <a:p>
            <a:pPr algn="ctr"/>
            <a:r>
              <a:rPr lang="en-US" dirty="0"/>
              <a:t>calculating the course and the distance between two positions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sailing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(RL)-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latitude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</a:t>
            </a:r>
            <a:b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4363" y="1970334"/>
                <a:ext cx="5403273" cy="1343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hr-HR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hr-H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r-H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𝝋</m:t>
                            </m:r>
                          </m:den>
                        </m:f>
                      </m:e>
                    </m:func>
                  </m:oMath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3" y="1970334"/>
                <a:ext cx="5403273" cy="1343829"/>
              </a:xfrm>
              <a:prstGeom prst="rect">
                <a:avLst/>
              </a:prstGeom>
              <a:blipFill rotWithShape="1">
                <a:blip r:embed="rId3"/>
                <a:stretch>
                  <a:fillRect b="-4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04976" y="5351862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Plane </a:t>
            </a:r>
            <a:r>
              <a:rPr lang="hr-HR" dirty="0" err="1"/>
              <a:t>sailing</a:t>
            </a:r>
            <a:r>
              <a:rPr lang="hr-HR" dirty="0"/>
              <a:t>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44847" y="3319133"/>
                <a:ext cx="5302304" cy="715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→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𝝋</m:t>
                          </m:r>
                          <m:d>
                            <m:d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naut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miles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47" y="3319133"/>
                <a:ext cx="5302304" cy="7150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181" y="1527940"/>
            <a:ext cx="3070820" cy="33445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4923" y="5253644"/>
            <a:ext cx="2202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Departure-The arc of </a:t>
            </a:r>
            <a:endParaRPr lang="hr-HR" dirty="0"/>
          </a:p>
          <a:p>
            <a:r>
              <a:rPr lang="en-US" dirty="0"/>
              <a:t>parallel of Latitude </a:t>
            </a:r>
            <a:endParaRPr lang="hr-HR" dirty="0"/>
          </a:p>
          <a:p>
            <a:r>
              <a:rPr lang="en-US" dirty="0"/>
              <a:t>(in n</a:t>
            </a:r>
            <a:r>
              <a:rPr lang="hr-HR" dirty="0"/>
              <a:t>.</a:t>
            </a:r>
            <a:r>
              <a:rPr lang="en-US" dirty="0"/>
              <a:t>m.)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9" y="1403865"/>
            <a:ext cx="2974819" cy="410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96721" y="4336199"/>
            <a:ext cx="41306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most common problems / errors</a:t>
            </a:r>
            <a:r>
              <a:rPr lang="hr-HR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wrong use of units, 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k</a:t>
            </a:r>
            <a:r>
              <a:rPr lang="en-US" dirty="0" err="1"/>
              <a:t>nowledge</a:t>
            </a:r>
            <a:r>
              <a:rPr lang="en-US" dirty="0"/>
              <a:t> of the nautical mile, 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en-US" dirty="0"/>
              <a:t>expressing angles in a circular scale</a:t>
            </a:r>
            <a:r>
              <a:rPr lang="hr-HR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31251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sailing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(RL)-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latitude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</a:t>
            </a:r>
            <a:b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977"/>
            <a:ext cx="7805512" cy="25643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4976" y="45947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Rules for the course transformation, from the quarter-circle scale to the circular scale</a:t>
            </a:r>
            <a:endParaRPr lang="hr-HR" b="1" u="sng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25" y="4665956"/>
            <a:ext cx="2103965" cy="209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97664" y="5488976"/>
            <a:ext cx="177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prstClr val="black"/>
                </a:solidFill>
              </a:rPr>
              <a:t>Compass rouse</a:t>
            </a:r>
          </a:p>
        </p:txBody>
      </p:sp>
      <p:sp>
        <p:nvSpPr>
          <p:cNvPr id="4" name="Pentagon 3"/>
          <p:cNvSpPr/>
          <p:nvPr/>
        </p:nvSpPr>
        <p:spPr>
          <a:xfrm rot="12813814">
            <a:off x="9683398" y="3060648"/>
            <a:ext cx="628903" cy="2118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005621" y="2230633"/>
            <a:ext cx="0" cy="72610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06361" y="18350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</a:t>
            </a:r>
            <a:r>
              <a:rPr lang="hr-HR" sz="1600" b="1" dirty="0"/>
              <a:t>N(0°)</a:t>
            </a:r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 flipH="1" flipV="1">
            <a:off x="9091761" y="2553799"/>
            <a:ext cx="644065" cy="4389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437360" y="3263739"/>
            <a:ext cx="557742" cy="9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32458" y="305937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 </a:t>
            </a:r>
            <a:r>
              <a:rPr lang="hr-HR" sz="1600" dirty="0"/>
              <a:t>E(90°)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997849" y="3582181"/>
            <a:ext cx="12982" cy="5995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638896" y="410421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  </a:t>
            </a:r>
            <a:r>
              <a:rPr lang="hr-HR" sz="1600" dirty="0"/>
              <a:t>S(180°)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9091761" y="3268504"/>
            <a:ext cx="547136" cy="47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282595" y="3090154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W(270°)</a:t>
            </a:r>
          </a:p>
        </p:txBody>
      </p:sp>
      <p:sp>
        <p:nvSpPr>
          <p:cNvPr id="35" name="Arc 34"/>
          <p:cNvSpPr/>
          <p:nvPr/>
        </p:nvSpPr>
        <p:spPr>
          <a:xfrm>
            <a:off x="9613342" y="2772069"/>
            <a:ext cx="826995" cy="810112"/>
          </a:xfrm>
          <a:prstGeom prst="arc">
            <a:avLst>
              <a:gd name="adj1" fmla="val 16200000"/>
              <a:gd name="adj2" fmla="val 1271954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xtBox 35"/>
          <p:cNvSpPr txBox="1"/>
          <p:nvPr/>
        </p:nvSpPr>
        <p:spPr>
          <a:xfrm>
            <a:off x="10192957" y="2587403"/>
            <a:ext cx="177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Ship Course 315°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3746" y="1543773"/>
            <a:ext cx="127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I. Quadrant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80693" y="1547645"/>
            <a:ext cx="133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II. Quadrant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41035" y="1543773"/>
            <a:ext cx="139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III. Quadrant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79326" y="1543773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IV. Quadrant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976" y="50273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  <a:p>
            <a:r>
              <a:rPr lang="hr-HR" dirty="0">
                <a:hlinkClick r:id="rId5"/>
              </a:rPr>
              <a:t>https://www.geogebra.org/m/ngt5m9a6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764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Mercator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sailing</a:t>
            </a: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0" y="1690688"/>
            <a:ext cx="5126031" cy="2915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676" y="48105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Mercator triangle and comparison of Mercator </a:t>
            </a:r>
            <a:endParaRPr lang="hr-HR" dirty="0"/>
          </a:p>
          <a:p>
            <a:r>
              <a:rPr lang="en-US" dirty="0"/>
              <a:t>and Plane sailing triangle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93178" y="1895460"/>
                <a:ext cx="6096000" cy="7688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𝑡𝑎𝑛𝐶</m:t>
                      </m:r>
                      <m:r>
                        <a:rPr lang="hr-HR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∆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𝜆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  <m:r>
                        <a:rPr lang="hr-HR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→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78" y="1895460"/>
                <a:ext cx="6096000" cy="768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464315" y="3580955"/>
            <a:ext cx="2948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latin typeface="Arial" panose="020B0604020202020204" pitchFamily="34" charset="0"/>
                <a:ea typeface="Times New Roman" panose="02020603050405020304" pitchFamily="18" charset="0"/>
              </a:rPr>
              <a:t>φ</a:t>
            </a:r>
            <a:r>
              <a:rPr lang="hr-HR" baseline="-25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</a:rPr>
              <a:t> - Mercator </a:t>
            </a:r>
            <a:r>
              <a:rPr lang="hr-HR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latitude</a:t>
            </a:r>
            <a:endParaRPr lang="hr-H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42" y="4119013"/>
            <a:ext cx="7055214" cy="1832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0890" y="2869097"/>
            <a:ext cx="192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1’= 1 </a:t>
            </a:r>
            <a:r>
              <a:rPr lang="hr-HR" b="1" dirty="0" err="1"/>
              <a:t>nautical</a:t>
            </a:r>
            <a:r>
              <a:rPr lang="hr-HR" b="1" dirty="0"/>
              <a:t> mile</a:t>
            </a:r>
          </a:p>
        </p:txBody>
      </p:sp>
    </p:spTree>
    <p:extLst>
      <p:ext uri="{BB962C8B-B14F-4D97-AF65-F5344CB8AC3E}">
        <p14:creationId xmlns:p14="http://schemas.microsoft.com/office/powerpoint/2010/main" val="251576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2867"/>
          <a:stretch/>
        </p:blipFill>
        <p:spPr>
          <a:xfrm>
            <a:off x="241208" y="842528"/>
            <a:ext cx="5678179" cy="4593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0162"/>
          <a:stretch/>
        </p:blipFill>
        <p:spPr>
          <a:xfrm>
            <a:off x="5919387" y="1109020"/>
            <a:ext cx="6423132" cy="3695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4157" y="5553385"/>
            <a:ext cx="6701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∆</a:t>
            </a:r>
            <a:r>
              <a:rPr lang="en-US" b="1" u="sng" dirty="0" err="1"/>
              <a:t>λ_not</a:t>
            </a:r>
            <a:r>
              <a:rPr lang="en-US" b="1" u="sng" dirty="0"/>
              <a:t> always mathematical solution, when crossing 180 meridian </a:t>
            </a:r>
            <a:endParaRPr lang="hr-HR" b="1" u="sng" dirty="0"/>
          </a:p>
          <a:p>
            <a:r>
              <a:rPr lang="en-US" b="1" u="sng" dirty="0"/>
              <a:t>it is reduced to a shorter arc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163433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Circle</a:t>
            </a:r>
            <a:r>
              <a:rPr lang="hr-HR" sz="4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4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sailing</a:t>
            </a:r>
            <a:endParaRPr lang="hr-HR" sz="4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9" y="1943127"/>
            <a:ext cx="5074532" cy="349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561" y="839585"/>
            <a:ext cx="5023904" cy="3413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66986" b="14785"/>
          <a:stretch/>
        </p:blipFill>
        <p:spPr>
          <a:xfrm>
            <a:off x="6307837" y="4866063"/>
            <a:ext cx="2754676" cy="1340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66830"/>
          <a:stretch/>
        </p:blipFill>
        <p:spPr>
          <a:xfrm>
            <a:off x="9285705" y="4866063"/>
            <a:ext cx="2508803" cy="16235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85175" y="4374821"/>
            <a:ext cx="3059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/>
              <a:t>Orthodromic</a:t>
            </a:r>
            <a:r>
              <a:rPr lang="hr-HR" dirty="0"/>
              <a:t> </a:t>
            </a:r>
            <a:r>
              <a:rPr lang="hr-HR" dirty="0" err="1"/>
              <a:t>spherical</a:t>
            </a:r>
            <a:r>
              <a:rPr lang="hr-HR" dirty="0"/>
              <a:t> triangle</a:t>
            </a:r>
          </a:p>
        </p:txBody>
      </p:sp>
    </p:spTree>
    <p:extLst>
      <p:ext uri="{BB962C8B-B14F-4D97-AF65-F5344CB8AC3E}">
        <p14:creationId xmlns:p14="http://schemas.microsoft.com/office/powerpoint/2010/main" val="212931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49428"/>
                <a:ext cx="6465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 smtClean="0">
                          <a:latin typeface="Cambria Math" panose="02040503050406030204" pitchFamily="18" charset="0"/>
                        </a:rPr>
                        <m:t>𝐃𝐢𝐬𝐭𝐚𝐧𝐜𝐞</m:t>
                      </m:r>
                      <m:r>
                        <a:rPr lang="hr-HR" b="1" i="0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hr-HR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hr-HR" b="1" i="0">
                          <a:latin typeface="Cambria Math" panose="02040503050406030204" pitchFamily="18" charset="0"/>
                        </a:rPr>
                        <m:t>𝐨</m:t>
                      </m:r>
                      <m:func>
                        <m:func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b="1" i="0">
                              <a:latin typeface="Cambria Math" panose="02040503050406030204" pitchFamily="18" charset="0"/>
                            </a:rPr>
                            <m:t>𝐬</m:t>
                          </m:r>
                        </m:fName>
                        <m:e>
                          <m:sSub>
                            <m:sSubPr>
                              <m:ctrlPr>
                                <a:rPr lang="hr-HR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hr-H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𝒔𝒊𝒏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𝒔𝒊𝒏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hr-HR" b="0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9428"/>
                <a:ext cx="646548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459841"/>
                <a:ext cx="6096000" cy="7459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𝐈𝐧𝐢𝐭𝐢𝐚𝐥</m:t>
                      </m:r>
                      <m:r>
                        <a:rPr lang="hr-HR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hr-HR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𝐂𝐨𝐮𝐫𝐬𝐞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: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𝒄𝒐𝒔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·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·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9841"/>
                <a:ext cx="6096000" cy="745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800166" y="1405931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∆λ positive (sailing towards east)-&gt; Initial Course = C</a:t>
            </a:r>
            <a:r>
              <a:rPr lang="en-US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∆λ negative (sailing towards west)-&gt; Initial Course = 360° - C</a:t>
            </a:r>
            <a:r>
              <a:rPr lang="en-US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2538084"/>
                <a:ext cx="5206104" cy="66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 smtClean="0">
                          <a:latin typeface="Cambria Math" panose="02040503050406030204" pitchFamily="18" charset="0"/>
                        </a:rPr>
                        <m:t>𝐅𝐢𝐧𝐚𝐥</m:t>
                      </m:r>
                      <m:r>
                        <a:rPr lang="hr-HR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0" smtClean="0">
                          <a:latin typeface="Cambria Math" panose="02040503050406030204" pitchFamily="18" charset="0"/>
                        </a:rPr>
                        <m:t>𝐂𝐨𝐮𝐫𝐬𝐞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𝒄𝒐𝒔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8084"/>
                <a:ext cx="5206104" cy="66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65101" y="2420151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∆λ positive (sailing towards east)-&gt; Final Course = 180 -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∆λ negative (sailing towards west)-&gt; Final Course = 180° +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98369" y="3901443"/>
                <a:ext cx="2750881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hr-HR" b="1" i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hr-HR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r-HR" b="1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hr-HR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69" y="3901443"/>
                <a:ext cx="2750881" cy="659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3567106"/>
                <a:ext cx="3602182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𝐕𝐞𝐫𝐭𝐞𝐱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: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𝐜𝐨𝐬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𝒗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𝒔𝒊𝒏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·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𝒄𝒐𝒔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67106"/>
                <a:ext cx="3602182" cy="410882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62996" y="3239647"/>
                <a:ext cx="6096000" cy="14434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If Initial Course &lt;180° (sailing towards east) -&gt;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±∆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If Initial Course &gt;180° (sailing towards west) -&gt;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±∆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96" y="3239647"/>
                <a:ext cx="6096000" cy="1443472"/>
              </a:xfrm>
              <a:prstGeom prst="rect">
                <a:avLst/>
              </a:prstGeom>
              <a:blipFill>
                <a:blip r:embed="rId8"/>
                <a:stretch>
                  <a:fillRect l="-800" t="-84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4772460"/>
                <a:ext cx="9010996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intersection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Great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Circle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Equator</a:t>
                </a:r>
                <a:r>
                  <a:rPr lang="hr-HR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𝒆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hr-HR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𝒗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±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hr-H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2460"/>
                <a:ext cx="9010996" cy="410882"/>
              </a:xfrm>
              <a:prstGeom prst="rect">
                <a:avLst/>
              </a:prstGeom>
              <a:blipFill>
                <a:blip r:embed="rId9"/>
                <a:stretch>
                  <a:fillRect l="-541" t="-2985" b="-1940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22168" y="5242534"/>
                <a:ext cx="60041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/>
                        <m:t>Intermediate</m:t>
                      </m:r>
                      <m:r>
                        <m:rPr>
                          <m:nor/>
                        </m:rPr>
                        <a:rPr lang="en-US" b="1" smtClean="0"/>
                        <m:t> </m:t>
                      </m:r>
                      <m:r>
                        <m:rPr>
                          <m:nor/>
                        </m:rPr>
                        <a:rPr lang="en-US" b="1" smtClean="0"/>
                        <m:t>positions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𝒕𝒂𝒏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hr-HR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hr-HR" b="1" i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  <m:r>
                            <a:rPr lang="hr-HR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68" y="5242534"/>
                <a:ext cx="6004144" cy="369332"/>
              </a:xfrm>
              <a:prstGeom prst="rect">
                <a:avLst/>
              </a:prstGeom>
              <a:blipFill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558325" y="5936666"/>
            <a:ext cx="663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The biggest challenges — choosing a +/- sign and a Vertex position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10770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51529" y="1847266"/>
                <a:ext cx="7428408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latin typeface="Cambria Math" panose="02040503050406030204" pitchFamily="18" charset="0"/>
                        </a:rPr>
                        <m:t>𝒕𝒂𝒏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sSub>
                                <m:sSubPr>
                                  <m:ctrlP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sSub>
                                <m:sSubPr>
                                  <m:ctrlP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r-HR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29" y="1847266"/>
                <a:ext cx="7428408" cy="679032"/>
              </a:xfrm>
              <a:prstGeom prst="rect">
                <a:avLst/>
              </a:prstGeom>
              <a:blipFill rotWithShape="1">
                <a:blip r:embed="rId2"/>
                <a:stretch>
                  <a:fillRect r="-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1671" y="2837328"/>
            <a:ext cx="392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Latitude equation of the mid Longitude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4676" y="2652632"/>
                <a:ext cx="2875403" cy="825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>
                          <a:latin typeface="Cambria Math" panose="02040503050406030204" pitchFamily="18" charset="0"/>
                        </a:rPr>
                        <m:t>𝒕𝒂𝒏</m:t>
                      </m:r>
                      <m:sSub>
                        <m:sSub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sub>
                      </m:sSub>
                      <m:r>
                        <a:rPr lang="hr-HR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  <m:sSub>
                            <m:sSubPr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hr-H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hr-HR" b="0" i="0">
                              <a:latin typeface="Cambria Math" panose="02040503050406030204" pitchFamily="18" charset="0"/>
                            </a:rPr>
                            <m:t>2·</m:t>
                          </m:r>
                          <m:func>
                            <m:funcPr>
                              <m:ctrlPr>
                                <a:rPr lang="hr-HR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r-HR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hr-HR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hr-HR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num>
                                <m:den>
                                  <m:r>
                                    <a:rPr lang="hr-HR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76" y="2652632"/>
                <a:ext cx="2875403" cy="825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21671" y="3477794"/>
            <a:ext cx="1163227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Tangent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Great circle distance is divides on more symmetrical parts, depending on how many courses should be between starting and ending positions.  Each leg is different according to a predefined change of course (for example 1 °).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671" y="4981573"/>
            <a:ext cx="285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Great circle for the spheroid</a:t>
            </a:r>
            <a:endParaRPr lang="hr-HR" b="1" dirty="0"/>
          </a:p>
        </p:txBody>
      </p:sp>
      <p:sp>
        <p:nvSpPr>
          <p:cNvPr id="10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" y="994068"/>
            <a:ext cx="10515600" cy="542648"/>
          </a:xfrm>
        </p:spPr>
        <p:txBody>
          <a:bodyPr/>
          <a:lstStyle/>
          <a:p>
            <a:r>
              <a:rPr lang="hr-HR" sz="24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lang="hr-HR" sz="2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GC </a:t>
            </a:r>
            <a:r>
              <a:rPr lang="hr-HR" sz="24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methods</a:t>
            </a:r>
            <a:endParaRPr lang="hr-HR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671" y="2020657"/>
            <a:ext cx="261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Direct (meridian) method</a:t>
            </a:r>
          </a:p>
        </p:txBody>
      </p:sp>
    </p:spTree>
    <p:extLst>
      <p:ext uri="{BB962C8B-B14F-4D97-AF65-F5344CB8AC3E}">
        <p14:creationId xmlns:p14="http://schemas.microsoft.com/office/powerpoint/2010/main" val="57944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C 3.potx" id="{EC9E6DED-AEE9-4715-B899-55872B4EEB9B}" vid="{42C88AFB-2279-4C8E-A86C-5A792F5CB47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370EFEE282546B6D3439E7CC53D42" ma:contentTypeVersion="13" ma:contentTypeDescription="Create a new document." ma:contentTypeScope="" ma:versionID="cfbd821e2a7e4e05aac0e3e9ba24dd5a">
  <xsd:schema xmlns:xsd="http://www.w3.org/2001/XMLSchema" xmlns:xs="http://www.w3.org/2001/XMLSchema" xmlns:p="http://schemas.microsoft.com/office/2006/metadata/properties" xmlns:ns3="ac053150-101a-460c-b4dc-fc4f15c7324f" xmlns:ns4="7e51b350-4fef-4ef9-9ae3-cdb2ff9757cd" targetNamespace="http://schemas.microsoft.com/office/2006/metadata/properties" ma:root="true" ma:fieldsID="9ebc111a1cb0e87bdebc7d59d773af78" ns3:_="" ns4:_="">
    <xsd:import namespace="ac053150-101a-460c-b4dc-fc4f15c7324f"/>
    <xsd:import namespace="7e51b350-4fef-4ef9-9ae3-cdb2ff9757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53150-101a-460c-b4dc-fc4f15c73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1b350-4fef-4ef9-9ae3-cdb2ff9757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8B404-1B2D-4000-833C-810EB180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53150-101a-460c-b4dc-fc4f15c7324f"/>
    <ds:schemaRef ds:uri="7e51b350-4fef-4ef9-9ae3-cdb2ff975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36B1C-1FCF-42E6-8FBD-4CD1BA017101}">
  <ds:schemaRefs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e51b350-4fef-4ef9-9ae3-cdb2ff9757cd"/>
    <ds:schemaRef ds:uri="ac053150-101a-460c-b4dc-fc4f15c7324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65F67A-E08E-4BBA-9F61-3B0F096A97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774</Words>
  <Application>Microsoft Office PowerPoint</Application>
  <PresentationFormat>Widescreen</PresentationFormat>
  <Paragraphs>97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RHUMB LINE (RL) AND GREAT CIRCLE (GC)</vt:lpstr>
      <vt:lpstr>Plane sailing (RL)-mean latitude method </vt:lpstr>
      <vt:lpstr>Plane sailing (RL)-mean latitude method </vt:lpstr>
      <vt:lpstr>Mercator sailing</vt:lpstr>
      <vt:lpstr>PowerPoint Presentation</vt:lpstr>
      <vt:lpstr>Great Circle sailing</vt:lpstr>
      <vt:lpstr>PowerPoint Presentation</vt:lpstr>
      <vt:lpstr>Other GC methods</vt:lpstr>
      <vt:lpstr>Composite sailing</vt:lpstr>
      <vt:lpstr>Conclusion-the main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UZMSprizemlje5</dc:creator>
  <cp:lastModifiedBy>Anri Parčina-Rešić</cp:lastModifiedBy>
  <cp:revision>147</cp:revision>
  <dcterms:created xsi:type="dcterms:W3CDTF">2016-11-10T13:42:32Z</dcterms:created>
  <dcterms:modified xsi:type="dcterms:W3CDTF">2022-08-30T10:50:28Z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0x010100FDF370EFEE282546B6D3439E7CC53D42</vt:lpwstr>
  </property>
</Properties>
</file>