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25" r:id="rId5"/>
    <p:sldId id="324" r:id="rId6"/>
    <p:sldId id="315" r:id="rId7"/>
    <p:sldId id="317" r:id="rId8"/>
    <p:sldId id="316" r:id="rId9"/>
    <p:sldId id="318" r:id="rId10"/>
    <p:sldId id="320" r:id="rId11"/>
    <p:sldId id="319" r:id="rId12"/>
    <p:sldId id="323" r:id="rId13"/>
    <p:sldId id="314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Banic" initials="AB" lastIdx="1" clrIdx="0">
    <p:extLst>
      <p:ext uri="{19B8F6BF-5375-455C-9EA6-DF929625EA0E}">
        <p15:presenceInfo xmlns:p15="http://schemas.microsoft.com/office/powerpoint/2012/main" userId="5f54a99a5eb89f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80D85-378F-45C5-90BD-28408D72E16C}" v="113" dt="2022-04-13T13:41:26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88263" autoAdjust="0"/>
  </p:normalViewPr>
  <p:slideViewPr>
    <p:cSldViewPr snapToGrid="0">
      <p:cViewPr varScale="1">
        <p:scale>
          <a:sx n="100" d="100"/>
          <a:sy n="100" d="100"/>
        </p:scale>
        <p:origin x="13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Gudelj" userId="dd837cd1-a933-420e-b917-b827db76e346" providerId="ADAL" clId="{A3380D85-378F-45C5-90BD-28408D72E16C}"/>
    <pc:docChg chg="undo custSel addSld delSld modSld delMainMaster modMainMaster">
      <pc:chgData name="Anita Gudelj" userId="dd837cd1-a933-420e-b917-b827db76e346" providerId="ADAL" clId="{A3380D85-378F-45C5-90BD-28408D72E16C}" dt="2022-04-13T13:41:04.546" v="106"/>
      <pc:docMkLst>
        <pc:docMk/>
      </pc:docMkLst>
      <pc:sldChg chg="modSp">
        <pc:chgData name="Anita Gudelj" userId="dd837cd1-a933-420e-b917-b827db76e346" providerId="ADAL" clId="{A3380D85-378F-45C5-90BD-28408D72E16C}" dt="2022-04-13T13:35:04.338" v="75" actId="20577"/>
        <pc:sldMkLst>
          <pc:docMk/>
          <pc:sldMk cId="3460653233" sldId="257"/>
        </pc:sldMkLst>
        <pc:spChg chg="mod">
          <ac:chgData name="Anita Gudelj" userId="dd837cd1-a933-420e-b917-b827db76e346" providerId="ADAL" clId="{A3380D85-378F-45C5-90BD-28408D72E16C}" dt="2022-04-13T13:35:04.338" v="75" actId="20577"/>
          <ac:spMkLst>
            <pc:docMk/>
            <pc:sldMk cId="3460653233" sldId="257"/>
            <ac:spMk id="4" creationId="{00000000-0000-0000-0000-000000000000}"/>
          </ac:spMkLst>
        </pc:spChg>
      </pc:sldChg>
      <pc:sldChg chg="add del">
        <pc:chgData name="Anita Gudelj" userId="dd837cd1-a933-420e-b917-b827db76e346" providerId="ADAL" clId="{A3380D85-378F-45C5-90BD-28408D72E16C}" dt="2022-04-13T13:40:44.511" v="105" actId="2696"/>
        <pc:sldMkLst>
          <pc:docMk/>
          <pc:sldMk cId="3250077904" sldId="316"/>
        </pc:sldMkLst>
      </pc:sldChg>
      <pc:sldMasterChg chg="addSp delSp modSp delSldLayout modSldLayout">
        <pc:chgData name="Anita Gudelj" userId="dd837cd1-a933-420e-b917-b827db76e346" providerId="ADAL" clId="{A3380D85-378F-45C5-90BD-28408D72E16C}" dt="2022-04-13T13:39:59.625" v="103" actId="478"/>
        <pc:sldMasterMkLst>
          <pc:docMk/>
          <pc:sldMasterMk cId="303886449" sldId="2147483648"/>
        </pc:sldMasterMkLst>
        <pc:spChg chg="add">
          <ac:chgData name="Anita Gudelj" userId="dd837cd1-a933-420e-b917-b827db76e346" providerId="ADAL" clId="{A3380D85-378F-45C5-90BD-28408D72E16C}" dt="2022-04-13T13:36:43.197" v="84"/>
          <ac:spMkLst>
            <pc:docMk/>
            <pc:sldMasterMk cId="303886449" sldId="2147483648"/>
            <ac:spMk id="8" creationId="{B238FC2E-BB11-4FC0-AE11-C40725EE27CA}"/>
          </ac:spMkLst>
        </pc:spChg>
        <pc:spChg chg="add del mod">
          <ac:chgData name="Anita Gudelj" userId="dd837cd1-a933-420e-b917-b827db76e346" providerId="ADAL" clId="{A3380D85-378F-45C5-90BD-28408D72E16C}" dt="2022-04-13T13:36:05.633" v="79" actId="478"/>
          <ac:spMkLst>
            <pc:docMk/>
            <pc:sldMasterMk cId="303886449" sldId="2147483648"/>
            <ac:spMk id="12" creationId="{00000000-0000-0000-0000-000000000000}"/>
          </ac:spMkLst>
        </pc:spChg>
        <pc:sldLayoutChg chg="addSp delSp modSp">
          <pc:chgData name="Anita Gudelj" userId="dd837cd1-a933-420e-b917-b827db76e346" providerId="ADAL" clId="{A3380D85-378F-45C5-90BD-28408D72E16C}" dt="2022-04-13T13:39:59.625" v="103" actId="478"/>
          <pc:sldLayoutMkLst>
            <pc:docMk/>
            <pc:sldMasterMk cId="303886449" sldId="2147483648"/>
            <pc:sldLayoutMk cId="963563202" sldId="2147483649"/>
          </pc:sldLayoutMkLst>
          <pc:spChg chg="add del">
            <ac:chgData name="Anita Gudelj" userId="dd837cd1-a933-420e-b917-b827db76e346" providerId="ADAL" clId="{A3380D85-378F-45C5-90BD-28408D72E16C}" dt="2022-04-13T13:36:10.643" v="80" actId="478"/>
            <ac:spMkLst>
              <pc:docMk/>
              <pc:sldMasterMk cId="303886449" sldId="2147483648"/>
              <pc:sldLayoutMk cId="963563202" sldId="2147483649"/>
              <ac:spMk id="3" creationId="{00000000-0000-0000-0000-000000000000}"/>
            </ac:spMkLst>
          </pc:spChg>
          <pc:spChg chg="add del">
            <ac:chgData name="Anita Gudelj" userId="dd837cd1-a933-420e-b917-b827db76e346" providerId="ADAL" clId="{A3380D85-378F-45C5-90BD-28408D72E16C}" dt="2022-04-13T13:39:59.625" v="103" actId="478"/>
            <ac:spMkLst>
              <pc:docMk/>
              <pc:sldMasterMk cId="303886449" sldId="2147483648"/>
              <pc:sldLayoutMk cId="963563202" sldId="2147483649"/>
              <ac:spMk id="4" creationId="{A25FF654-2777-4E5F-89B6-F0F971EF27E9}"/>
            </ac:spMkLst>
          </pc:spChg>
          <pc:spChg chg="add del mod">
            <ac:chgData name="Anita Gudelj" userId="dd837cd1-a933-420e-b917-b827db76e346" providerId="ADAL" clId="{A3380D85-378F-45C5-90BD-28408D72E16C}" dt="2022-04-13T13:33:37.830" v="30" actId="478"/>
            <ac:spMkLst>
              <pc:docMk/>
              <pc:sldMasterMk cId="303886449" sldId="2147483648"/>
              <pc:sldLayoutMk cId="963563202" sldId="2147483649"/>
              <ac:spMk id="5" creationId="{00000000-0000-0000-0000-000000000000}"/>
            </ac:spMkLst>
          </pc:spChg>
        </pc:sldLayoutChg>
        <pc:sldLayoutChg chg="addSp">
          <pc:chgData name="Anita Gudelj" userId="dd837cd1-a933-420e-b917-b827db76e346" providerId="ADAL" clId="{A3380D85-378F-45C5-90BD-28408D72E16C}" dt="2022-04-13T13:36:15.918" v="82"/>
          <pc:sldLayoutMkLst>
            <pc:docMk/>
            <pc:sldMasterMk cId="303886449" sldId="2147483648"/>
            <pc:sldLayoutMk cId="52258502" sldId="2147483652"/>
          </pc:sldLayoutMkLst>
          <pc:spChg chg="add">
            <ac:chgData name="Anita Gudelj" userId="dd837cd1-a933-420e-b917-b827db76e346" providerId="ADAL" clId="{A3380D85-378F-45C5-90BD-28408D72E16C}" dt="2022-04-13T13:36:15.918" v="82"/>
            <ac:spMkLst>
              <pc:docMk/>
              <pc:sldMasterMk cId="303886449" sldId="2147483648"/>
              <pc:sldLayoutMk cId="52258502" sldId="2147483652"/>
              <ac:spMk id="4" creationId="{907E4BB0-3664-4F41-8628-C1A93AAAB6C0}"/>
            </ac:spMkLst>
          </pc:spChg>
        </pc:sldLayoutChg>
        <pc:sldLayoutChg chg="addSp">
          <pc:chgData name="Anita Gudelj" userId="dd837cd1-a933-420e-b917-b827db76e346" providerId="ADAL" clId="{A3380D85-378F-45C5-90BD-28408D72E16C}" dt="2022-04-13T13:36:19.754" v="83"/>
          <pc:sldLayoutMkLst>
            <pc:docMk/>
            <pc:sldMasterMk cId="303886449" sldId="2147483648"/>
            <pc:sldLayoutMk cId="119519927" sldId="2147483653"/>
          </pc:sldLayoutMkLst>
          <pc:spChg chg="add">
            <ac:chgData name="Anita Gudelj" userId="dd837cd1-a933-420e-b917-b827db76e346" providerId="ADAL" clId="{A3380D85-378F-45C5-90BD-28408D72E16C}" dt="2022-04-13T13:36:19.754" v="83"/>
            <ac:spMkLst>
              <pc:docMk/>
              <pc:sldMasterMk cId="303886449" sldId="2147483648"/>
              <pc:sldLayoutMk cId="119519927" sldId="2147483653"/>
              <ac:spMk id="3" creationId="{C633469C-96AA-40D5-B817-81CB3041B416}"/>
            </ac:spMkLst>
          </pc:spChg>
        </pc:sldLayoutChg>
        <pc:sldLayoutChg chg="del">
          <pc:chgData name="Anita Gudelj" userId="dd837cd1-a933-420e-b917-b827db76e346" providerId="ADAL" clId="{A3380D85-378F-45C5-90BD-28408D72E16C}" dt="2022-04-13T13:38:28.322" v="100" actId="2696"/>
          <pc:sldLayoutMkLst>
            <pc:docMk/>
            <pc:sldMasterMk cId="303886449" sldId="2147483648"/>
            <pc:sldLayoutMk cId="1567458594" sldId="2147483654"/>
          </pc:sldLayoutMkLst>
        </pc:sldLayoutChg>
        <pc:sldLayoutChg chg="delSp del">
          <pc:chgData name="Anita Gudelj" userId="dd837cd1-a933-420e-b917-b827db76e346" providerId="ADAL" clId="{A3380D85-378F-45C5-90BD-28408D72E16C}" dt="2022-04-13T13:37:53.076" v="86" actId="2696"/>
          <pc:sldLayoutMkLst>
            <pc:docMk/>
            <pc:sldMasterMk cId="303886449" sldId="2147483648"/>
            <pc:sldLayoutMk cId="2723199225" sldId="2147483654"/>
          </pc:sldLayoutMkLst>
          <pc:spChg chg="del">
            <ac:chgData name="Anita Gudelj" userId="dd837cd1-a933-420e-b917-b827db76e346" providerId="ADAL" clId="{A3380D85-378F-45C5-90BD-28408D72E16C}" dt="2022-04-13T13:37:29.081" v="85" actId="478"/>
            <ac:spMkLst>
              <pc:docMk/>
              <pc:sldMasterMk cId="303886449" sldId="2147483648"/>
              <pc:sldLayoutMk cId="2723199225" sldId="2147483654"/>
              <ac:spMk id="2" creationId="{4D57DAF4-9975-481B-81CD-FE5158015DC1}"/>
            </ac:spMkLst>
          </pc:spChg>
        </pc:sldLayoutChg>
      </pc:sldMasterChg>
      <pc:sldMasterChg chg="addSp modSp del delSldLayout">
        <pc:chgData name="Anita Gudelj" userId="dd837cd1-a933-420e-b917-b827db76e346" providerId="ADAL" clId="{A3380D85-378F-45C5-90BD-28408D72E16C}" dt="2022-04-13T13:37:58.364" v="99" actId="2696"/>
        <pc:sldMasterMkLst>
          <pc:docMk/>
          <pc:sldMasterMk cId="922542051" sldId="2147483654"/>
        </pc:sldMasterMkLst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2" creationId="{E425D518-6E3D-40CC-A72D-FE5A7CE44E6A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3" creationId="{AE171EBD-6ACD-4CD5-B7D8-3205F09460C3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4" creationId="{0A268449-DA29-42DA-9B2B-E33C61AA09BD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5" creationId="{F1DBA737-D4A7-4900-9483-DC926479CAC2}"/>
          </ac:spMkLst>
        </pc:spChg>
        <pc:spChg chg="add mod">
          <ac:chgData name="Anita Gudelj" userId="dd837cd1-a933-420e-b917-b827db76e346" providerId="ADAL" clId="{A3380D85-378F-45C5-90BD-28408D72E16C}" dt="2022-04-13T13:37:55.558" v="87"/>
          <ac:spMkLst>
            <pc:docMk/>
            <pc:sldMasterMk cId="922542051" sldId="2147483654"/>
            <ac:spMk id="6" creationId="{0B3FB8B6-0E51-4919-B7D2-29C213001E14}"/>
          </ac:spMkLst>
        </pc:spChg>
        <pc:sldLayoutChg chg="del">
          <pc:chgData name="Anita Gudelj" userId="dd837cd1-a933-420e-b917-b827db76e346" providerId="ADAL" clId="{A3380D85-378F-45C5-90BD-28408D72E16C}" dt="2022-04-13T13:37:58.175" v="88" actId="2696"/>
          <pc:sldLayoutMkLst>
            <pc:docMk/>
            <pc:sldMasterMk cId="922542051" sldId="2147483654"/>
            <pc:sldLayoutMk cId="1233033218" sldId="2147483655"/>
          </pc:sldLayoutMkLst>
        </pc:sldLayoutChg>
        <pc:sldLayoutChg chg="del">
          <pc:chgData name="Anita Gudelj" userId="dd837cd1-a933-420e-b917-b827db76e346" providerId="ADAL" clId="{A3380D85-378F-45C5-90BD-28408D72E16C}" dt="2022-04-13T13:37:58.197" v="89" actId="2696"/>
          <pc:sldLayoutMkLst>
            <pc:docMk/>
            <pc:sldMasterMk cId="922542051" sldId="2147483654"/>
            <pc:sldLayoutMk cId="788944729" sldId="2147483656"/>
          </pc:sldLayoutMkLst>
        </pc:sldLayoutChg>
        <pc:sldLayoutChg chg="del">
          <pc:chgData name="Anita Gudelj" userId="dd837cd1-a933-420e-b917-b827db76e346" providerId="ADAL" clId="{A3380D85-378F-45C5-90BD-28408D72E16C}" dt="2022-04-13T13:37:58.218" v="90" actId="2696"/>
          <pc:sldLayoutMkLst>
            <pc:docMk/>
            <pc:sldMasterMk cId="922542051" sldId="2147483654"/>
            <pc:sldLayoutMk cId="2967118660" sldId="2147483657"/>
          </pc:sldLayoutMkLst>
        </pc:sldLayoutChg>
        <pc:sldLayoutChg chg="del">
          <pc:chgData name="Anita Gudelj" userId="dd837cd1-a933-420e-b917-b827db76e346" providerId="ADAL" clId="{A3380D85-378F-45C5-90BD-28408D72E16C}" dt="2022-04-13T13:37:58.241" v="91" actId="2696"/>
          <pc:sldLayoutMkLst>
            <pc:docMk/>
            <pc:sldMasterMk cId="922542051" sldId="2147483654"/>
            <pc:sldLayoutMk cId="1075075764" sldId="2147483658"/>
          </pc:sldLayoutMkLst>
        </pc:sldLayoutChg>
        <pc:sldLayoutChg chg="del">
          <pc:chgData name="Anita Gudelj" userId="dd837cd1-a933-420e-b917-b827db76e346" providerId="ADAL" clId="{A3380D85-378F-45C5-90BD-28408D72E16C}" dt="2022-04-13T13:37:58.259" v="92" actId="2696"/>
          <pc:sldLayoutMkLst>
            <pc:docMk/>
            <pc:sldMasterMk cId="922542051" sldId="2147483654"/>
            <pc:sldLayoutMk cId="2742301050" sldId="2147483659"/>
          </pc:sldLayoutMkLst>
        </pc:sldLayoutChg>
        <pc:sldLayoutChg chg="del">
          <pc:chgData name="Anita Gudelj" userId="dd837cd1-a933-420e-b917-b827db76e346" providerId="ADAL" clId="{A3380D85-378F-45C5-90BD-28408D72E16C}" dt="2022-04-13T13:37:58.278" v="93" actId="2696"/>
          <pc:sldLayoutMkLst>
            <pc:docMk/>
            <pc:sldMasterMk cId="922542051" sldId="2147483654"/>
            <pc:sldLayoutMk cId="1109706756" sldId="2147483660"/>
          </pc:sldLayoutMkLst>
        </pc:sldLayoutChg>
        <pc:sldLayoutChg chg="del">
          <pc:chgData name="Anita Gudelj" userId="dd837cd1-a933-420e-b917-b827db76e346" providerId="ADAL" clId="{A3380D85-378F-45C5-90BD-28408D72E16C}" dt="2022-04-13T13:37:58.296" v="94" actId="2696"/>
          <pc:sldLayoutMkLst>
            <pc:docMk/>
            <pc:sldMasterMk cId="922542051" sldId="2147483654"/>
            <pc:sldLayoutMk cId="1494690485" sldId="2147483661"/>
          </pc:sldLayoutMkLst>
        </pc:sldLayoutChg>
        <pc:sldLayoutChg chg="del">
          <pc:chgData name="Anita Gudelj" userId="dd837cd1-a933-420e-b917-b827db76e346" providerId="ADAL" clId="{A3380D85-378F-45C5-90BD-28408D72E16C}" dt="2022-04-13T13:37:58.312" v="95" actId="2696"/>
          <pc:sldLayoutMkLst>
            <pc:docMk/>
            <pc:sldMasterMk cId="922542051" sldId="2147483654"/>
            <pc:sldLayoutMk cId="68439019" sldId="2147483662"/>
          </pc:sldLayoutMkLst>
        </pc:sldLayoutChg>
        <pc:sldLayoutChg chg="del">
          <pc:chgData name="Anita Gudelj" userId="dd837cd1-a933-420e-b917-b827db76e346" providerId="ADAL" clId="{A3380D85-378F-45C5-90BD-28408D72E16C}" dt="2022-04-13T13:37:58.328" v="96" actId="2696"/>
          <pc:sldLayoutMkLst>
            <pc:docMk/>
            <pc:sldMasterMk cId="922542051" sldId="2147483654"/>
            <pc:sldLayoutMk cId="2746694044" sldId="2147483663"/>
          </pc:sldLayoutMkLst>
        </pc:sldLayoutChg>
        <pc:sldLayoutChg chg="del">
          <pc:chgData name="Anita Gudelj" userId="dd837cd1-a933-420e-b917-b827db76e346" providerId="ADAL" clId="{A3380D85-378F-45C5-90BD-28408D72E16C}" dt="2022-04-13T13:37:58.343" v="97" actId="2696"/>
          <pc:sldLayoutMkLst>
            <pc:docMk/>
            <pc:sldMasterMk cId="922542051" sldId="2147483654"/>
            <pc:sldLayoutMk cId="2759927010" sldId="2147483664"/>
          </pc:sldLayoutMkLst>
        </pc:sldLayoutChg>
        <pc:sldLayoutChg chg="del">
          <pc:chgData name="Anita Gudelj" userId="dd837cd1-a933-420e-b917-b827db76e346" providerId="ADAL" clId="{A3380D85-378F-45C5-90BD-28408D72E16C}" dt="2022-04-13T13:37:58.353" v="98" actId="2696"/>
          <pc:sldLayoutMkLst>
            <pc:docMk/>
            <pc:sldMasterMk cId="922542051" sldId="2147483654"/>
            <pc:sldLayoutMk cId="3045843718" sldId="2147483665"/>
          </pc:sldLayoutMkLst>
        </pc:sldLayoutChg>
      </pc:sldMasterChg>
      <pc:sldMasterChg chg="addSp modSp">
        <pc:chgData name="Anita Gudelj" userId="dd837cd1-a933-420e-b917-b827db76e346" providerId="ADAL" clId="{A3380D85-378F-45C5-90BD-28408D72E16C}" dt="2022-04-13T13:41:04.546" v="106"/>
        <pc:sldMasterMkLst>
          <pc:docMk/>
          <pc:sldMasterMk cId="969641170" sldId="2147483654"/>
        </pc:sldMasterMkLst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2" creationId="{6C2CED65-451F-4E9A-A0BD-2AC8CE7921E9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3" creationId="{D2009B35-9367-4C8B-B692-CC83A4AFD130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4" creationId="{B43B8BD8-4F1C-4937-BC45-EADF221E0F24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5" creationId="{56390BC0-45A3-441D-9E4C-454490D0DDFA}"/>
          </ac:spMkLst>
        </pc:spChg>
        <pc:spChg chg="add mod">
          <ac:chgData name="Anita Gudelj" userId="dd837cd1-a933-420e-b917-b827db76e346" providerId="ADAL" clId="{A3380D85-378F-45C5-90BD-28408D72E16C}" dt="2022-04-13T13:41:04.546" v="106"/>
          <ac:spMkLst>
            <pc:docMk/>
            <pc:sldMasterMk cId="969641170" sldId="2147483654"/>
            <ac:spMk id="6" creationId="{C9314193-E228-4FC9-AC56-B2448E596457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66905-F513-4877-B08A-7E9416ECD7B6}" type="datetimeFigureOut">
              <a:rPr lang="hr-HR" smtClean="0"/>
              <a:t>30.8.2022.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EAD9-0EB2-41F3-B377-F18357740D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4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600" b="1" dirty="0"/>
              <a:t>Miro Petković</a:t>
            </a:r>
            <a:r>
              <a:rPr lang="hr-HR" sz="1600" b="1" baseline="0" dirty="0"/>
              <a:t> – Department for electrical engineering and IT</a:t>
            </a:r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71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600" b="1" dirty="0"/>
              <a:t>Series RLC circuit is connected to</a:t>
            </a:r>
            <a:r>
              <a:rPr lang="hr-HR" sz="1600" b="1" baseline="0" dirty="0"/>
              <a:t> constant DC voltage source. We assume that before the closing of the switch the capacitor is fully discharged. According to this assumption, initial conditions in the circuit are: current is 0A, Uc=0V, UL= 0V (coil voltage). </a:t>
            </a:r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356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b="1" baseline="0" dirty="0"/>
              <a:t>After closing the switch at the time of  t=0s  we apply Kirchoff voltage law as follows. Resistor voltage plus coil voltage plus capacitor voltage equals source voltage.</a:t>
            </a:r>
          </a:p>
          <a:p>
            <a:endParaRPr lang="hr-HR" sz="1600" b="1" baseline="0" dirty="0"/>
          </a:p>
          <a:p>
            <a:r>
              <a:rPr lang="hr-HR" sz="1600" b="1" baseline="0" dirty="0"/>
              <a:t>Then we apply voltage drop for each element: Resistance times current as a function of time plus coil inductance times time derivative of current plus reciprocal (resiprikl) value of capacitance times integral of current equals source voltage.</a:t>
            </a:r>
          </a:p>
          <a:p>
            <a:r>
              <a:rPr lang="hr-HR" sz="1600" b="1" baseline="0" dirty="0"/>
              <a:t>Now this equation will be derived by time and divided by L (inductance) and we will obtain homogenous linear differential equation of second order.</a:t>
            </a:r>
          </a:p>
          <a:p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513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600" b="1" dirty="0"/>
              <a:t>As can be seen,</a:t>
            </a:r>
            <a:r>
              <a:rPr lang="hr-HR" sz="1600" b="1" baseline="0" dirty="0"/>
              <a:t> the shape of our equation is similar as the example provided by Marematics section on Differential equations. </a:t>
            </a:r>
          </a:p>
          <a:p>
            <a:r>
              <a:rPr lang="hr-HR" sz="1600" b="1" baseline="0" dirty="0"/>
              <a:t>Where students can remind themself what linear homogenous differential equations are and how to solve them.</a:t>
            </a:r>
          </a:p>
          <a:p>
            <a:r>
              <a:rPr lang="hr-HR" sz="1600" b="1" baseline="0" dirty="0"/>
              <a:t>Where in our example constant a1 is 1, a2 is resistance divided by inductance and a3 is the reciprocal of inductance times capacitance.</a:t>
            </a:r>
          </a:p>
          <a:p>
            <a:endParaRPr lang="hr-HR" sz="1600" b="1" baseline="0" dirty="0"/>
          </a:p>
          <a:p>
            <a:r>
              <a:rPr lang="hr-HR" sz="1600" b="1" baseline="0" dirty="0"/>
              <a:t>Our aim is to find current function that satisfies this differential equation.</a:t>
            </a:r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98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600" b="1" baseline="0" dirty="0"/>
          </a:p>
          <a:p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0458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dirty="0"/>
              <a:t>We solve this equation for following set of parameters:  R = 15 </a:t>
            </a:r>
            <a:r>
              <a:rPr lang="el-GR" sz="1600" dirty="0"/>
              <a:t>Ω</a:t>
            </a:r>
            <a:r>
              <a:rPr lang="hr-HR" sz="1600" dirty="0"/>
              <a:t> ; L = 0.5 mH ; C = 10 </a:t>
            </a:r>
            <a:r>
              <a:rPr lang="el-GR" sz="1600" dirty="0"/>
              <a:t>μ</a:t>
            </a:r>
            <a:r>
              <a:rPr lang="hr-HR" sz="1600" dirty="0"/>
              <a:t>F ; U = 3 V</a:t>
            </a:r>
          </a:p>
          <a:p>
            <a:r>
              <a:rPr lang="hr-HR" sz="1600" b="1" dirty="0"/>
              <a:t>According to Marematics we have to calculate the discriminant of the characteristic equation:</a:t>
            </a:r>
            <a:br>
              <a:rPr lang="hr-HR" sz="1600" b="1" dirty="0"/>
            </a:br>
            <a:r>
              <a:rPr lang="hr-HR" sz="1600" b="1" dirty="0"/>
              <a:t>As</a:t>
            </a:r>
            <a:r>
              <a:rPr lang="hr-HR" sz="1600" b="1" baseline="0" dirty="0"/>
              <a:t> can be seen our discriminant is greater than zero</a:t>
            </a:r>
          </a:p>
          <a:p>
            <a:endParaRPr lang="hr-HR" sz="1600" b="1" baseline="0" dirty="0"/>
          </a:p>
          <a:p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147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600" b="1" baseline="0" dirty="0"/>
              <a:t>With this equation we obtain the roots of the characteristic equation and we can see that our roots are real and distinct.</a:t>
            </a:r>
          </a:p>
          <a:p>
            <a:endParaRPr lang="hr-HR" sz="1600" b="1" baseline="0" dirty="0"/>
          </a:p>
          <a:p>
            <a:r>
              <a:rPr lang="hr-HR" sz="1600" b="1" dirty="0"/>
              <a:t>So</a:t>
            </a:r>
            <a:r>
              <a:rPr lang="hr-HR" sz="1600" b="1" baseline="0" dirty="0"/>
              <a:t> the </a:t>
            </a:r>
            <a:r>
              <a:rPr lang="hr-HR" sz="1600" b="1" dirty="0"/>
              <a:t>general solution of our differential equation:</a:t>
            </a:r>
            <a:endParaRPr lang="hr-HR" sz="1600" b="1" baseline="0" dirty="0"/>
          </a:p>
          <a:p>
            <a:endParaRPr lang="hr-HR" sz="1600" b="1" baseline="0" dirty="0"/>
          </a:p>
          <a:p>
            <a:r>
              <a:rPr lang="hr-HR" sz="1600" b="1" baseline="0" dirty="0"/>
              <a:t>Now we need to calculate konstant C1 and C2.</a:t>
            </a:r>
          </a:p>
          <a:p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9866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600" b="1" baseline="0" dirty="0"/>
              <a:t>With this equation we obtain the roots of the characteristic equation and we can see that our roots are real and distinct.</a:t>
            </a:r>
          </a:p>
          <a:p>
            <a:endParaRPr lang="hr-HR" sz="1600" b="1" baseline="0" dirty="0"/>
          </a:p>
          <a:p>
            <a:r>
              <a:rPr lang="hr-HR" sz="1600" b="1" dirty="0"/>
              <a:t>So</a:t>
            </a:r>
            <a:r>
              <a:rPr lang="hr-HR" sz="1600" b="1" baseline="0" dirty="0"/>
              <a:t> the </a:t>
            </a:r>
            <a:r>
              <a:rPr lang="hr-HR" sz="1600" b="1" dirty="0"/>
              <a:t>general solution of our differential equation:</a:t>
            </a:r>
            <a:endParaRPr lang="hr-HR" sz="1600" b="1" baseline="0" dirty="0"/>
          </a:p>
          <a:p>
            <a:endParaRPr lang="hr-HR" sz="1600" b="1" baseline="0" dirty="0"/>
          </a:p>
          <a:p>
            <a:r>
              <a:rPr lang="hr-HR" sz="1600" b="1" baseline="0" dirty="0"/>
              <a:t>Now we need to calculate konstant C1 and C2.</a:t>
            </a:r>
          </a:p>
          <a:p>
            <a:endParaRPr lang="hr-HR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569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0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26C5-8334-4920-B2DF-155A33EDE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45342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BB8E5873-90FF-45CB-97BF-76941EC1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7E4BB0-3664-4F41-8628-C1A93AAAB6C0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 err="1">
                <a:solidFill>
                  <a:srgbClr val="032659"/>
                </a:solidFill>
              </a:rPr>
              <a:t>MareMathics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Teachers’ Meeting</a:t>
            </a:r>
            <a:r>
              <a:rPr lang="hr-HR" sz="1400" i="1" dirty="0">
                <a:solidFill>
                  <a:srgbClr val="032659"/>
                </a:solidFill>
              </a:rPr>
              <a:t>– </a:t>
            </a:r>
            <a:r>
              <a:rPr lang="en-US" sz="1400" i="1" dirty="0" err="1">
                <a:solidFill>
                  <a:srgbClr val="032659"/>
                </a:solidFill>
              </a:rPr>
              <a:t>Tallin</a:t>
            </a:r>
            <a:r>
              <a:rPr lang="hr-HR" sz="1400" i="1" dirty="0">
                <a:solidFill>
                  <a:srgbClr val="032659"/>
                </a:solidFill>
              </a:rPr>
              <a:t> 202</a:t>
            </a:r>
            <a:r>
              <a:rPr lang="en-US" sz="1400" i="1" dirty="0">
                <a:solidFill>
                  <a:srgbClr val="032659"/>
                </a:solidFill>
              </a:rPr>
              <a:t>2</a:t>
            </a:r>
            <a:r>
              <a:rPr lang="hr-HR" sz="1400" i="1" dirty="0">
                <a:solidFill>
                  <a:srgbClr val="032659"/>
                </a:solidFill>
              </a:rPr>
              <a:t>, 2</a:t>
            </a:r>
            <a:r>
              <a:rPr lang="en-US" sz="1400" i="1" dirty="0">
                <a:solidFill>
                  <a:srgbClr val="032659"/>
                </a:solidFill>
              </a:rPr>
              <a:t>6</a:t>
            </a:r>
            <a:r>
              <a:rPr lang="hr-HR" sz="1400" i="1" dirty="0">
                <a:solidFill>
                  <a:srgbClr val="032659"/>
                </a:solidFill>
              </a:rPr>
              <a:t> – 2</a:t>
            </a:r>
            <a:r>
              <a:rPr lang="en-US" sz="1400" i="1" dirty="0">
                <a:solidFill>
                  <a:srgbClr val="032659"/>
                </a:solidFill>
              </a:rPr>
              <a:t>7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April</a:t>
            </a:r>
            <a:endParaRPr lang="hr-HR" sz="1400" i="1" dirty="0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56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6">
            <a:extLst>
              <a:ext uri="{FF2B5EF4-FFF2-40B4-BE49-F238E27FC236}">
                <a16:creationId xmlns:a16="http://schemas.microsoft.com/office/drawing/2014/main" id="{D70C136F-4C14-4322-A508-DAA7A819C768}"/>
              </a:ext>
            </a:extLst>
          </p:cNvPr>
          <p:cNvSpPr txBox="1">
            <a:spLocks/>
          </p:cNvSpPr>
          <p:nvPr userDrawn="1"/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33469C-96AA-40D5-B817-81CB3041B416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 err="1">
                <a:solidFill>
                  <a:srgbClr val="032659"/>
                </a:solidFill>
              </a:rPr>
              <a:t>MareMathics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Teachers’ Meeting</a:t>
            </a:r>
            <a:r>
              <a:rPr lang="hr-HR" sz="1400" i="1" dirty="0">
                <a:solidFill>
                  <a:srgbClr val="032659"/>
                </a:solidFill>
              </a:rPr>
              <a:t>– </a:t>
            </a:r>
            <a:r>
              <a:rPr lang="en-US" sz="1400" i="1" dirty="0" err="1">
                <a:solidFill>
                  <a:srgbClr val="032659"/>
                </a:solidFill>
              </a:rPr>
              <a:t>Tallin</a:t>
            </a:r>
            <a:r>
              <a:rPr lang="hr-HR" sz="1400" i="1" dirty="0">
                <a:solidFill>
                  <a:srgbClr val="032659"/>
                </a:solidFill>
              </a:rPr>
              <a:t> 202</a:t>
            </a:r>
            <a:r>
              <a:rPr lang="en-US" sz="1400" i="1" dirty="0">
                <a:solidFill>
                  <a:srgbClr val="032659"/>
                </a:solidFill>
              </a:rPr>
              <a:t>2</a:t>
            </a:r>
            <a:r>
              <a:rPr lang="hr-HR" sz="1400" i="1" dirty="0">
                <a:solidFill>
                  <a:srgbClr val="032659"/>
                </a:solidFill>
              </a:rPr>
              <a:t>, 2</a:t>
            </a:r>
            <a:r>
              <a:rPr lang="en-US" sz="1400" i="1" dirty="0">
                <a:solidFill>
                  <a:srgbClr val="032659"/>
                </a:solidFill>
              </a:rPr>
              <a:t>6</a:t>
            </a:r>
            <a:r>
              <a:rPr lang="hr-HR" sz="1400" i="1" dirty="0">
                <a:solidFill>
                  <a:srgbClr val="032659"/>
                </a:solidFill>
              </a:rPr>
              <a:t> – 2</a:t>
            </a:r>
            <a:r>
              <a:rPr lang="en-US" sz="1400" i="1" dirty="0">
                <a:solidFill>
                  <a:srgbClr val="032659"/>
                </a:solidFill>
              </a:rPr>
              <a:t>7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April</a:t>
            </a:r>
            <a:endParaRPr lang="hr-HR" sz="1400" i="1" dirty="0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16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00CB95-DDCC-4ED7-AB37-B40EEBE16D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007974F5-B6B8-420D-AB2A-1E1CA29333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5" y="224931"/>
            <a:ext cx="1388871" cy="4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0FF617-A0AE-41A7-A076-A862804B4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272088"/>
            <a:ext cx="1051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Innovative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Approach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in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Mathematical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Education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for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Maritime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Students</a:t>
            </a:r>
            <a:endParaRPr kumimoji="0" lang="hr-HR" altLang="sr-Latn-R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hr-HR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2019-1-HR01-KA203-061000</a:t>
            </a:r>
            <a:endParaRPr kumimoji="0" lang="hr-HR" altLang="sr-Latn-R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7344FDDF-17E4-4C47-A350-CD010E6C13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60072"/>
          <a:stretch/>
        </p:blipFill>
        <p:spPr>
          <a:xfrm>
            <a:off x="838200" y="5673672"/>
            <a:ext cx="3929841" cy="10303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38FC2E-BB11-4FC0-AE11-C40725EE27CA}"/>
              </a:ext>
            </a:extLst>
          </p:cNvPr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 err="1">
                <a:solidFill>
                  <a:srgbClr val="032659"/>
                </a:solidFill>
              </a:rPr>
              <a:t>MareMathics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Teachers’ Meeting</a:t>
            </a:r>
            <a:r>
              <a:rPr lang="hr-HR" sz="1400" i="1" dirty="0">
                <a:solidFill>
                  <a:srgbClr val="032659"/>
                </a:solidFill>
              </a:rPr>
              <a:t>– </a:t>
            </a:r>
            <a:r>
              <a:rPr lang="en-US" sz="1400" i="1" dirty="0" err="1">
                <a:solidFill>
                  <a:srgbClr val="032659"/>
                </a:solidFill>
              </a:rPr>
              <a:t>Tallin</a:t>
            </a:r>
            <a:r>
              <a:rPr lang="hr-HR" sz="1400" i="1" dirty="0">
                <a:solidFill>
                  <a:srgbClr val="032659"/>
                </a:solidFill>
              </a:rPr>
              <a:t> 202</a:t>
            </a:r>
            <a:r>
              <a:rPr lang="en-US" sz="1400" i="1" dirty="0">
                <a:solidFill>
                  <a:srgbClr val="032659"/>
                </a:solidFill>
              </a:rPr>
              <a:t>2</a:t>
            </a:r>
            <a:r>
              <a:rPr lang="hr-HR" sz="1400" i="1" dirty="0">
                <a:solidFill>
                  <a:srgbClr val="032659"/>
                </a:solidFill>
              </a:rPr>
              <a:t>, 2</a:t>
            </a:r>
            <a:r>
              <a:rPr lang="en-US" sz="1400" i="1" dirty="0">
                <a:solidFill>
                  <a:srgbClr val="032659"/>
                </a:solidFill>
              </a:rPr>
              <a:t>6</a:t>
            </a:r>
            <a:r>
              <a:rPr lang="hr-HR" sz="1400" i="1" dirty="0">
                <a:solidFill>
                  <a:srgbClr val="032659"/>
                </a:solidFill>
              </a:rPr>
              <a:t> – 2</a:t>
            </a:r>
            <a:r>
              <a:rPr lang="en-US" sz="1400" i="1" dirty="0">
                <a:solidFill>
                  <a:srgbClr val="032659"/>
                </a:solidFill>
              </a:rPr>
              <a:t>7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en-US" sz="1400" i="1" dirty="0">
                <a:solidFill>
                  <a:srgbClr val="032659"/>
                </a:solidFill>
              </a:rPr>
              <a:t>April</a:t>
            </a:r>
            <a:endParaRPr lang="hr-HR" sz="1400" i="1" dirty="0">
              <a:solidFill>
                <a:srgbClr val="0326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828799" y="1036817"/>
            <a:ext cx="8277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MareMathics</a:t>
            </a:r>
            <a:endParaRPr lang="en-US" sz="4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endParaRPr lang="en-US" sz="4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1828799" y="1713925"/>
            <a:ext cx="86306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Teachers’ Training - Tallinn</a:t>
            </a:r>
          </a:p>
          <a:p>
            <a:pPr algn="ctr"/>
            <a:endParaRPr lang="hr-HR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F96112-59ED-4FDC-A97D-E606596384F2}"/>
              </a:ext>
            </a:extLst>
          </p:cNvPr>
          <p:cNvSpPr/>
          <p:nvPr/>
        </p:nvSpPr>
        <p:spPr>
          <a:xfrm>
            <a:off x="3048000" y="2820363"/>
            <a:ext cx="6096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Miro Petković, mag. </a:t>
            </a:r>
            <a:r>
              <a:rPr lang="en-US" sz="3200" b="1" dirty="0" err="1">
                <a:solidFill>
                  <a:srgbClr val="0070C0"/>
                </a:solidFill>
                <a:cs typeface="Arial" panose="020B0604020202020204" pitchFamily="34" charset="0"/>
              </a:rPr>
              <a:t>ing</a:t>
            </a:r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  <a:endParaRPr lang="hr-HR" sz="32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endParaRPr lang="fr-FR" sz="28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University</a:t>
            </a:r>
            <a:r>
              <a:rPr lang="fr-FR" sz="2800" b="1" dirty="0">
                <a:solidFill>
                  <a:srgbClr val="0070C0"/>
                </a:solidFill>
                <a:cs typeface="Arial" panose="020B0604020202020204" pitchFamily="34" charset="0"/>
              </a:rPr>
              <a:t> of Split</a:t>
            </a:r>
          </a:p>
          <a:p>
            <a:pPr algn="ctr"/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Faculty</a:t>
            </a:r>
            <a:r>
              <a:rPr lang="fr-FR" sz="2800" b="1" dirty="0">
                <a:solidFill>
                  <a:srgbClr val="0070C0"/>
                </a:solidFill>
                <a:cs typeface="Arial" panose="020B0604020202020204" pitchFamily="34" charset="0"/>
              </a:rPr>
              <a:t> of Maritime </a:t>
            </a:r>
            <a:r>
              <a:rPr lang="fr-FR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Studies</a:t>
            </a:r>
            <a:endParaRPr lang="hr-HR" sz="28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43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90338" y="1515982"/>
            <a:ext cx="10387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Thank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for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your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attention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!</a:t>
            </a:r>
            <a:endParaRPr lang="en-US" sz="5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3586" y="3314280"/>
            <a:ext cx="99007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kern="0" dirty="0">
                <a:solidFill>
                  <a:srgbClr val="032759"/>
                </a:solidFill>
                <a:ea typeface=""/>
                <a:cs typeface="Arial" panose="020B0604020202020204" pitchFamily="34" charset="0"/>
              </a:rPr>
              <a:t>"This project has been funded with support from the European Commission. This publication [communication] reflects the views only of the author, and the Commission cannot be held responsible for any use which may be made of the information contained therein".</a:t>
            </a:r>
          </a:p>
        </p:txBody>
      </p:sp>
    </p:spTree>
    <p:extLst>
      <p:ext uri="{BB962C8B-B14F-4D97-AF65-F5344CB8AC3E}">
        <p14:creationId xmlns:p14="http://schemas.microsoft.com/office/powerpoint/2010/main" val="348593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839585"/>
            <a:ext cx="10496550" cy="851103"/>
          </a:xfrm>
        </p:spPr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66154" y="2811293"/>
            <a:ext cx="9221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Differential equations – Maremathics section 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Derivative – Maremathics section 6.1 and 6.2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Properties of Continuous Real Function – Maremathics section 6.8</a:t>
            </a:r>
          </a:p>
        </p:txBody>
      </p:sp>
    </p:spTree>
    <p:extLst>
      <p:ext uri="{BB962C8B-B14F-4D97-AF65-F5344CB8AC3E}">
        <p14:creationId xmlns:p14="http://schemas.microsoft.com/office/powerpoint/2010/main" val="308208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600" y="1265136"/>
            <a:ext cx="5586412" cy="3570546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056" y="1690688"/>
            <a:ext cx="62865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dirty="0"/>
              <a:t>What will happen immediately after the closing of the switch at t=0 s 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r-HR" sz="2200" dirty="0"/>
              <a:t>Current is still 0 A since inductor L does not allow sudden change of the current, (First condition)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r-HR" sz="2200" dirty="0"/>
              <a:t>Resistor voltage is 0 V,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r-HR" sz="2200" dirty="0"/>
              <a:t>Voltage on capacitor is 0 V because he is fully discharged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07867" y="5387349"/>
                <a:ext cx="480933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=0)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    →      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=0)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867" y="5387349"/>
                <a:ext cx="4809330" cy="5442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19056" y="4737676"/>
            <a:ext cx="10643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prstClr val="black"/>
                </a:solidFill>
              </a:rPr>
              <a:t>According to Kirchoff voltage law we conclude that at t=0 s, the inductor voltage is equal to the source voltage. (Second condition)</a:t>
            </a:r>
          </a:p>
        </p:txBody>
      </p:sp>
    </p:spTree>
    <p:extLst>
      <p:ext uri="{BB962C8B-B14F-4D97-AF65-F5344CB8AC3E}">
        <p14:creationId xmlns:p14="http://schemas.microsoft.com/office/powerpoint/2010/main" val="19454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2831690"/>
                <a:ext cx="10515600" cy="1484671"/>
              </a:xfrm>
            </p:spPr>
            <p:txBody>
              <a:bodyPr>
                <a:normAutofit/>
              </a:bodyPr>
              <a:lstStyle/>
              <a:p>
                <a:r>
                  <a:rPr lang="hr-HR" sz="2400" dirty="0"/>
                  <a:t>We apply voltage drop for each element: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  <m:d>
                            <m:d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831690"/>
                <a:ext cx="10515600" cy="1484671"/>
              </a:xfrm>
              <a:blipFill>
                <a:blip r:embed="rId3"/>
                <a:stretch>
                  <a:fillRect l="-754" t="-57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4400" y="4316361"/>
                <a:ext cx="10439400" cy="1424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lvl="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hr-HR" sz="2400" dirty="0">
                    <a:solidFill>
                      <a:prstClr val="black"/>
                    </a:solidFill>
                  </a:rPr>
                  <a:t>Now this equation will be derived by time and divided by L and we will obtain homogenous linear differential equation of second order:</a:t>
                </a:r>
              </a:p>
              <a:p>
                <a:pPr lvl="0">
                  <a:lnSpc>
                    <a:spcPct val="9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𝑑𝑖</m:t>
                          </m:r>
                          <m:d>
                            <m:dPr>
                              <m:ctrlP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r-H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𝐿𝐶</m:t>
                          </m:r>
                        </m:den>
                      </m:f>
                      <m:r>
                        <a:rPr lang="hr-H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r-H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r-H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hr-HR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316361"/>
                <a:ext cx="10439400" cy="1424108"/>
              </a:xfrm>
              <a:prstGeom prst="rect">
                <a:avLst/>
              </a:prstGeom>
              <a:blipFill>
                <a:blip r:embed="rId4"/>
                <a:stretch>
                  <a:fillRect l="-759" t="-598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4400" y="1957951"/>
                <a:ext cx="10515600" cy="6842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r-HR" sz="2400" dirty="0"/>
                  <a:t>At t=0 s :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hr-HR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hr-HR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5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57951"/>
                <a:ext cx="10515600" cy="684213"/>
              </a:xfrm>
              <a:prstGeom prst="rect">
                <a:avLst/>
              </a:prstGeom>
              <a:blipFill>
                <a:blip r:embed="rId5"/>
                <a:stretch>
                  <a:fillRect l="-754" t="-625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788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7"/>
                <a:ext cx="10515600" cy="9763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hr-H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  <m:d>
                            <m:dPr>
                              <m:ctrlPr>
                                <a:rPr lang="hr-H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𝐿𝐶</m:t>
                          </m:r>
                        </m:den>
                      </m:f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hr-HR" sz="2400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7"/>
                <a:ext cx="10515600" cy="97631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3556" y="2798737"/>
            <a:ext cx="8624887" cy="2241601"/>
          </a:xfrm>
          <a:prstGeom prst="rect">
            <a:avLst/>
          </a:prstGeom>
          <a:ln w="38100">
            <a:solidFill>
              <a:srgbClr val="FF0000"/>
            </a:solidFill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05136" y="5172075"/>
            <a:ext cx="6357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Figure 1. Maremathics section 9.3.2 –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1239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78104" y="3793996"/>
                <a:ext cx="187660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𝐿𝐶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104" y="3793996"/>
                <a:ext cx="1876604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287" y="1780771"/>
            <a:ext cx="7381875" cy="15144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1840909" y="3869530"/>
            <a:ext cx="450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Our characteristic equation is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21107" y="4653286"/>
                <a:ext cx="2940234" cy="820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num>
                                        <m:den>
                                          <m: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𝐿𝐶</m:t>
                                  </m:r>
                                </m:den>
                              </m:f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107" y="4653286"/>
                <a:ext cx="2940234" cy="8208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17030" y="3349996"/>
            <a:ext cx="6357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Figure 2. Maremathics section 9.3.2 –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196980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6312" y="1690688"/>
            <a:ext cx="1023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We solve this equation for following set of parameters:  R = 15 </a:t>
            </a:r>
            <a:r>
              <a:rPr lang="el-GR" dirty="0"/>
              <a:t>Ω</a:t>
            </a:r>
            <a:r>
              <a:rPr lang="hr-HR" dirty="0"/>
              <a:t> ; L = 0.5 mH ; C = 10 </a:t>
            </a:r>
            <a:r>
              <a:rPr lang="el-GR" dirty="0"/>
              <a:t>μ</a:t>
            </a:r>
            <a:r>
              <a:rPr lang="hr-HR" dirty="0"/>
              <a:t>F ; U = 3 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67494" y="1936865"/>
                <a:ext cx="272850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num>
                                    <m:den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𝐿𝐶</m:t>
                              </m:r>
                            </m:den>
                          </m:f>
                        </m:e>
                      </m:ra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=10 000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494" y="1936865"/>
                <a:ext cx="2728504" cy="818366"/>
              </a:xfrm>
              <a:prstGeom prst="rect">
                <a:avLst/>
              </a:prstGeom>
              <a:blipFill>
                <a:blip r:embed="rId3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830" y="2911123"/>
            <a:ext cx="7272337" cy="250857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852736" y="5419699"/>
            <a:ext cx="718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Figure 3. The general solution when the discriminant is greater than 0</a:t>
            </a:r>
          </a:p>
        </p:txBody>
      </p:sp>
      <p:sp>
        <p:nvSpPr>
          <p:cNvPr id="2" name="Rectangle 1"/>
          <p:cNvSpPr/>
          <p:nvPr/>
        </p:nvSpPr>
        <p:spPr>
          <a:xfrm>
            <a:off x="1574267" y="2230007"/>
            <a:ext cx="1771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Discriminant: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46043" y="2264792"/>
                <a:ext cx="3413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=−10 000           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=−20 000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043" y="2264792"/>
                <a:ext cx="3413755" cy="276999"/>
              </a:xfrm>
              <a:prstGeom prst="rect">
                <a:avLst/>
              </a:prstGeom>
              <a:blipFill>
                <a:blip r:embed="rId5"/>
                <a:stretch>
                  <a:fillRect l="-1250" r="-1250" b="-155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0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9097" y="1690688"/>
            <a:ext cx="5282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So the general solution of the differential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42465" y="2126292"/>
                <a:ext cx="31070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10000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−20000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465" y="2126292"/>
                <a:ext cx="3107069" cy="276999"/>
              </a:xfrm>
              <a:prstGeom prst="rect">
                <a:avLst/>
              </a:prstGeom>
              <a:blipFill>
                <a:blip r:embed="rId3"/>
                <a:stretch>
                  <a:fillRect l="-1373" t="-4444" r="-196" b="-155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34307" y="2931228"/>
                <a:ext cx="985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307" y="2931228"/>
                <a:ext cx="985398" cy="276999"/>
              </a:xfrm>
              <a:prstGeom prst="rect">
                <a:avLst/>
              </a:prstGeom>
              <a:blipFill>
                <a:blip r:embed="rId4"/>
                <a:stretch>
                  <a:fillRect l="-5590" r="-2484" b="-155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379097" y="2504615"/>
                <a:ext cx="913711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r-HR" dirty="0"/>
                  <a:t>First condition say that at t=0 s ,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097" y="2504615"/>
                <a:ext cx="9137118" cy="369332"/>
              </a:xfrm>
              <a:prstGeom prst="rect">
                <a:avLst/>
              </a:prstGeom>
              <a:blipFill>
                <a:blip r:embed="rId5"/>
                <a:stretch>
                  <a:fillRect l="-400" t="-10000" b="-26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379097" y="3368549"/>
                <a:ext cx="9137118" cy="497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r-HR" dirty="0"/>
                  <a:t>Second condition say that at t=0 s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𝑑𝑖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=0)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097" y="3368549"/>
                <a:ext cx="9137118" cy="497829"/>
              </a:xfrm>
              <a:prstGeom prst="rect">
                <a:avLst/>
              </a:prstGeom>
              <a:blipFill>
                <a:blip r:embed="rId6"/>
                <a:stretch>
                  <a:fillRect l="-400" b="-86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73154" y="4081152"/>
                <a:ext cx="441768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−10000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10000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+20000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−20000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154" y="4081152"/>
                <a:ext cx="4417684" cy="5259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73154" y="4870368"/>
                <a:ext cx="1569660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=10000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154" y="4870368"/>
                <a:ext cx="1569660" cy="6090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22555" y="5036406"/>
                <a:ext cx="8851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555" y="5036406"/>
                <a:ext cx="885179" cy="276999"/>
              </a:xfrm>
              <a:prstGeom prst="rect">
                <a:avLst/>
              </a:prstGeom>
              <a:blipFill>
                <a:blip r:embed="rId9"/>
                <a:stretch>
                  <a:fillRect l="-5517" r="-6897" b="-152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42527" y="2838895"/>
            <a:ext cx="5013498" cy="282222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7896684" y="5821441"/>
            <a:ext cx="357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Figure 4. Maremathics section 6.2. </a:t>
            </a:r>
          </a:p>
        </p:txBody>
      </p:sp>
    </p:spTree>
    <p:extLst>
      <p:ext uri="{BB962C8B-B14F-4D97-AF65-F5344CB8AC3E}">
        <p14:creationId xmlns:p14="http://schemas.microsoft.com/office/powerpoint/2010/main" val="69504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Series RLC Circuit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26421" y="2339158"/>
                <a:ext cx="3258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.6</m:t>
                      </m:r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10000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−0.6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−20000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421" y="2339158"/>
                <a:ext cx="3258200" cy="276999"/>
              </a:xfrm>
              <a:prstGeom prst="rect">
                <a:avLst/>
              </a:prstGeom>
              <a:blipFill>
                <a:blip r:embed="rId3"/>
                <a:stretch>
                  <a:fillRect l="-1308" t="-4444" b="-88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093961" y="1767667"/>
            <a:ext cx="9137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Finally, particular solution of differential equation is: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894" y="1534863"/>
            <a:ext cx="5551125" cy="416334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63894" y="5782521"/>
            <a:ext cx="554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Figure 5. Response of series RLC circuit from 0 ms to 1 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719993"/>
            <a:ext cx="5476875" cy="26193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1821426" y="5386641"/>
            <a:ext cx="346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Figure 6. Marematics section 6.8</a:t>
            </a:r>
          </a:p>
        </p:txBody>
      </p:sp>
    </p:spTree>
    <p:extLst>
      <p:ext uri="{BB962C8B-B14F-4D97-AF65-F5344CB8AC3E}">
        <p14:creationId xmlns:p14="http://schemas.microsoft.com/office/powerpoint/2010/main" val="20327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C 3.potx" id="{EC9E6DED-AEE9-4715-B899-55872B4EEB9B}" vid="{42C88AFB-2279-4C8E-A86C-5A792F5CB478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370EFEE282546B6D3439E7CC53D42" ma:contentTypeVersion="13" ma:contentTypeDescription="Create a new document." ma:contentTypeScope="" ma:versionID="cfbd821e2a7e4e05aac0e3e9ba24dd5a">
  <xsd:schema xmlns:xsd="http://www.w3.org/2001/XMLSchema" xmlns:xs="http://www.w3.org/2001/XMLSchema" xmlns:p="http://schemas.microsoft.com/office/2006/metadata/properties" xmlns:ns3="ac053150-101a-460c-b4dc-fc4f15c7324f" xmlns:ns4="7e51b350-4fef-4ef9-9ae3-cdb2ff9757cd" targetNamespace="http://schemas.microsoft.com/office/2006/metadata/properties" ma:root="true" ma:fieldsID="9ebc111a1cb0e87bdebc7d59d773af78" ns3:_="" ns4:_="">
    <xsd:import namespace="ac053150-101a-460c-b4dc-fc4f15c7324f"/>
    <xsd:import namespace="7e51b350-4fef-4ef9-9ae3-cdb2ff9757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53150-101a-460c-b4dc-fc4f15c732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1b350-4fef-4ef9-9ae3-cdb2ff9757c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36B1C-1FCF-42E6-8FBD-4CD1BA017101}">
  <ds:schemaRefs>
    <ds:schemaRef ds:uri="http://schemas.microsoft.com/office/2006/documentManagement/types"/>
    <ds:schemaRef ds:uri="ac053150-101a-460c-b4dc-fc4f15c7324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e51b350-4fef-4ef9-9ae3-cdb2ff9757cd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65F67A-E08E-4BBA-9F61-3B0F096A97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C8B404-1B2D-4000-833C-810EB1807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053150-101a-460c-b4dc-fc4f15c7324f"/>
    <ds:schemaRef ds:uri="7e51b350-4fef-4ef9-9ae3-cdb2ff9757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4402</TotalTime>
  <Words>892</Words>
  <Application>Microsoft Office PowerPoint</Application>
  <PresentationFormat>Widescreen</PresentationFormat>
  <Paragraphs>86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Series RLC Circuit Analysis</vt:lpstr>
      <vt:lpstr>Series RLC Circuit Analysis</vt:lpstr>
      <vt:lpstr>Series RLC Circuit Analysis</vt:lpstr>
      <vt:lpstr>Series RLC Circuit Analysis</vt:lpstr>
      <vt:lpstr>Series RLC Circuit Analysis</vt:lpstr>
      <vt:lpstr>Series RLC Circuit Analysis</vt:lpstr>
      <vt:lpstr>Series RLC Circuit Analysis</vt:lpstr>
      <vt:lpstr>Series RLC Circuit Analysis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UZMSprizemlje5</dc:creator>
  <cp:lastModifiedBy>Anri Parčina-Rešić</cp:lastModifiedBy>
  <cp:revision>158</cp:revision>
  <dcterms:created xsi:type="dcterms:W3CDTF">2016-11-10T13:42:32Z</dcterms:created>
  <dcterms:modified xsi:type="dcterms:W3CDTF">2022-08-30T11:13:28Z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0x010100FDF370EFEE282546B6D3439E7CC53D42</vt:lpwstr>
  </property>
</Properties>
</file>