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315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286" r:id="rId15"/>
    <p:sldId id="288" r:id="rId16"/>
    <p:sldId id="324" r:id="rId17"/>
    <p:sldId id="325" r:id="rId18"/>
    <p:sldId id="32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>
    <p:extLst>
      <p:ext uri="{19B8F6BF-5375-455C-9EA6-DF929625EA0E}">
        <p15:presenceInfo xmlns:p15="http://schemas.microsoft.com/office/powerpoint/2012/main" userId="5f54a99a5eb8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182B1-2AEB-4F2C-9A33-51B4B0193622}" v="2" dt="2022-04-25T04:17:13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udelj" userId="dd837cd1-a933-420e-b917-b827db76e346" providerId="ADAL" clId="{87DB500C-92F7-4DBF-822D-ABF19E880A5B}"/>
  </pc:docChgLst>
  <pc:docChgLst>
    <pc:chgData name="Anita Gudelj" userId="dd837cd1-a933-420e-b917-b827db76e346" providerId="ADAL" clId="{E71182B1-2AEB-4F2C-9A33-51B4B0193622}"/>
    <pc:docChg chg="custSel modSld">
      <pc:chgData name="Anita Gudelj" userId="dd837cd1-a933-420e-b917-b827db76e346" providerId="ADAL" clId="{E71182B1-2AEB-4F2C-9A33-51B4B0193622}" dt="2022-04-25T04:17:13.384" v="1" actId="478"/>
      <pc:docMkLst>
        <pc:docMk/>
      </pc:docMkLst>
      <pc:sldChg chg="delSp">
        <pc:chgData name="Anita Gudelj" userId="dd837cd1-a933-420e-b917-b827db76e346" providerId="ADAL" clId="{E71182B1-2AEB-4F2C-9A33-51B4B0193622}" dt="2022-04-25T04:17:13.384" v="1" actId="478"/>
        <pc:sldMkLst>
          <pc:docMk/>
          <pc:sldMk cId="2590404867" sldId="316"/>
        </pc:sldMkLst>
        <pc:spChg chg="del">
          <ac:chgData name="Anita Gudelj" userId="dd837cd1-a933-420e-b917-b827db76e346" providerId="ADAL" clId="{E71182B1-2AEB-4F2C-9A33-51B4B0193622}" dt="2022-04-25T04:17:10.396" v="0" actId="478"/>
          <ac:spMkLst>
            <pc:docMk/>
            <pc:sldMk cId="2590404867" sldId="316"/>
            <ac:spMk id="4" creationId="{00000000-0000-0000-0000-000000000000}"/>
          </ac:spMkLst>
        </pc:spChg>
        <pc:spChg chg="del">
          <ac:chgData name="Anita Gudelj" userId="dd837cd1-a933-420e-b917-b827db76e346" providerId="ADAL" clId="{E71182B1-2AEB-4F2C-9A33-51B4B0193622}" dt="2022-04-25T04:17:13.384" v="1" actId="478"/>
          <ac:spMkLst>
            <pc:docMk/>
            <pc:sldMk cId="2590404867" sldId="31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25.4.2022.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4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207D1866-7F80-4286-8DD3-710ED83982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 anchor="b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512BD6C-50CA-4B19-A937-502C48BE60B2}" type="slidenum">
              <a:rPr lang="en-US" altLang="sr-Latn-RS" sz="13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pPr algn="r"/>
              <a:t>11</a:t>
            </a:fld>
            <a:endParaRPr lang="en-US" altLang="sr-Latn-RS" sz="13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DA5047D-7DE0-465C-800B-8344CE3C2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8696D1C-40FA-4B2F-911D-45E788A40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/>
          <a:lstStyle/>
          <a:p>
            <a:pPr eaLnBrk="1" hangingPunct="1"/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15704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2E9888E8-7042-4A11-8B31-1504BA95C6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 anchor="b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0FD584-3890-479A-96AE-F11909A54FAD}" type="slidenum">
              <a:rPr lang="en-US" altLang="sr-Latn-RS" sz="13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pPr algn="r"/>
              <a:t>12</a:t>
            </a:fld>
            <a:endParaRPr lang="en-US" altLang="sr-Latn-RS" sz="13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8DAA13F-B5A6-4C8E-8393-90EE60113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AC69035-8678-437C-917F-4FD64C465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/>
          <a:lstStyle/>
          <a:p>
            <a:pPr eaLnBrk="1" hangingPunct="1"/>
            <a:endParaRPr lang="sr-Latn-RS" altLang="sr-Latn-RS" dirty="0"/>
          </a:p>
        </p:txBody>
      </p:sp>
    </p:spTree>
    <p:extLst>
      <p:ext uri="{BB962C8B-B14F-4D97-AF65-F5344CB8AC3E}">
        <p14:creationId xmlns:p14="http://schemas.microsoft.com/office/powerpoint/2010/main" val="40764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25900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86613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B9155-4A4D-41ED-9682-AB138D3BDB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E4499-BC0E-4C5A-800C-4301A81E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B9155-4A4D-41ED-9682-AB138D3BDB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E4499-BC0E-4C5A-800C-4301A81E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5144B9E-6FB2-4441-8E40-F59DA292A0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92617" y="6519864"/>
            <a:ext cx="3860800" cy="338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70400F7-8692-44CD-9AD8-78988599D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40800" y="6534150"/>
            <a:ext cx="32512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sr-Latn-RS"/>
              <a:t>Mechanics  Lecture 2, Slide </a:t>
            </a:r>
            <a:fld id="{A00D1696-5E74-4D88-8B76-E4AED80FDD0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5771107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Teacher's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Toolkit</a:t>
            </a:r>
            <a:endParaRPr lang="hr-HR" sz="1400" i="1" dirty="0">
              <a:solidFill>
                <a:srgbClr val="0326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5.xml"/><Relationship Id="rId7" Type="http://schemas.openxmlformats.org/officeDocument/2006/relationships/image" Target="../media/image14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eogebra.org/classic/ewbmbzw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algebra/vecto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443791"/>
            <a:ext cx="827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hr-HR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652337" y="3144254"/>
            <a:ext cx="863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Vector</a:t>
            </a:r>
            <a:r>
              <a:rPr lang="hr-HR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Applications</a:t>
            </a:r>
            <a:r>
              <a:rPr lang="hr-HR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in</a:t>
            </a:r>
            <a:r>
              <a:rPr lang="hr-HR" sz="2800" b="1" dirty="0">
                <a:solidFill>
                  <a:srgbClr val="002060"/>
                </a:solidFill>
                <a:cs typeface="Arial" panose="020B0604020202020204" pitchFamily="34" charset="0"/>
              </a:rPr>
              <a:t> Real Life</a:t>
            </a:r>
          </a:p>
          <a:p>
            <a:pPr algn="ctr"/>
            <a:endParaRPr lang="hr-HR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1"/>
          <a:stretch/>
        </p:blipFill>
        <p:spPr>
          <a:xfrm>
            <a:off x="6182435" y="3750149"/>
            <a:ext cx="2978837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BAE5F8-4AD7-48A7-B277-7807B881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539"/>
            <a:ext cx="10515600" cy="843565"/>
          </a:xfrm>
        </p:spPr>
        <p:txBody>
          <a:bodyPr/>
          <a:lstStyle/>
          <a:p>
            <a:r>
              <a:rPr lang="hr-HR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USAGE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CC7C5D-8D9C-4403-B179-12B1B5DC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759"/>
            <a:ext cx="10515600" cy="3636230"/>
          </a:xfrm>
        </p:spPr>
        <p:txBody>
          <a:bodyPr/>
          <a:lstStyle/>
          <a:p>
            <a:r>
              <a:rPr lang="hr-HR" dirty="0"/>
              <a:t>MILITARY USAGE</a:t>
            </a:r>
          </a:p>
        </p:txBody>
      </p:sp>
    </p:spTree>
    <p:extLst>
      <p:ext uri="{BB962C8B-B14F-4D97-AF65-F5344CB8AC3E}">
        <p14:creationId xmlns:p14="http://schemas.microsoft.com/office/powerpoint/2010/main" val="21242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MPj04068840000[1]">
            <a:extLst>
              <a:ext uri="{FF2B5EF4-FFF2-40B4-BE49-F238E27FC236}">
                <a16:creationId xmlns:a16="http://schemas.microsoft.com/office/drawing/2014/main" id="{55D411A8-AB50-4D20-B617-0041614D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028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12" descr="MCj04103450000[1]">
            <a:extLst>
              <a:ext uri="{FF2B5EF4-FFF2-40B4-BE49-F238E27FC236}">
                <a16:creationId xmlns:a16="http://schemas.microsoft.com/office/drawing/2014/main" id="{2B41A218-CBF1-4F7F-A8A9-663E6EC8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2724150"/>
            <a:ext cx="2025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MCj03985370000[1]">
            <a:extLst>
              <a:ext uri="{FF2B5EF4-FFF2-40B4-BE49-F238E27FC236}">
                <a16:creationId xmlns:a16="http://schemas.microsoft.com/office/drawing/2014/main" id="{CF65ED4E-DDB7-4F03-90E2-6851A2D0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935289"/>
            <a:ext cx="9921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4" descr="MCj03985370000[1]">
            <a:extLst>
              <a:ext uri="{FF2B5EF4-FFF2-40B4-BE49-F238E27FC236}">
                <a16:creationId xmlns:a16="http://schemas.microsoft.com/office/drawing/2014/main" id="{20D6E39B-0AD3-43BA-B450-B77EC6D0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9" y="2955925"/>
            <a:ext cx="9921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24">
            <a:extLst>
              <a:ext uri="{FF2B5EF4-FFF2-40B4-BE49-F238E27FC236}">
                <a16:creationId xmlns:a16="http://schemas.microsoft.com/office/drawing/2014/main" id="{64F27CD8-6FF5-4C58-90D0-468F8944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4" y="3967163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Enemy 1</a:t>
            </a:r>
          </a:p>
        </p:txBody>
      </p:sp>
      <p:sp>
        <p:nvSpPr>
          <p:cNvPr id="67590" name="Text Box 18">
            <a:extLst>
              <a:ext uri="{FF2B5EF4-FFF2-40B4-BE49-F238E27FC236}">
                <a16:creationId xmlns:a16="http://schemas.microsoft.com/office/drawing/2014/main" id="{7F381D34-1C35-4C84-8E84-FD898428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967163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Destroyer</a:t>
            </a:r>
          </a:p>
        </p:txBody>
      </p:sp>
      <p:sp>
        <p:nvSpPr>
          <p:cNvPr id="67591" name="Text Box 24">
            <a:extLst>
              <a:ext uri="{FF2B5EF4-FFF2-40B4-BE49-F238E27FC236}">
                <a16:creationId xmlns:a16="http://schemas.microsoft.com/office/drawing/2014/main" id="{5016D52C-A8E9-4B62-886B-9BD1FD7F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8" y="3967163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Enemy 2</a:t>
            </a:r>
          </a:p>
        </p:txBody>
      </p:sp>
      <p:sp>
        <p:nvSpPr>
          <p:cNvPr id="555018" name="Arc 10">
            <a:extLst>
              <a:ext uri="{FF2B5EF4-FFF2-40B4-BE49-F238E27FC236}">
                <a16:creationId xmlns:a16="http://schemas.microsoft.com/office/drawing/2014/main" id="{AB6B9D71-7F97-4DCA-B59F-AB3C44AD9206}"/>
              </a:ext>
            </a:extLst>
          </p:cNvPr>
          <p:cNvSpPr>
            <a:spLocks/>
          </p:cNvSpPr>
          <p:nvPr/>
        </p:nvSpPr>
        <p:spPr bwMode="auto">
          <a:xfrm>
            <a:off x="3100389" y="1739900"/>
            <a:ext cx="2649537" cy="3263900"/>
          </a:xfrm>
          <a:custGeom>
            <a:avLst/>
            <a:gdLst>
              <a:gd name="T0" fmla="*/ 0 w 38239"/>
              <a:gd name="T1" fmla="*/ 1751777 h 21600"/>
              <a:gd name="T2" fmla="*/ 2649537 w 38239"/>
              <a:gd name="T3" fmla="*/ 1738782 h 21600"/>
              <a:gd name="T4" fmla="*/ 1326327 w 38239"/>
              <a:gd name="T5" fmla="*/ 3263900 h 21600"/>
              <a:gd name="T6" fmla="*/ 0 60000 65536"/>
              <a:gd name="T7" fmla="*/ 0 60000 65536"/>
              <a:gd name="T8" fmla="*/ 0 60000 65536"/>
              <a:gd name="T9" fmla="*/ 0 w 38239"/>
              <a:gd name="T10" fmla="*/ 0 h 21600"/>
              <a:gd name="T11" fmla="*/ 38239 w 382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39" h="21600" fill="none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</a:path>
              <a:path w="38239" h="21600" stroke="0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  <a:lnTo>
                  <a:pt x="19142" y="21600"/>
                </a:lnTo>
                <a:close/>
              </a:path>
            </a:pathLst>
          </a:custGeom>
          <a:noFill/>
          <a:ln w="28575">
            <a:solidFill>
              <a:srgbClr val="339933"/>
            </a:solidFill>
            <a:prstDash val="dash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55019" name="Arc 11">
            <a:extLst>
              <a:ext uri="{FF2B5EF4-FFF2-40B4-BE49-F238E27FC236}">
                <a16:creationId xmlns:a16="http://schemas.microsoft.com/office/drawing/2014/main" id="{8113259A-B1CB-4A7C-BB6C-122CF11F1D59}"/>
              </a:ext>
            </a:extLst>
          </p:cNvPr>
          <p:cNvSpPr>
            <a:spLocks/>
          </p:cNvSpPr>
          <p:nvPr/>
        </p:nvSpPr>
        <p:spPr bwMode="auto">
          <a:xfrm>
            <a:off x="3100388" y="2700338"/>
            <a:ext cx="6913562" cy="1612900"/>
          </a:xfrm>
          <a:custGeom>
            <a:avLst/>
            <a:gdLst>
              <a:gd name="T0" fmla="*/ 0 w 38239"/>
              <a:gd name="T1" fmla="*/ 865664 h 21600"/>
              <a:gd name="T2" fmla="*/ 6913562 w 38239"/>
              <a:gd name="T3" fmla="*/ 859243 h 21600"/>
              <a:gd name="T4" fmla="*/ 3460849 w 38239"/>
              <a:gd name="T5" fmla="*/ 1612900 h 21600"/>
              <a:gd name="T6" fmla="*/ 0 60000 65536"/>
              <a:gd name="T7" fmla="*/ 0 60000 65536"/>
              <a:gd name="T8" fmla="*/ 0 60000 65536"/>
              <a:gd name="T9" fmla="*/ 0 w 38239"/>
              <a:gd name="T10" fmla="*/ 0 h 21600"/>
              <a:gd name="T11" fmla="*/ 38239 w 382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39" h="21600" fill="none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</a:path>
              <a:path w="38239" h="21600" stroke="0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  <a:lnTo>
                  <a:pt x="19142" y="21600"/>
                </a:lnTo>
                <a:close/>
              </a:path>
            </a:pathLst>
          </a:custGeom>
          <a:noFill/>
          <a:ln w="28575">
            <a:solidFill>
              <a:srgbClr val="339933"/>
            </a:solidFill>
            <a:prstDash val="dash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4" name="TPAnswers">
            <a:extLst>
              <a:ext uri="{FF2B5EF4-FFF2-40B4-BE49-F238E27FC236}">
                <a16:creationId xmlns:a16="http://schemas.microsoft.com/office/drawing/2014/main" id="{73E8549A-912D-4049-9EB5-2C3AE620D7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983" y="4522727"/>
            <a:ext cx="68262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sr-Latn-RS" sz="2200" dirty="0">
                <a:solidFill>
                  <a:srgbClr val="2D6F9E"/>
                </a:solidFill>
                <a:latin typeface="Calibri" panose="020F0502020204030204" pitchFamily="34" charset="0"/>
              </a:rPr>
              <a:t>A)</a:t>
            </a:r>
            <a:r>
              <a:rPr lang="en-US" altLang="sr-Latn-RS" sz="2200" dirty="0">
                <a:solidFill>
                  <a:srgbClr val="094E89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>
                <a:solidFill>
                  <a:schemeClr val="tx2"/>
                </a:solidFill>
                <a:latin typeface="Calibri" panose="020F0502020204030204" pitchFamily="34" charset="0"/>
              </a:rPr>
              <a:t>Enemy 1</a:t>
            </a:r>
          </a:p>
          <a:p>
            <a:pPr algn="l">
              <a:spcBef>
                <a:spcPct val="20000"/>
              </a:spcBef>
            </a:pPr>
            <a:r>
              <a:rPr lang="en-US" altLang="sr-Latn-RS" sz="2200" dirty="0">
                <a:solidFill>
                  <a:srgbClr val="2D6F9E"/>
                </a:solidFill>
                <a:latin typeface="Calibri" panose="020F0502020204030204" pitchFamily="34" charset="0"/>
              </a:rPr>
              <a:t>B)</a:t>
            </a:r>
            <a:r>
              <a:rPr lang="en-US" altLang="sr-Latn-RS" sz="2200" dirty="0">
                <a:solidFill>
                  <a:srgbClr val="094E89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>
                <a:solidFill>
                  <a:schemeClr val="tx2"/>
                </a:solidFill>
                <a:latin typeface="Calibri" panose="020F0502020204030204" pitchFamily="34" charset="0"/>
              </a:rPr>
              <a:t>Enemy 2</a:t>
            </a:r>
          </a:p>
          <a:p>
            <a:pPr algn="l">
              <a:spcBef>
                <a:spcPct val="20000"/>
              </a:spcBef>
            </a:pPr>
            <a:r>
              <a:rPr lang="en-US" altLang="sr-Latn-RS" sz="2200" dirty="0">
                <a:solidFill>
                  <a:srgbClr val="2D6F9E"/>
                </a:solidFill>
                <a:latin typeface="Calibri" panose="020F0502020204030204" pitchFamily="34" charset="0"/>
              </a:rPr>
              <a:t>C)</a:t>
            </a:r>
            <a:r>
              <a:rPr lang="en-US" altLang="sr-Latn-RS" sz="2200" dirty="0">
                <a:solidFill>
                  <a:srgbClr val="094E89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>
                <a:solidFill>
                  <a:schemeClr val="tx2"/>
                </a:solidFill>
                <a:latin typeface="Calibri" panose="020F0502020204030204" pitchFamily="34" charset="0"/>
              </a:rPr>
              <a:t>They are both hit at the same time</a:t>
            </a:r>
          </a:p>
          <a:p>
            <a:pPr algn="l">
              <a:spcBef>
                <a:spcPct val="20000"/>
              </a:spcBef>
            </a:pPr>
            <a:endParaRPr lang="en-US" altLang="sr-Latn-RS" sz="2200" dirty="0">
              <a:solidFill>
                <a:srgbClr val="094E89"/>
              </a:solidFill>
              <a:latin typeface="Calibri" panose="020F0502020204030204" pitchFamily="34" charset="0"/>
            </a:endParaRPr>
          </a:p>
        </p:txBody>
      </p:sp>
      <p:sp>
        <p:nvSpPr>
          <p:cNvPr id="67598" name="Slide Number Placeholder 3">
            <a:extLst>
              <a:ext uri="{FF2B5EF4-FFF2-40B4-BE49-F238E27FC236}">
                <a16:creationId xmlns:a16="http://schemas.microsoft.com/office/drawing/2014/main" id="{A12D2F70-78AF-4096-ACA5-FDA63FDB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r-Latn-RS" sz="1200">
                <a:solidFill>
                  <a:schemeClr val="tx2"/>
                </a:solidFill>
                <a:effectLst/>
              </a:rPr>
              <a:t>34</a:t>
            </a:r>
          </a:p>
        </p:txBody>
      </p:sp>
      <p:sp>
        <p:nvSpPr>
          <p:cNvPr id="67597" name="Rectangle 17">
            <a:extLst>
              <a:ext uri="{FF2B5EF4-FFF2-40B4-BE49-F238E27FC236}">
                <a16:creationId xmlns:a16="http://schemas.microsoft.com/office/drawing/2014/main" id="{1196BFFE-9269-4931-9CFA-25D57FD721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90613"/>
            <a:ext cx="11007725" cy="1241425"/>
          </a:xfrm>
        </p:spPr>
        <p:txBody>
          <a:bodyPr/>
          <a:lstStyle/>
          <a:p>
            <a:pPr eaLnBrk="1" hangingPunct="1"/>
            <a:r>
              <a:rPr lang="en-US" altLang="sr-Latn-RS" sz="2200" dirty="0"/>
              <a:t>A destroyer simultaneously fires two shells with the same initial speed at two different enemy ships. The shells follow the trajectories shown. Which ship gets hit first.</a:t>
            </a:r>
          </a:p>
          <a:p>
            <a:pPr eaLnBrk="1" hangingPunct="1"/>
            <a:endParaRPr lang="en-US" altLang="sr-Latn-RS" sz="2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71138" y="5152292"/>
            <a:ext cx="1178170" cy="175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00388" y="483672"/>
            <a:ext cx="3768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</a:t>
            </a:r>
            <a:r>
              <a:rPr lang="hr-H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Pj04068840000[1]">
            <a:extLst>
              <a:ext uri="{FF2B5EF4-FFF2-40B4-BE49-F238E27FC236}">
                <a16:creationId xmlns:a16="http://schemas.microsoft.com/office/drawing/2014/main" id="{4C3575C9-6BC2-46CC-85C5-51F00F66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838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12" descr="MCj04103450000[1]">
            <a:extLst>
              <a:ext uri="{FF2B5EF4-FFF2-40B4-BE49-F238E27FC236}">
                <a16:creationId xmlns:a16="http://schemas.microsoft.com/office/drawing/2014/main" id="{3520D26F-DD2B-4454-A3A3-D29EA75A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2762250"/>
            <a:ext cx="2025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3" descr="MCj03985370000[1]">
            <a:extLst>
              <a:ext uri="{FF2B5EF4-FFF2-40B4-BE49-F238E27FC236}">
                <a16:creationId xmlns:a16="http://schemas.microsoft.com/office/drawing/2014/main" id="{17A74F41-89DD-4916-ACCC-5F268986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973389"/>
            <a:ext cx="9921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14" descr="MCj03985370000[1]">
            <a:extLst>
              <a:ext uri="{FF2B5EF4-FFF2-40B4-BE49-F238E27FC236}">
                <a16:creationId xmlns:a16="http://schemas.microsoft.com/office/drawing/2014/main" id="{9811CC7A-5549-4EA4-863D-BEA90936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9" y="2994025"/>
            <a:ext cx="9921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24">
            <a:extLst>
              <a:ext uri="{FF2B5EF4-FFF2-40B4-BE49-F238E27FC236}">
                <a16:creationId xmlns:a16="http://schemas.microsoft.com/office/drawing/2014/main" id="{6FC190A0-934C-4563-9518-34C91B18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4" y="4005263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Enemy 1</a:t>
            </a:r>
          </a:p>
        </p:txBody>
      </p:sp>
      <p:sp>
        <p:nvSpPr>
          <p:cNvPr id="71686" name="Text Box 18">
            <a:extLst>
              <a:ext uri="{FF2B5EF4-FFF2-40B4-BE49-F238E27FC236}">
                <a16:creationId xmlns:a16="http://schemas.microsoft.com/office/drawing/2014/main" id="{445E408F-2FEC-4F6C-BDFB-3A21A073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005263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Destroyer</a:t>
            </a:r>
          </a:p>
        </p:txBody>
      </p:sp>
      <p:sp>
        <p:nvSpPr>
          <p:cNvPr id="71694" name="Slide Number Placeholder 3">
            <a:extLst>
              <a:ext uri="{FF2B5EF4-FFF2-40B4-BE49-F238E27FC236}">
                <a16:creationId xmlns:a16="http://schemas.microsoft.com/office/drawing/2014/main" id="{B8D30213-FB8D-48B4-9C68-26687E2A1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r-Latn-RS" sz="1200">
                <a:solidFill>
                  <a:schemeClr val="tx2"/>
                </a:solidFill>
                <a:effectLst/>
              </a:rPr>
              <a:t>38</a:t>
            </a:r>
          </a:p>
        </p:txBody>
      </p:sp>
      <p:sp>
        <p:nvSpPr>
          <p:cNvPr id="71688" name="TPAnswers">
            <a:extLst>
              <a:ext uri="{FF2B5EF4-FFF2-40B4-BE49-F238E27FC236}">
                <a16:creationId xmlns:a16="http://schemas.microsoft.com/office/drawing/2014/main" id="{A5DDA3F0-CB15-4E09-9D7B-C2C3EC16ECEB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581514" y="746980"/>
            <a:ext cx="8570913" cy="1409700"/>
          </a:xfrm>
        </p:spPr>
        <p:txBody>
          <a:bodyPr/>
          <a:lstStyle/>
          <a:p>
            <a:pPr marL="609600" indent="-609600"/>
            <a:r>
              <a:rPr lang="en-US" altLang="sr-Latn-RS" sz="2200" dirty="0"/>
              <a:t>A destroyer fires two shells with different initial speeds at two different enemy ships. The shells follow the trajectories shown. Which enemy ship gets hit first?</a:t>
            </a:r>
          </a:p>
        </p:txBody>
      </p:sp>
      <p:sp>
        <p:nvSpPr>
          <p:cNvPr id="71689" name="Text Box 24">
            <a:extLst>
              <a:ext uri="{FF2B5EF4-FFF2-40B4-BE49-F238E27FC236}">
                <a16:creationId xmlns:a16="http://schemas.microsoft.com/office/drawing/2014/main" id="{AB546331-622E-410F-B6D5-80BEBFA6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8" y="4005263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sr-Latn-RS" sz="2400">
                <a:solidFill>
                  <a:srgbClr val="2D6F9E"/>
                </a:solidFill>
                <a:latin typeface="Calibri" panose="020F0502020204030204" pitchFamily="34" charset="0"/>
              </a:rPr>
              <a:t>Enemy 2</a:t>
            </a:r>
          </a:p>
        </p:txBody>
      </p:sp>
      <p:sp>
        <p:nvSpPr>
          <p:cNvPr id="575499" name="Arc 11">
            <a:extLst>
              <a:ext uri="{FF2B5EF4-FFF2-40B4-BE49-F238E27FC236}">
                <a16:creationId xmlns:a16="http://schemas.microsoft.com/office/drawing/2014/main" id="{9E8DABD7-3BB7-4C6F-89FC-DE9CC83753CC}"/>
              </a:ext>
            </a:extLst>
          </p:cNvPr>
          <p:cNvSpPr>
            <a:spLocks/>
          </p:cNvSpPr>
          <p:nvPr/>
        </p:nvSpPr>
        <p:spPr bwMode="auto">
          <a:xfrm>
            <a:off x="3100389" y="1778000"/>
            <a:ext cx="2649537" cy="3263900"/>
          </a:xfrm>
          <a:custGeom>
            <a:avLst/>
            <a:gdLst>
              <a:gd name="T0" fmla="*/ 0 w 38239"/>
              <a:gd name="T1" fmla="*/ 1751777 h 21600"/>
              <a:gd name="T2" fmla="*/ 2649537 w 38239"/>
              <a:gd name="T3" fmla="*/ 1738782 h 21600"/>
              <a:gd name="T4" fmla="*/ 1326327 w 38239"/>
              <a:gd name="T5" fmla="*/ 3263900 h 21600"/>
              <a:gd name="T6" fmla="*/ 0 60000 65536"/>
              <a:gd name="T7" fmla="*/ 0 60000 65536"/>
              <a:gd name="T8" fmla="*/ 0 60000 65536"/>
              <a:gd name="T9" fmla="*/ 0 w 38239"/>
              <a:gd name="T10" fmla="*/ 0 h 21600"/>
              <a:gd name="T11" fmla="*/ 38239 w 382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39" h="21600" fill="none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</a:path>
              <a:path w="38239" h="21600" stroke="0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  <a:lnTo>
                  <a:pt x="19142" y="21600"/>
                </a:lnTo>
                <a:close/>
              </a:path>
            </a:pathLst>
          </a:custGeom>
          <a:noFill/>
          <a:ln w="28575">
            <a:solidFill>
              <a:srgbClr val="339933"/>
            </a:solidFill>
            <a:prstDash val="dash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5500" name="Arc 12">
            <a:extLst>
              <a:ext uri="{FF2B5EF4-FFF2-40B4-BE49-F238E27FC236}">
                <a16:creationId xmlns:a16="http://schemas.microsoft.com/office/drawing/2014/main" id="{D42BEF2A-560A-453A-B3B4-CD6F9C315839}"/>
              </a:ext>
            </a:extLst>
          </p:cNvPr>
          <p:cNvSpPr>
            <a:spLocks/>
          </p:cNvSpPr>
          <p:nvPr/>
        </p:nvSpPr>
        <p:spPr bwMode="auto">
          <a:xfrm>
            <a:off x="3100388" y="1778000"/>
            <a:ext cx="6989762" cy="3263900"/>
          </a:xfrm>
          <a:custGeom>
            <a:avLst/>
            <a:gdLst>
              <a:gd name="T0" fmla="*/ 0 w 38239"/>
              <a:gd name="T1" fmla="*/ 1751777 h 21600"/>
              <a:gd name="T2" fmla="*/ 6989762 w 38239"/>
              <a:gd name="T3" fmla="*/ 1738782 h 21600"/>
              <a:gd name="T4" fmla="*/ 3498994 w 38239"/>
              <a:gd name="T5" fmla="*/ 3263900 h 21600"/>
              <a:gd name="T6" fmla="*/ 0 60000 65536"/>
              <a:gd name="T7" fmla="*/ 0 60000 65536"/>
              <a:gd name="T8" fmla="*/ 0 60000 65536"/>
              <a:gd name="T9" fmla="*/ 0 w 38239"/>
              <a:gd name="T10" fmla="*/ 0 h 21600"/>
              <a:gd name="T11" fmla="*/ 38239 w 382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39" h="21600" fill="none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</a:path>
              <a:path w="38239" h="21600" stroke="0" extrusionOk="0">
                <a:moveTo>
                  <a:pt x="-1" y="11592"/>
                </a:moveTo>
                <a:cubicBezTo>
                  <a:pt x="3725" y="4466"/>
                  <a:pt x="11100" y="-1"/>
                  <a:pt x="19142" y="0"/>
                </a:cubicBezTo>
                <a:cubicBezTo>
                  <a:pt x="27148" y="0"/>
                  <a:pt x="34497" y="4428"/>
                  <a:pt x="38238" y="11507"/>
                </a:cubicBezTo>
                <a:lnTo>
                  <a:pt x="19142" y="21600"/>
                </a:lnTo>
                <a:close/>
              </a:path>
            </a:pathLst>
          </a:custGeom>
          <a:noFill/>
          <a:ln w="28575">
            <a:solidFill>
              <a:srgbClr val="339933"/>
            </a:solidFill>
            <a:prstDash val="dash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692" name="TPAnswers">
            <a:extLst>
              <a:ext uri="{FF2B5EF4-FFF2-40B4-BE49-F238E27FC236}">
                <a16:creationId xmlns:a16="http://schemas.microsoft.com/office/drawing/2014/main" id="{88522A58-7D41-4096-8474-97E3FA7224B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5157" y="4675187"/>
            <a:ext cx="68262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sr-Latn-RS" sz="2000" dirty="0">
                <a:solidFill>
                  <a:srgbClr val="2D6F9E"/>
                </a:solidFill>
              </a:rPr>
              <a:t>A)</a:t>
            </a:r>
            <a:r>
              <a:rPr lang="en-US" altLang="sr-Latn-RS" sz="2000" dirty="0">
                <a:solidFill>
                  <a:srgbClr val="094E89"/>
                </a:solidFill>
              </a:rPr>
              <a:t> </a:t>
            </a:r>
            <a:r>
              <a:rPr lang="en-US" altLang="sr-Latn-RS" sz="2000" dirty="0">
                <a:solidFill>
                  <a:schemeClr val="tx2"/>
                </a:solidFill>
              </a:rPr>
              <a:t>Enemy 1</a:t>
            </a:r>
          </a:p>
          <a:p>
            <a:pPr algn="l">
              <a:spcBef>
                <a:spcPct val="20000"/>
              </a:spcBef>
            </a:pPr>
            <a:r>
              <a:rPr lang="en-US" altLang="sr-Latn-RS" sz="2000" dirty="0">
                <a:solidFill>
                  <a:srgbClr val="2D6F9E"/>
                </a:solidFill>
              </a:rPr>
              <a:t>B)</a:t>
            </a:r>
            <a:r>
              <a:rPr lang="en-US" altLang="sr-Latn-RS" sz="2000" dirty="0">
                <a:solidFill>
                  <a:srgbClr val="094E89"/>
                </a:solidFill>
              </a:rPr>
              <a:t> </a:t>
            </a:r>
            <a:r>
              <a:rPr lang="en-US" altLang="sr-Latn-RS" sz="2000" dirty="0">
                <a:solidFill>
                  <a:schemeClr val="tx2"/>
                </a:solidFill>
              </a:rPr>
              <a:t>Enemy 2</a:t>
            </a:r>
          </a:p>
          <a:p>
            <a:pPr algn="l">
              <a:spcBef>
                <a:spcPct val="20000"/>
              </a:spcBef>
            </a:pPr>
            <a:r>
              <a:rPr lang="en-US" altLang="sr-Latn-RS" sz="2000" dirty="0">
                <a:solidFill>
                  <a:srgbClr val="2D6F9E"/>
                </a:solidFill>
              </a:rPr>
              <a:t>C)</a:t>
            </a:r>
            <a:r>
              <a:rPr lang="en-US" altLang="sr-Latn-RS" sz="2000" dirty="0">
                <a:solidFill>
                  <a:srgbClr val="094E89"/>
                </a:solidFill>
              </a:rPr>
              <a:t> </a:t>
            </a:r>
            <a:r>
              <a:rPr lang="en-US" altLang="sr-Latn-RS" sz="2000" dirty="0">
                <a:solidFill>
                  <a:schemeClr val="tx2"/>
                </a:solidFill>
              </a:rPr>
              <a:t>They are both hit at the same time</a:t>
            </a:r>
          </a:p>
          <a:p>
            <a:pPr algn="l">
              <a:spcBef>
                <a:spcPct val="20000"/>
              </a:spcBef>
            </a:pPr>
            <a:endParaRPr lang="en-US" altLang="sr-Latn-RS" sz="2000" dirty="0">
              <a:solidFill>
                <a:srgbClr val="094E89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154869" y="5647470"/>
            <a:ext cx="1178170" cy="175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6608" y="179422"/>
            <a:ext cx="957878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helicopter needs to drop the package on board.</a:t>
            </a:r>
          </a:p>
          <a:p>
            <a:endParaRPr lang="en-US" sz="2400" dirty="0"/>
          </a:p>
          <a:p>
            <a:pPr marL="268288" indent="-268288"/>
            <a:r>
              <a:rPr lang="hr-HR" sz="2400" dirty="0"/>
              <a:t>Q: H</a:t>
            </a:r>
            <a:r>
              <a:rPr lang="en-US" sz="2400" dirty="0"/>
              <a:t>ow many meters before the crash site the helicopter dropped the </a:t>
            </a:r>
            <a:r>
              <a:rPr lang="hr-HR" sz="2400" dirty="0" err="1"/>
              <a:t>package</a:t>
            </a:r>
            <a:r>
              <a:rPr lang="en-US" sz="2400" dirty="0"/>
              <a:t>, if we know that it flew at an altitude of h = 180 m at a speed of v = 50</a:t>
            </a:r>
            <a:r>
              <a:rPr lang="hr-HR" sz="2400" dirty="0"/>
              <a:t> </a:t>
            </a:r>
            <a:r>
              <a:rPr lang="en-US" sz="2400" dirty="0" err="1"/>
              <a:t>ms</a:t>
            </a:r>
            <a:r>
              <a:rPr lang="hr-HR" sz="2400" baseline="30000" dirty="0"/>
              <a:t>-1</a:t>
            </a:r>
            <a:r>
              <a:rPr lang="en-US" sz="2400" dirty="0"/>
              <a:t>.</a:t>
            </a:r>
            <a:r>
              <a:rPr lang="hr-HR" sz="2400" dirty="0"/>
              <a:t> </a:t>
            </a:r>
            <a:r>
              <a:rPr lang="en-US" sz="2400" dirty="0"/>
              <a:t>  Assume that gravity is g = 10ms </a:t>
            </a:r>
            <a:r>
              <a:rPr lang="en-US" sz="2400" baseline="30000" dirty="0"/>
              <a:t>− 2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52" y="2118414"/>
            <a:ext cx="8801100" cy="4676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606" y="964252"/>
            <a:ext cx="20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22827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  <a:r>
              <a:rPr lang="hr-HR" dirty="0"/>
              <a:t> 10:</a:t>
            </a:r>
            <a:r>
              <a:rPr lang="en-US" dirty="0"/>
              <a:t> </a:t>
            </a:r>
            <a:r>
              <a:rPr lang="en-US" b="0" dirty="0"/>
              <a:t>BOAT CROSSING 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boat cross a river there are two velocity work</a:t>
            </a:r>
            <a:r>
              <a:rPr lang="hr-HR" dirty="0"/>
              <a:t> </a:t>
            </a:r>
            <a:r>
              <a:rPr lang="en-US" dirty="0"/>
              <a:t>together</a:t>
            </a:r>
            <a:r>
              <a:rPr lang="hr-HR" dirty="0"/>
              <a:t>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hr-HR" b="1" dirty="0" err="1">
                <a:solidFill>
                  <a:srgbClr val="FF0000"/>
                </a:solidFill>
              </a:rPr>
              <a:t>river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velocity </a:t>
            </a:r>
            <a:r>
              <a:rPr lang="hr-HR" b="1" dirty="0">
                <a:solidFill>
                  <a:srgbClr val="FF0000"/>
                </a:solidFill>
              </a:rPr>
              <a:t>+ </a:t>
            </a:r>
            <a:r>
              <a:rPr lang="hr-HR" b="1" dirty="0" err="1">
                <a:solidFill>
                  <a:srgbClr val="FF0000"/>
                </a:solidFill>
              </a:rPr>
              <a:t>boat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velocity </a:t>
            </a:r>
            <a:endParaRPr lang="hr-HR" b="1" dirty="0">
              <a:solidFill>
                <a:srgbClr val="FF0000"/>
              </a:solidFill>
            </a:endParaRPr>
          </a:p>
          <a:p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direction of boat change with the respect of velocity of</a:t>
            </a:r>
            <a:r>
              <a:rPr lang="hr-HR" dirty="0"/>
              <a:t> </a:t>
            </a:r>
            <a:r>
              <a:rPr lang="en-US" dirty="0"/>
              <a:t>river. </a:t>
            </a:r>
            <a:endParaRPr lang="hr-HR" dirty="0"/>
          </a:p>
          <a:p>
            <a:r>
              <a:rPr lang="en-US" dirty="0"/>
              <a:t>So the boatman find a angle for crossing the river</a:t>
            </a:r>
            <a:r>
              <a:rPr lang="hr-HR" dirty="0"/>
              <a:t> </a:t>
            </a:r>
            <a:r>
              <a:rPr lang="en-US" dirty="0"/>
              <a:t>to reach the bank of river straightly.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93" y="4018768"/>
            <a:ext cx="1876425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16" y="3841560"/>
            <a:ext cx="24098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paths of the boats ever cross? If so where? Will the boats collide?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11: </a:t>
            </a:r>
            <a:r>
              <a:rPr lang="en-US" b="0" dirty="0"/>
              <a:t>SHIP COLLI</a:t>
            </a:r>
            <a:r>
              <a:rPr lang="hr-HR" b="0" dirty="0"/>
              <a:t>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13949" y="3846201"/>
            <a:ext cx="48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apple-system"/>
                <a:hlinkClick r:id="rId2"/>
              </a:rPr>
              <a:t>https://www.geogebra.org/classic/ewbmbzwe</a:t>
            </a:r>
            <a:r>
              <a:rPr lang="hr-HR" dirty="0">
                <a:latin typeface="-apple-system"/>
              </a:rPr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950" t="-4604" r="44350" b="27158"/>
          <a:stretch/>
        </p:blipFill>
        <p:spPr>
          <a:xfrm>
            <a:off x="1196715" y="2215892"/>
            <a:ext cx="7022592" cy="39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Force, Torque and Velocity</a:t>
            </a:r>
          </a:p>
          <a:p>
            <a:r>
              <a:rPr lang="en-US" dirty="0"/>
              <a:t>Military Usage</a:t>
            </a:r>
          </a:p>
          <a:p>
            <a:r>
              <a:rPr lang="en-US" dirty="0"/>
              <a:t>Projectile</a:t>
            </a:r>
          </a:p>
          <a:p>
            <a:r>
              <a:rPr lang="en-US" dirty="0"/>
              <a:t>In gaming</a:t>
            </a:r>
          </a:p>
          <a:p>
            <a:r>
              <a:rPr lang="en-US" dirty="0"/>
              <a:t> Avoiding Crosswind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/>
              <a:t>APPLICATIONS OF VECTOR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687447"/>
              </a:clrFrom>
              <a:clrTo>
                <a:srgbClr val="687447">
                  <a:alpha val="0"/>
                </a:srgbClr>
              </a:clrTo>
            </a:clrChange>
          </a:blip>
          <a:srcRect l="21440" t="16148" r="36757" b="55686"/>
          <a:stretch/>
        </p:blipFill>
        <p:spPr>
          <a:xfrm>
            <a:off x="1557413" y="4007372"/>
            <a:ext cx="4612342" cy="19316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685800" y="1092138"/>
            <a:ext cx="10246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Example: 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I</a:t>
            </a:r>
            <a:r>
              <a:rPr lang="en-US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n a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hr-HR" altLang="en-US" dirty="0" err="1">
                <a:solidFill>
                  <a:srgbClr val="333333"/>
                </a:solidFill>
                <a:latin typeface="Verdana" panose="020B0604030504040204" pitchFamily="34" charset="0"/>
              </a:rPr>
              <a:t>driving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hr-HR" altLang="en-US" dirty="0" err="1">
                <a:solidFill>
                  <a:srgbClr val="333333"/>
                </a:solidFill>
                <a:latin typeface="Verdana" panose="020B0604030504040204" pitchFamily="34" charset="0"/>
              </a:rPr>
              <a:t>down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car the tire has mass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r>
              <a:rPr lang="en-US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It has also initial and final velocity,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acceleration and gravitational reaction, friction forces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and due to rotation it has torque</a:t>
            </a:r>
            <a:r>
              <a:rPr lang="hr-HR" altLang="en-US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660048"/>
            <a:ext cx="10784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hr-HR" sz="2400" dirty="0"/>
              <a:t>: </a:t>
            </a:r>
            <a:r>
              <a:rPr lang="en-US" sz="2400" dirty="0"/>
              <a:t>The engine is working hard, so why doesn't the car continue to accelerate?</a:t>
            </a:r>
          </a:p>
          <a:p>
            <a:pPr>
              <a:lnSpc>
                <a:spcPct val="150000"/>
              </a:lnSpc>
            </a:pP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hr-HR" sz="2400" dirty="0"/>
              <a:t>:  </a:t>
            </a:r>
            <a:r>
              <a:rPr lang="en-US" sz="2400" dirty="0"/>
              <a:t>Because the driving force is balanced by: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Air resistance 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Rolling resistance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Like this: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9755" y="3020792"/>
            <a:ext cx="4828886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getting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results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need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vectors</a:t>
            </a:r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Force is a </a:t>
            </a:r>
            <a:r>
              <a:rPr lang="en-US" b="0" i="0" dirty="0">
                <a:effectLst/>
                <a:latin typeface="Verdana" panose="020B0604030504040204" pitchFamily="34" charset="0"/>
                <a:hlinkClick r:id="rId3"/>
              </a:rPr>
              <a:t>vector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69755" y="3828158"/>
            <a:ext cx="530058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i="0" dirty="0" err="1">
                <a:solidFill>
                  <a:srgbClr val="333333"/>
                </a:solidFill>
                <a:effectLst/>
              </a:rPr>
              <a:t>Where</a:t>
            </a:r>
            <a:r>
              <a:rPr lang="hr-HR" sz="2400" b="1" i="0" dirty="0">
                <a:solidFill>
                  <a:srgbClr val="333333"/>
                </a:solidFill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</a:rPr>
              <a:t>R</a:t>
            </a:r>
            <a:r>
              <a:rPr lang="en-US" sz="2400" b="1" i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and </a:t>
            </a:r>
            <a:r>
              <a:rPr lang="en-US" sz="2400" b="1" i="0" dirty="0">
                <a:solidFill>
                  <a:srgbClr val="333333"/>
                </a:solidFill>
                <a:effectLst/>
              </a:rPr>
              <a:t>R</a:t>
            </a:r>
            <a:r>
              <a:rPr lang="en-US" sz="24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are the rolling resistance of the tires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i="0" dirty="0">
                <a:solidFill>
                  <a:srgbClr val="333333"/>
                </a:solidFill>
                <a:effectLst/>
              </a:rPr>
              <a:t>F1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and </a:t>
            </a:r>
            <a:r>
              <a:rPr lang="hr-HR" sz="2400" b="1" i="0" dirty="0">
                <a:solidFill>
                  <a:srgbClr val="333333"/>
                </a:solidFill>
                <a:effectLst/>
              </a:rPr>
              <a:t>F2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are the reaction forces (balancing out the car's weight)</a:t>
            </a:r>
          </a:p>
        </p:txBody>
      </p:sp>
    </p:spTree>
    <p:extLst>
      <p:ext uri="{BB962C8B-B14F-4D97-AF65-F5344CB8AC3E}">
        <p14:creationId xmlns:p14="http://schemas.microsoft.com/office/powerpoint/2010/main" val="259040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</a:t>
            </a:r>
            <a:r>
              <a:rPr lang="hr-HR" dirty="0"/>
              <a:t>2: </a:t>
            </a:r>
            <a:r>
              <a:rPr lang="en-US" b="0" dirty="0"/>
              <a:t>Finding Resultant Force</a:t>
            </a:r>
            <a:endParaRPr lang="en-US" dirty="0"/>
          </a:p>
        </p:txBody>
      </p:sp>
      <p:pic>
        <p:nvPicPr>
          <p:cNvPr id="4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1777021"/>
            <a:ext cx="3681520" cy="23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9863" y="4339531"/>
            <a:ext cx="42535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The two forces act on a bolt at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dirty="0">
                <a:latin typeface="+mn-lt"/>
              </a:rPr>
              <a:t>.  Determine their resultant.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62320" y="1538764"/>
            <a:ext cx="597739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SOLUTION: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u="sng" dirty="0">
                <a:latin typeface="+mn-lt"/>
              </a:rPr>
              <a:t>Graphical solution </a:t>
            </a:r>
            <a:r>
              <a:rPr lang="en-US" altLang="en-US" sz="2400" dirty="0">
                <a:latin typeface="+mn-lt"/>
              </a:rPr>
              <a:t>- construct a parallelogram with sides in the same direction as </a:t>
            </a: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and </a:t>
            </a:r>
            <a:r>
              <a:rPr lang="en-US" altLang="en-US" sz="2400" b="1" dirty="0">
                <a:latin typeface="+mn-lt"/>
              </a:rPr>
              <a:t>Q</a:t>
            </a:r>
            <a:r>
              <a:rPr lang="en-US" altLang="en-US" sz="2400" dirty="0">
                <a:latin typeface="+mn-lt"/>
              </a:rPr>
              <a:t> and lengths in proportion.  Graphically evaluate the resultant which is equivalent in direction and proportional in magnitude to the diagonal.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26827" y="4463703"/>
            <a:ext cx="46783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Trigonometric solution - use the triangle rule for vector addition in conjunction with the law of cosines and law of sines to find the resultant.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6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94445"/>
            <a:ext cx="10515600" cy="851103"/>
          </a:xfrm>
        </p:spPr>
        <p:txBody>
          <a:bodyPr/>
          <a:lstStyle/>
          <a:p>
            <a:r>
              <a:rPr lang="en-US" dirty="0"/>
              <a:t>Sample Problem </a:t>
            </a:r>
            <a:r>
              <a:rPr lang="hr-HR" dirty="0"/>
              <a:t>3: </a:t>
            </a:r>
            <a:r>
              <a:rPr lang="en-US" b="0" dirty="0"/>
              <a:t>Finding Resultant Force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25" t="9130" r="23262" b="46328"/>
          <a:stretch/>
        </p:blipFill>
        <p:spPr>
          <a:xfrm>
            <a:off x="4519246" y="2248925"/>
            <a:ext cx="7224485" cy="384219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397822"/>
            <a:ext cx="1109761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+mn-lt"/>
              </a:rPr>
              <a:t>A large ship </a:t>
            </a:r>
            <a:r>
              <a:rPr lang="en-US" altLang="en-US" dirty="0">
                <a:latin typeface="+mn-lt"/>
              </a:rPr>
              <a:t>is pulled by two tugboats</a:t>
            </a:r>
            <a:r>
              <a:rPr lang="hr-HR" altLang="en-US" dirty="0">
                <a:latin typeface="+mn-lt"/>
              </a:rPr>
              <a:t> </a:t>
            </a:r>
            <a:r>
              <a:rPr lang="en-GB" dirty="0">
                <a:latin typeface="+mn-lt"/>
              </a:rPr>
              <a:t>with cables attached, attempt to pull it free. </a:t>
            </a:r>
            <a:r>
              <a:rPr lang="hr-HR" dirty="0">
                <a:latin typeface="+mn-lt"/>
              </a:rPr>
              <a:t>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ne tug pulls in the direction 38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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orth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of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ast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with a force of 2300 lbs and the second tug plus in the direction 9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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outh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of the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ast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with the force of 1900 lbs.  </a:t>
            </a:r>
            <a:endParaRPr lang="hr-HR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 the direction and magnitude of the resultant force.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97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/>
              <a:t>2 - </a:t>
            </a:r>
            <a:fld id="{EB045B1B-0CDE-45C3-B906-D82311D67E47}" type="slidenum">
              <a:rPr lang="en-US" altLang="en-US" sz="1000"/>
              <a:pPr eaLnBrk="1" hangingPunct="1"/>
              <a:t>6</a:t>
            </a:fld>
            <a:endParaRPr lang="en-US" altLang="en-US" sz="1000"/>
          </a:p>
        </p:txBody>
      </p:sp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4031" y="729260"/>
            <a:ext cx="10515600" cy="1010041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 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1028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7727"/>
            <a:ext cx="4261184" cy="264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524496" y="4312888"/>
            <a:ext cx="50180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 u="sng" dirty="0">
                <a:latin typeface="+mn-lt"/>
              </a:rPr>
              <a:t>GIVEN</a:t>
            </a:r>
            <a:r>
              <a:rPr lang="hr-HR" altLang="en-US" sz="2400" dirty="0">
                <a:latin typeface="+mn-lt"/>
              </a:rPr>
              <a:t>:  </a:t>
            </a:r>
            <a:r>
              <a:rPr lang="en-US" altLang="en-US" sz="2400" dirty="0">
                <a:latin typeface="+mn-lt"/>
              </a:rPr>
              <a:t>Four forces act on bolt </a:t>
            </a:r>
            <a:r>
              <a:rPr lang="en-US" altLang="en-US" sz="2400" i="1" dirty="0">
                <a:latin typeface="+mn-lt"/>
              </a:rPr>
              <a:t>A</a:t>
            </a:r>
            <a:r>
              <a:rPr lang="en-US" altLang="en-US" sz="2400" dirty="0">
                <a:latin typeface="+mn-lt"/>
              </a:rPr>
              <a:t>.  </a:t>
            </a:r>
            <a:endParaRPr lang="hr-HR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en-US" sz="2400" b="1" u="sng" dirty="0">
                <a:latin typeface="+mn-lt"/>
              </a:rPr>
              <a:t>FIND: </a:t>
            </a:r>
            <a:r>
              <a:rPr lang="hr-HR" altLang="en-US" sz="2400" dirty="0"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he resultant of the force on the bolt.</a:t>
            </a:r>
            <a:endParaRPr lang="hr-HR" altLang="en-US" sz="2400" dirty="0">
              <a:latin typeface="+mn-lt"/>
            </a:endParaRPr>
          </a:p>
        </p:txBody>
      </p:sp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5985793" y="2160199"/>
            <a:ext cx="54843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latin typeface="+mn-lt"/>
              </a:rPr>
              <a:t>SOLUTION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+mn-lt"/>
              </a:rPr>
              <a:t>Resolve each force into </a:t>
            </a:r>
            <a:r>
              <a:rPr lang="hr-HR" altLang="en-US" sz="2400" dirty="0">
                <a:latin typeface="+mn-lt"/>
              </a:rPr>
              <a:t>x-y-</a:t>
            </a:r>
            <a:r>
              <a:rPr lang="en-US" altLang="en-US" sz="2400" dirty="0">
                <a:latin typeface="+mn-lt"/>
              </a:rPr>
              <a:t>components.</a:t>
            </a:r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6031831" y="4866886"/>
            <a:ext cx="4321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+mn-lt"/>
              </a:rPr>
              <a:t>Calculate the magnitude and direction of the resultant.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5985795" y="3447661"/>
            <a:ext cx="54843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+mn-lt"/>
              </a:rPr>
              <a:t>Determine the components of the resultant by adding the corresponding force components.</a:t>
            </a:r>
          </a:p>
        </p:txBody>
      </p:sp>
    </p:spTree>
    <p:extLst>
      <p:ext uri="{BB962C8B-B14F-4D97-AF65-F5344CB8AC3E}">
        <p14:creationId xmlns:p14="http://schemas.microsoft.com/office/powerpoint/2010/main" val="16343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utoUpdateAnimBg="0"/>
      <p:bldP spid="174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738"/>
            <a:ext cx="10515600" cy="70595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 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dirty="0"/>
          </a:p>
        </p:txBody>
      </p:sp>
      <p:pic>
        <p:nvPicPr>
          <p:cNvPr id="4" name="Picture 1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3" y="1599181"/>
            <a:ext cx="3564356" cy="281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82316" y="4493279"/>
            <a:ext cx="4082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 Diagram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 </a:t>
            </a:r>
            <a:r>
              <a:rPr lang="en-US" altLang="en-US" sz="2400" dirty="0">
                <a:latin typeface="+mn-lt"/>
              </a:rPr>
              <a:t>A sketch showing the physical conditions of the problem.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121400" y="1848505"/>
            <a:ext cx="4394200" cy="3624263"/>
            <a:chOff x="2850" y="851"/>
            <a:chExt cx="2768" cy="2283"/>
          </a:xfrm>
        </p:grpSpPr>
        <p:pic>
          <p:nvPicPr>
            <p:cNvPr id="7" name="Picture 11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" y="851"/>
              <a:ext cx="1432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850" y="2611"/>
              <a:ext cx="276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en-US" sz="2400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Force</a:t>
              </a:r>
              <a:r>
                <a:rPr lang="hr-HR" altLang="en-US" sz="24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hr-HR" altLang="en-US" sz="2400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Vector</a:t>
              </a:r>
              <a:r>
                <a:rPr lang="en-US" altLang="en-US" sz="24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Diagram</a:t>
              </a:r>
              <a:r>
                <a:rPr lang="en-US" altLang="en-US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 </a:t>
              </a:r>
              <a:r>
                <a:rPr lang="hr-HR" altLang="en-US" sz="2400" dirty="0">
                  <a:latin typeface="+mn-lt"/>
                </a:rPr>
                <a:t>T</a:t>
              </a:r>
              <a:r>
                <a:rPr lang="en-US" altLang="en-US" sz="2400" dirty="0">
                  <a:latin typeface="+mn-lt"/>
                </a:rPr>
                <a:t>he forces on the selected particle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0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637" y="602882"/>
            <a:ext cx="10515600" cy="70595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 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2715" y="4415254"/>
            <a:ext cx="5925722" cy="212365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GIVEN: </a:t>
            </a:r>
            <a:r>
              <a:rPr lang="en-US" altLang="en-US" sz="2400" dirty="0">
                <a:latin typeface="+mn-lt"/>
              </a:rPr>
              <a:t>In a ship-unloading operation, a 3500-lb automobile is supported by a cable.  A rope is tied to the cable and pulled to center the automobile over its intended position.  </a:t>
            </a:r>
            <a:endParaRPr lang="hr-HR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hr-HR" altLang="en-US" sz="2400" dirty="0">
                <a:latin typeface="+mn-lt"/>
              </a:rPr>
              <a:t>: </a:t>
            </a:r>
            <a:r>
              <a:rPr lang="en-US" altLang="en-US" sz="2400" dirty="0">
                <a:latin typeface="+mn-lt"/>
              </a:rPr>
              <a:t>the tension in the rope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8437" y="1152526"/>
            <a:ext cx="53726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</a:t>
            </a:r>
            <a:r>
              <a:rPr lang="en-US" altLang="en-US" sz="2400" dirty="0">
                <a:latin typeface="+mn-lt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en-US" sz="24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hr-HR" alt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en-US" sz="24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</a:t>
            </a:r>
            <a:r>
              <a:rPr lang="en-US" alt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latin typeface="+mn-lt"/>
              </a:rPr>
              <a:t>for the particle at  the junction of the rope and cable.</a:t>
            </a:r>
          </a:p>
        </p:txBody>
      </p:sp>
      <p:pic>
        <p:nvPicPr>
          <p:cNvPr id="11" name="Picture 10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2" y="1255713"/>
            <a:ext cx="3608387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432883" y="5409826"/>
            <a:ext cx="55280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+mn-lt"/>
              </a:rPr>
              <a:t>Apply trigonometric relations to determine the unknown force magnitudes.</a:t>
            </a:r>
          </a:p>
        </p:txBody>
      </p:sp>
      <p:pic>
        <p:nvPicPr>
          <p:cNvPr id="13" name="Picture 6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05" y="2675830"/>
            <a:ext cx="3098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3440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 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524" y="1825625"/>
            <a:ext cx="5197276" cy="4351338"/>
          </a:xfrm>
        </p:spPr>
        <p:txBody>
          <a:bodyPr/>
          <a:lstStyle/>
          <a:p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resultant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forces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168"/>
          <a:stretch/>
        </p:blipFill>
        <p:spPr>
          <a:xfrm>
            <a:off x="838199" y="1825626"/>
            <a:ext cx="5318325" cy="3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8983D207106421A89D7C192F7B9D50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OUNTDOWNSECONDS" val="40"/>
  <p:tag name="SLIDEORDER" val="3"/>
  <p:tag name="SLIDEGUID" val="C8662AE217C245F8999A88B653DE9598"/>
  <p:tag name="RESPONSESGATHERED" val="False"/>
  <p:tag name="QUESTIONALIAS" val="A battleship simultaneously fires two shells with the same initial speed at enemy ships. If the shells follow the parabolic trajectories shown, which ship gets hit first?"/>
  <p:tag name="ANSWERSALIAS" val="A|smicln|Both are hit simultaneously. |smicln|B|smicln|Not enough info is given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62"/>
  <p:tag name="FONTSIZE" val="-2"/>
  <p:tag name="BULLETTYPE" val="ppBulletArabicPeriod"/>
  <p:tag name="ANSWERTEXT" val="A&#10;Both are hit simultaneously. &#10;B&#10;Not enough info is given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8983D207106421A89D7C192F7B9D50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OUNTDOWNSECONDS" val="40"/>
  <p:tag name="SLIDEORDER" val="3"/>
  <p:tag name="SLIDEGUID" val="C8662AE217C245F8999A88B653DE9598"/>
  <p:tag name="RESPONSESGATHERED" val="False"/>
  <p:tag name="QUESTIONALIAS" val="A battleship simultaneously fires two shells with the same initial speed at enemy ships. If the shells follow the parabolic trajectories shown, which ship gets hit first?"/>
  <p:tag name="ANSWERSALIAS" val="A|smicln|Both are hit simultaneously. |smicln|B|smicln|Not enough info is given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62"/>
  <p:tag name="FONTSIZE" val="-2"/>
  <p:tag name="BULLETTYPE" val="ppBulletArabicPeriod"/>
  <p:tag name="ANSWERTEXT" val="A&#10;Both are hit simultaneously. &#10;B&#10;Not enough info is given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62"/>
  <p:tag name="FONTSIZE" val="-2"/>
  <p:tag name="BULLETTYPE" val="ppBulletArabicPeriod"/>
  <p:tag name="ANSWERTEXT" val="A&#10;Both are hit simultaneously. &#10;B&#10;Not enough info is given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370EFEE282546B6D3439E7CC53D42" ma:contentTypeVersion="12" ma:contentTypeDescription="Create a new document." ma:contentTypeScope="" ma:versionID="8bd3fd46e7e202d2ff3746f75f1854f2">
  <xsd:schema xmlns:xsd="http://www.w3.org/2001/XMLSchema" xmlns:xs="http://www.w3.org/2001/XMLSchema" xmlns:p="http://schemas.microsoft.com/office/2006/metadata/properties" xmlns:ns3="ac053150-101a-460c-b4dc-fc4f15c7324f" xmlns:ns4="7e51b350-4fef-4ef9-9ae3-cdb2ff9757cd" targetNamespace="http://schemas.microsoft.com/office/2006/metadata/properties" ma:root="true" ma:fieldsID="928976047d2ce33ce063e284734039b6" ns3:_="" ns4:_="">
    <xsd:import namespace="ac053150-101a-460c-b4dc-fc4f15c7324f"/>
    <xsd:import namespace="7e51b350-4fef-4ef9-9ae3-cdb2ff9757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53150-101a-460c-b4dc-fc4f15c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1b350-4fef-4ef9-9ae3-cdb2ff9757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629CCB-14C7-44B2-B27E-0BB7D01BB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53150-101a-460c-b4dc-fc4f15c7324f"/>
    <ds:schemaRef ds:uri="7e51b350-4fef-4ef9-9ae3-cdb2ff975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88906-99AD-45F2-9813-18033178FCE4}">
  <ds:schemaRefs>
    <ds:schemaRef ds:uri="ac053150-101a-460c-b4dc-fc4f15c7324f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7e51b350-4fef-4ef9-9ae3-cdb2ff9757c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D755C1-DC5A-4202-A6F5-5ADBB298C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4230</TotalTime>
  <Words>714</Words>
  <Application>Microsoft Office PowerPoint</Application>
  <PresentationFormat>Widescreen</PresentationFormat>
  <Paragraphs>81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-apple-system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APPLICATIONS OF VECTOR</vt:lpstr>
      <vt:lpstr>PowerPoint Presentation</vt:lpstr>
      <vt:lpstr>Sample Problem 2: Finding Resultant Force</vt:lpstr>
      <vt:lpstr>Sample Problem 3: Finding Resultant Force</vt:lpstr>
      <vt:lpstr>Sample Problem 4: Several force vectors</vt:lpstr>
      <vt:lpstr>Sample Problem 4: Several force vectors</vt:lpstr>
      <vt:lpstr>Sample Problem 5: Several force vectors</vt:lpstr>
      <vt:lpstr>Sample Problem 7</vt:lpstr>
      <vt:lpstr>MILITARY USAGE</vt:lpstr>
      <vt:lpstr>PowerPoint Presentation</vt:lpstr>
      <vt:lpstr>PowerPoint Presentation</vt:lpstr>
      <vt:lpstr>PowerPoint Presentation</vt:lpstr>
      <vt:lpstr>Sample Problem 10: BOAT CROSSING A RIVER</vt:lpstr>
      <vt:lpstr>Sample Problem 11: SHIP COLLISION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Anita Gudelj</cp:lastModifiedBy>
  <cp:revision>139</cp:revision>
  <dcterms:created xsi:type="dcterms:W3CDTF">2016-11-10T13:42:32Z</dcterms:created>
  <dcterms:modified xsi:type="dcterms:W3CDTF">2022-04-25T04:17:19Z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0x010100FDF370EFEE282546B6D3439E7CC53D42</vt:lpwstr>
  </property>
</Properties>
</file>