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5" r:id="rId3"/>
    <p:sldId id="325" r:id="rId4"/>
    <p:sldId id="316" r:id="rId5"/>
    <p:sldId id="320" r:id="rId6"/>
    <p:sldId id="319" r:id="rId7"/>
    <p:sldId id="321" r:id="rId8"/>
    <p:sldId id="326" r:id="rId9"/>
    <p:sldId id="327" r:id="rId10"/>
    <p:sldId id="328" r:id="rId11"/>
    <p:sldId id="329" r:id="rId12"/>
    <p:sldId id="330" r:id="rId13"/>
    <p:sldId id="317" r:id="rId14"/>
    <p:sldId id="318" r:id="rId15"/>
    <p:sldId id="323" r:id="rId16"/>
    <p:sldId id="322" r:id="rId17"/>
    <p:sldId id="324" r:id="rId18"/>
    <p:sldId id="331" r:id="rId19"/>
    <p:sldId id="332" r:id="rId20"/>
    <p:sldId id="333" r:id="rId21"/>
    <p:sldId id="334" r:id="rId22"/>
    <p:sldId id="335" r:id="rId23"/>
    <p:sldId id="336" r:id="rId24"/>
    <p:sldId id="314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Banic" initials="AB" lastIdx="1" clrIdx="0">
    <p:extLst>
      <p:ext uri="{19B8F6BF-5375-455C-9EA6-DF929625EA0E}">
        <p15:presenceInfo xmlns:p15="http://schemas.microsoft.com/office/powerpoint/2012/main" userId="5f54a99a5eb8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54" autoAdjust="0"/>
  </p:normalViewPr>
  <p:slideViewPr>
    <p:cSldViewPr snapToGrid="0">
      <p:cViewPr varScale="1">
        <p:scale>
          <a:sx n="59" d="100"/>
          <a:sy n="59" d="100"/>
        </p:scale>
        <p:origin x="11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6905-F513-4877-B08A-7E9416ECD7B6}" type="datetimeFigureOut">
              <a:rPr lang="hr-HR" smtClean="0"/>
              <a:t>30.8.2022.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EAD9-0EB2-41F3-B377-F18357740D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4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91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45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9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25900" y="67214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186613" y="67214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5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26C5-8334-4920-B2DF-155A33ED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45342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BB8E5873-90FF-45CB-97BF-76941EC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22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6">
            <a:extLst>
              <a:ext uri="{FF2B5EF4-FFF2-40B4-BE49-F238E27FC236}">
                <a16:creationId xmlns:a16="http://schemas.microsoft.com/office/drawing/2014/main" id="{D70C136F-4C14-4322-A508-DAA7A819C768}"/>
              </a:ext>
            </a:extLst>
          </p:cNvPr>
          <p:cNvSpPr txBox="1">
            <a:spLocks/>
          </p:cNvSpPr>
          <p:nvPr userDrawn="1"/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51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16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hr-HR" sz="1400" i="1" dirty="0" err="1">
                <a:solidFill>
                  <a:srgbClr val="032659"/>
                </a:solidFill>
              </a:rPr>
              <a:t>Summer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hr-HR" sz="1400" i="1" dirty="0" err="1">
                <a:solidFill>
                  <a:srgbClr val="032659"/>
                </a:solidFill>
              </a:rPr>
              <a:t>School</a:t>
            </a:r>
            <a:r>
              <a:rPr lang="hr-HR" sz="1400" i="1" dirty="0">
                <a:solidFill>
                  <a:srgbClr val="032659"/>
                </a:solidFill>
              </a:rPr>
              <a:t> – Split 2021, 20 – 24 </a:t>
            </a:r>
            <a:r>
              <a:rPr lang="hr-HR" sz="1400" i="1" dirty="0" err="1">
                <a:solidFill>
                  <a:srgbClr val="032659"/>
                </a:solidFill>
              </a:rPr>
              <a:t>September</a:t>
            </a:r>
            <a:endParaRPr lang="hr-HR" sz="1400" i="1" dirty="0">
              <a:solidFill>
                <a:srgbClr val="0326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0CB95-DDCC-4ED7-AB37-B40EEBE16D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007974F5-B6B8-420D-AB2A-1E1CA2933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5" y="224931"/>
            <a:ext cx="1388871" cy="4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FF617-A0AE-41A7-A076-A862804B4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272088"/>
            <a:ext cx="1051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Innovative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Approach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Mathematical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Education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for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Maritime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Students</a:t>
            </a:r>
            <a:endParaRPr kumimoji="0" lang="hr-HR" altLang="sr-Latn-RS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2019-1-HR01-KA203-061000</a:t>
            </a:r>
            <a:endParaRPr kumimoji="0" lang="hr-HR" altLang="sr-Latn-R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344FDDF-17E4-4C47-A350-CD010E6C1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072"/>
          <a:stretch/>
        </p:blipFill>
        <p:spPr>
          <a:xfrm>
            <a:off x="838200" y="5673672"/>
            <a:ext cx="3929841" cy="10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geogebra.org/classic?lang=e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60.png"/><Relationship Id="rId7" Type="http://schemas.openxmlformats.org/officeDocument/2006/relationships/image" Target="../media/image2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issing_square_puzzle#/media/File:Missing_Square_Animation.gi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828799" y="1443791"/>
            <a:ext cx="827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MareMathics</a:t>
            </a:r>
            <a:endParaRPr lang="hr-HR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848280" y="3503482"/>
            <a:ext cx="86306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Summer</a:t>
            </a:r>
            <a:r>
              <a:rPr lang="hr-HR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School</a:t>
            </a:r>
            <a:r>
              <a:rPr lang="hr-HR" sz="2800" b="1" dirty="0">
                <a:solidFill>
                  <a:srgbClr val="002060"/>
                </a:solidFill>
                <a:cs typeface="Arial" panose="020B0604020202020204" pitchFamily="34" charset="0"/>
              </a:rPr>
              <a:t> - Split</a:t>
            </a:r>
          </a:p>
          <a:p>
            <a:pPr algn="ctr"/>
            <a:endParaRPr lang="hr-HR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lv-LV" sz="2400" i="1" dirty="0">
                <a:solidFill>
                  <a:srgbClr val="FF0000"/>
                </a:solidFill>
                <a:cs typeface="Arial" panose="020B0604020202020204" pitchFamily="34" charset="0"/>
              </a:rPr>
              <a:t>20 - </a:t>
            </a:r>
            <a:r>
              <a:rPr lang="hr-HR" sz="2400" i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lv-LV" sz="2400" i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hr-HR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September</a:t>
            </a:r>
            <a:r>
              <a:rPr lang="hr-HR" sz="2400" i="1" dirty="0">
                <a:solidFill>
                  <a:srgbClr val="FF0000"/>
                </a:solidFill>
                <a:cs typeface="Arial" panose="020B0604020202020204" pitchFamily="34" charset="0"/>
              </a:rPr>
              <a:t>  2021</a:t>
            </a:r>
          </a:p>
          <a:p>
            <a:pPr algn="ctr"/>
            <a:endParaRPr lang="hr-HR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9142" y="2498272"/>
            <a:ext cx="631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Why integrals are necessary?</a:t>
            </a:r>
          </a:p>
        </p:txBody>
      </p:sp>
    </p:spTree>
    <p:extLst>
      <p:ext uri="{BB962C8B-B14F-4D97-AF65-F5344CB8AC3E}">
        <p14:creationId xmlns:p14="http://schemas.microsoft.com/office/powerpoint/2010/main" val="346065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3271" y="1625373"/>
            <a:ext cx="6460671" cy="26363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dirty="0"/>
              <a:t>A pump connected to a generator operates at a varying rate, depending on how much power is being drawn from the generator. The rate (gallons per minute) at which the pump operates is recorded at 5-minute intervals for one hour as shown in a table. How many gallons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water</a:t>
            </a:r>
            <a:r>
              <a:rPr lang="en-GB" dirty="0"/>
              <a:t> were pumped during that hour?</a:t>
            </a:r>
            <a:endParaRPr lang="lv-LV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Example</a:t>
            </a:r>
            <a:r>
              <a:rPr lang="lv-LV" dirty="0"/>
              <a:t> 1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5909" y="4039616"/>
            <a:ext cx="6351133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Pumping rates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altLang="lv-LV" sz="11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27897"/>
              </p:ext>
            </p:extLst>
          </p:nvPr>
        </p:nvGraphicFramePr>
        <p:xfrm>
          <a:off x="2710907" y="4464048"/>
          <a:ext cx="8131268" cy="1152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8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76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time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15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25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30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35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40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45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55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60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gallons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40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45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52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44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46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55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52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46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50</a:t>
                      </a:r>
                      <a:endParaRPr lang="lv-LV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52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 descr="Water Pump Installed On Drill Ship - Industrial Zone. Stock Photo, Picture  And Royalty Free Image. Image 5718785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88" y="1061357"/>
            <a:ext cx="4608201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29" y="2207543"/>
            <a:ext cx="5762263" cy="33441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10361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lv-LV" dirty="0" err="1"/>
                  <a:t>Let</a:t>
                </a:r>
                <a:r>
                  <a:rPr lang="lv-LV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),   0≤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≤60 </m:t>
                    </m:r>
                  </m:oMath>
                </a14:m>
                <a:r>
                  <a:rPr lang="en-GB" dirty="0"/>
                  <a:t>be the pumping rate as a continuous function of time</a:t>
                </a:r>
                <a:r>
                  <a:rPr lang="lv-LV" dirty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1036184"/>
              </a:xfrm>
              <a:blipFill rotWithShape="0">
                <a:blip r:embed="rId3"/>
                <a:stretch>
                  <a:fillRect l="-1217" t="-9412" r="-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29309" y="2487150"/>
                <a:ext cx="1954189" cy="1304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)∆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309" y="2487150"/>
                <a:ext cx="1954189" cy="13040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76" y="2454510"/>
            <a:ext cx="5875014" cy="3374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5785" y="3820886"/>
            <a:ext cx="244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Approximation of the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03029" y="5179784"/>
                <a:ext cx="3869871" cy="167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𝑔𝑎𝑙𝑙𝑜𝑛𝑠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lv-LV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29" y="5179784"/>
                <a:ext cx="3869871" cy="16782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7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59229" y="2302328"/>
                <a:ext cx="11478985" cy="367392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lv-LV" sz="33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  <m:e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33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GB" sz="33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lv-LV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lv-LV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0+2∙40+2∙45+…+2∙50+52</m:t>
                          </m:r>
                        </m:e>
                      </m:d>
                      <m:r>
                        <a:rPr lang="en-GB" sz="330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3300" i="1" dirty="0"/>
              </a:p>
              <a:p>
                <a:pPr marL="0" indent="0">
                  <a:lnSpc>
                    <a:spcPct val="100000"/>
                  </a:lnSpc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v-LV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3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300" i="1">
                          <a:latin typeface="Cambria Math" panose="02040503050406030204" pitchFamily="18" charset="0"/>
                        </a:rPr>
                        <m:t>∙2(40+45+52+44+46+55+52+50+48+46+50+26)=</m:t>
                      </m:r>
                    </m:oMath>
                  </m:oMathPara>
                </a14:m>
                <a:endParaRPr lang="en-GB" sz="3300" dirty="0"/>
              </a:p>
              <a:p>
                <a:pPr marL="0" indent="0">
                  <a:lnSpc>
                    <a:spcPct val="100000"/>
                  </a:lnSpc>
                  <a:spcAft>
                    <a:spcPts val="24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3300" i="1">
                        <a:latin typeface="Cambria Math" panose="02040503050406030204" pitchFamily="18" charset="0"/>
                      </a:rPr>
                      <m:t>= 5∙554=2770</m:t>
                    </m:r>
                  </m:oMath>
                </a14:m>
                <a:r>
                  <a:rPr lang="en-GB" sz="3300" dirty="0"/>
                  <a:t>   gallons</a:t>
                </a:r>
                <a:endParaRPr lang="lv-LV" sz="3300" dirty="0"/>
              </a:p>
              <a:p>
                <a:pPr marL="0" indent="0">
                  <a:lnSpc>
                    <a:spcPct val="100000"/>
                  </a:lnSpc>
                  <a:spcAft>
                    <a:spcPts val="24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229" y="2302328"/>
                <a:ext cx="11478985" cy="367392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39585"/>
            <a:ext cx="10515600" cy="1250472"/>
          </a:xfrm>
        </p:spPr>
        <p:txBody>
          <a:bodyPr/>
          <a:lstStyle/>
          <a:p>
            <a:r>
              <a:rPr lang="en-GB" dirty="0">
                <a:effectLst/>
              </a:rPr>
              <a:t>Estimation of the integral with the Trapezoidal Rule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6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504" y="2469220"/>
            <a:ext cx="3382825" cy="3639102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 2: S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hadowed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69672"/>
            <a:ext cx="404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>
                <a:solidFill>
                  <a:srgbClr val="C00000"/>
                </a:solidFill>
              </a:rPr>
              <a:t>Problem</a:t>
            </a:r>
            <a:r>
              <a:rPr lang="lv-LV" sz="3200" b="1" dirty="0">
                <a:solidFill>
                  <a:srgbClr val="C00000"/>
                </a:solidFill>
              </a:rPr>
              <a:t>: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lv-LV" sz="3200" dirty="0" err="1"/>
              <a:t>What</a:t>
            </a:r>
            <a:r>
              <a:rPr lang="lv-LV" sz="3200" dirty="0"/>
              <a:t> </a:t>
            </a:r>
            <a:r>
              <a:rPr lang="lv-LV" sz="3200" dirty="0" err="1"/>
              <a:t>part</a:t>
            </a:r>
            <a:r>
              <a:rPr lang="lv-LV" sz="3200" dirty="0"/>
              <a:t> </a:t>
            </a:r>
            <a:r>
              <a:rPr lang="lv-LV" sz="3200" dirty="0" err="1"/>
              <a:t>of</a:t>
            </a:r>
            <a:r>
              <a:rPr lang="lv-LV" sz="3200" dirty="0"/>
              <a:t> </a:t>
            </a:r>
            <a:r>
              <a:rPr lang="lv-LV" sz="3200" dirty="0" err="1"/>
              <a:t>the</a:t>
            </a:r>
            <a:r>
              <a:rPr lang="lv-LV" sz="3200" dirty="0"/>
              <a:t> </a:t>
            </a:r>
            <a:r>
              <a:rPr lang="lv-LV" sz="3200" dirty="0" err="1"/>
              <a:t>square</a:t>
            </a:r>
            <a:r>
              <a:rPr lang="lv-LV" sz="3200" dirty="0"/>
              <a:t> </a:t>
            </a:r>
            <a:r>
              <a:rPr lang="lv-LV" sz="3200" dirty="0" err="1"/>
              <a:t>is</a:t>
            </a:r>
            <a:r>
              <a:rPr lang="lv-LV" sz="3200" dirty="0"/>
              <a:t> </a:t>
            </a:r>
            <a:r>
              <a:rPr lang="lv-LV" sz="3200" dirty="0" err="1"/>
              <a:t>the</a:t>
            </a:r>
            <a:r>
              <a:rPr lang="lv-LV" sz="3200" dirty="0"/>
              <a:t> </a:t>
            </a:r>
            <a:r>
              <a:rPr lang="lv-LV" sz="3200" dirty="0" err="1"/>
              <a:t>dashed</a:t>
            </a:r>
            <a:r>
              <a:rPr lang="lv-LV" sz="3200" dirty="0"/>
              <a:t> </a:t>
            </a:r>
            <a:r>
              <a:rPr lang="lv-LV" sz="3200" dirty="0" err="1"/>
              <a:t>figure</a:t>
            </a:r>
            <a:r>
              <a:rPr lang="lv-LV" sz="3200" dirty="0"/>
              <a:t>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8427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7" y="643642"/>
            <a:ext cx="10515600" cy="851103"/>
          </a:xfrm>
        </p:spPr>
        <p:txBody>
          <a:bodyPr/>
          <a:lstStyle/>
          <a:p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Crosspoint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71498" y="2507116"/>
                <a:ext cx="3886201" cy="5953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lv-LV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4, 0</m:t>
                          </m:r>
                        </m:e>
                      </m:d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lv-LV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0, 2</m:t>
                          </m:r>
                        </m:e>
                      </m:d>
                    </m:oMath>
                  </m:oMathPara>
                </a14:m>
                <a:endParaRPr lang="lv-LV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498" y="2507116"/>
                <a:ext cx="3886201" cy="59531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29" y="3216729"/>
                <a:ext cx="3739243" cy="1104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lv-LV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lv-LV" sz="2800" i="1">
                          <a:latin typeface="Cambria Math" panose="02040503050406030204" pitchFamily="18" charset="0"/>
                        </a:rPr>
                        <m:t>=1;   </m:t>
                      </m:r>
                      <m:r>
                        <a:rPr lang="lv-LV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lv-LV" sz="2800" i="1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3216729"/>
                <a:ext cx="3739243" cy="1104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843" y="4169228"/>
                <a:ext cx="2563586" cy="174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v-LV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lv-LV" sz="2800" b="0" i="1" smtClean="0">
                                    <a:latin typeface="Cambria Math" panose="02040503050406030204" pitchFamily="18" charset="0"/>
                                  </a:rPr>
                                  <m:t>=2−</m:t>
                                </m:r>
                                <m:f>
                                  <m:fPr>
                                    <m:ctrlPr>
                                      <a:rPr lang="lv-LV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lv-LV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lv-LV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lv-LV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lv-LV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lv-LV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lv-LV" sz="2800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3" y="4169228"/>
                <a:ext cx="2563586" cy="1744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50770" y="4370613"/>
                <a:ext cx="3537857" cy="162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800" dirty="0"/>
                  <a:t>Crosspoint:</a:t>
                </a:r>
                <a14:m>
                  <m:oMath xmlns:m="http://schemas.openxmlformats.org/officeDocument/2006/math">
                    <m:r>
                      <a:rPr lang="lv-LV" sz="36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lv-LV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3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770" y="4370613"/>
                <a:ext cx="3537857" cy="1629357"/>
              </a:xfrm>
              <a:prstGeom prst="rect">
                <a:avLst/>
              </a:prstGeom>
              <a:blipFill rotWithShape="0">
                <a:blip r:embed="rId5"/>
                <a:stretch>
                  <a:fillRect l="-3448" t="-3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931" y="1614233"/>
            <a:ext cx="5049183" cy="5075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371" y="1910442"/>
            <a:ext cx="359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hlinkClick r:id="rId7"/>
              </a:rPr>
              <a:t>GeoGebra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0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26570" y="1886630"/>
                <a:ext cx="3886201" cy="5953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lv-LV" b="0" dirty="0"/>
                  <a:t>Area </a:t>
                </a:r>
                <a:r>
                  <a:rPr lang="lv-LV" b="0" dirty="0" err="1"/>
                  <a:t>of</a:t>
                </a:r>
                <a:r>
                  <a:rPr lang="lv-LV" b="0" dirty="0"/>
                  <a:t> </a:t>
                </a:r>
                <a:r>
                  <a:rPr lang="lv-LV" b="0" dirty="0" err="1"/>
                  <a:t>the</a:t>
                </a:r>
                <a:r>
                  <a:rPr lang="lv-LV" b="0" dirty="0"/>
                  <a:t> </a:t>
                </a:r>
                <a:r>
                  <a:rPr lang="lv-LV" b="0" dirty="0" err="1"/>
                  <a:t>triangle</a:t>
                </a:r>
                <a:r>
                  <a:rPr lang="lv-LV" b="0" dirty="0"/>
                  <a:t> </a:t>
                </a:r>
                <a14:m>
                  <m:oMath xmlns:m="http://schemas.openxmlformats.org/officeDocument/2006/math">
                    <m:r>
                      <a:rPr lang="lv-LV" b="0" i="1" smtClean="0">
                        <a:latin typeface="Cambria Math" panose="02040503050406030204" pitchFamily="18" charset="0"/>
                      </a:rPr>
                      <m:t>𝐴𝐵𝐻</m:t>
                    </m:r>
                  </m:oMath>
                </a14:m>
                <a:endParaRPr lang="lv-LV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0" y="1886630"/>
                <a:ext cx="3886201" cy="595314"/>
              </a:xfrm>
              <a:blipFill rotWithShape="0">
                <a:blip r:embed="rId2"/>
                <a:stretch>
                  <a:fillRect l="-3297" t="-16327" b="-9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158" y="2383972"/>
                <a:ext cx="3739243" cy="185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skw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lv-LV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lv-LV" sz="28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>
                                    <m:fPr>
                                      <m:ctrlPr>
                                        <a:rPr lang="lv-LV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lv-LV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lv-LV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8" y="2383972"/>
                <a:ext cx="3739243" cy="1858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474" y="977419"/>
            <a:ext cx="4102126" cy="4123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03914" y="2356756"/>
                <a:ext cx="3739243" cy="181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skw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</m:nary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14" y="2356756"/>
                <a:ext cx="3739243" cy="1818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9086" y="3869871"/>
                <a:ext cx="3918857" cy="1346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v-LV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lv-LV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lv-LV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v-LV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v-LV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</m:oMath>
                  </m:oMathPara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869871"/>
                <a:ext cx="3918857" cy="13461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730" y="3661630"/>
            <a:ext cx="730730" cy="1499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8473" y="4000500"/>
                <a:ext cx="20574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lv-LV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473" y="4000500"/>
                <a:ext cx="2057400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0" grpId="0"/>
      <p:bldP spid="1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08956"/>
            <a:ext cx="10515600" cy="851103"/>
          </a:xfrm>
        </p:spPr>
        <p:txBody>
          <a:bodyPr/>
          <a:lstStyle/>
          <a:p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Elementary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804986"/>
                <a:ext cx="5268685" cy="14933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lv-LV" dirty="0"/>
                  <a:t>Area </a:t>
                </a:r>
                <a:r>
                  <a:rPr lang="lv-LV" dirty="0" err="1"/>
                  <a:t>of</a:t>
                </a:r>
                <a:r>
                  <a:rPr lang="lv-LV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𝐻𝐽𝐵</m:t>
                    </m:r>
                  </m:oMath>
                </a14:m>
                <a:endParaRPr lang="lv-LV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v-LV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lv-LV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lv-LV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×8=32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804986"/>
                <a:ext cx="5268685" cy="1493385"/>
              </a:xfrm>
              <a:blipFill rotWithShape="0">
                <a:blip r:embed="rId2"/>
                <a:stretch>
                  <a:fillRect l="-2312" t="-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91" y="1727780"/>
            <a:ext cx="4782217" cy="4610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615042" y="3133042"/>
                <a:ext cx="5268685" cy="1493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lv-LV" dirty="0"/>
                  <a:t>Area </a:t>
                </a:r>
                <a:r>
                  <a:rPr lang="lv-LV" dirty="0" err="1"/>
                  <a:t>of</a:t>
                </a:r>
                <a:r>
                  <a:rPr lang="lv-LV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lv-LV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𝐻𝐽</m:t>
                    </m:r>
                  </m:oMath>
                </a14:m>
                <a:r>
                  <a:rPr lang="lv-LV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lv-LV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lv-LV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v-LV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lv-LV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lv-LV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lv-LV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lv-LV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lv-LV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lv-LV" dirty="0"/>
                  <a:t>16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2" y="3133042"/>
                <a:ext cx="5268685" cy="1493385"/>
              </a:xfrm>
              <a:prstGeom prst="rect">
                <a:avLst/>
              </a:prstGeom>
              <a:blipFill rotWithShape="0">
                <a:blip r:embed="rId4"/>
                <a:stretch>
                  <a:fillRect l="-2431" t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751114" y="4428442"/>
                <a:ext cx="5268685" cy="1493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lv-LV" dirty="0"/>
                  <a:t>Proportion</a:t>
                </a:r>
                <a:endParaRPr lang="lv-LV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v-LV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6+32</m:t>
                          </m:r>
                        </m:num>
                        <m:den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  <m:r>
                        <a:rPr lang="lv-LV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v-LV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v-LV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4428442"/>
                <a:ext cx="5268685" cy="1493385"/>
              </a:xfrm>
              <a:prstGeom prst="rect">
                <a:avLst/>
              </a:prstGeom>
              <a:blipFill rotWithShape="0">
                <a:blip r:embed="rId5"/>
                <a:stretch>
                  <a:fillRect l="-2315" t="-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703" y="1583467"/>
            <a:ext cx="4738939" cy="47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always trust </a:t>
            </a:r>
            <a:r>
              <a:rPr lang="lv-LV" dirty="0" err="1"/>
              <a:t>what</a:t>
            </a:r>
            <a:r>
              <a:rPr lang="lv-LV" dirty="0"/>
              <a:t> </a:t>
            </a:r>
            <a:r>
              <a:rPr lang="lv-LV" dirty="0" err="1"/>
              <a:t>we</a:t>
            </a:r>
            <a:r>
              <a:rPr lang="lv-LV" dirty="0"/>
              <a:t> </a:t>
            </a:r>
            <a:r>
              <a:rPr lang="lv-LV" dirty="0" err="1"/>
              <a:t>see</a:t>
            </a:r>
            <a:endParaRPr lang="lv-LV" dirty="0"/>
          </a:p>
          <a:p>
            <a:r>
              <a:rPr lang="lv-LV" dirty="0" err="1"/>
              <a:t>Be</a:t>
            </a:r>
            <a:r>
              <a:rPr lang="lv-LV" dirty="0"/>
              <a:t> </a:t>
            </a:r>
            <a:r>
              <a:rPr lang="lv-LV" dirty="0" err="1"/>
              <a:t>careful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evaluate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problem</a:t>
            </a:r>
            <a:endParaRPr lang="lv-LV" dirty="0"/>
          </a:p>
          <a:p>
            <a:r>
              <a:rPr lang="lv-LV" dirty="0" err="1"/>
              <a:t>Make</a:t>
            </a:r>
            <a:r>
              <a:rPr lang="lv-LV" dirty="0"/>
              <a:t> </a:t>
            </a:r>
            <a:r>
              <a:rPr lang="lv-LV" dirty="0" err="1"/>
              <a:t>correct</a:t>
            </a:r>
            <a:r>
              <a:rPr lang="lv-LV" dirty="0"/>
              <a:t> </a:t>
            </a:r>
            <a:r>
              <a:rPr lang="lv-LV" dirty="0" err="1"/>
              <a:t>calculations</a:t>
            </a:r>
            <a:endParaRPr lang="lv-LV" dirty="0"/>
          </a:p>
          <a:p>
            <a:r>
              <a:rPr lang="lv-LV" dirty="0" err="1"/>
              <a:t>Sometimes</a:t>
            </a:r>
            <a:r>
              <a:rPr lang="lv-LV" dirty="0"/>
              <a:t> </a:t>
            </a:r>
            <a:r>
              <a:rPr lang="lv-LV" dirty="0" err="1"/>
              <a:t>we</a:t>
            </a:r>
            <a:r>
              <a:rPr lang="lv-LV" dirty="0"/>
              <a:t> </a:t>
            </a:r>
            <a:r>
              <a:rPr lang="lv-LV" dirty="0" err="1"/>
              <a:t>can</a:t>
            </a:r>
            <a:r>
              <a:rPr lang="lv-LV" dirty="0"/>
              <a:t> </a:t>
            </a:r>
            <a:r>
              <a:rPr lang="lv-LV" dirty="0" err="1"/>
              <a:t>use</a:t>
            </a:r>
            <a:r>
              <a:rPr lang="lv-LV" dirty="0"/>
              <a:t> </a:t>
            </a:r>
            <a:r>
              <a:rPr lang="lv-LV" dirty="0" err="1"/>
              <a:t>approximate</a:t>
            </a:r>
            <a:r>
              <a:rPr lang="lv-LV" dirty="0"/>
              <a:t> </a:t>
            </a:r>
            <a:r>
              <a:rPr lang="lv-LV" dirty="0" err="1"/>
              <a:t>values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results</a:t>
            </a:r>
            <a:r>
              <a:rPr lang="lv-LV" dirty="0"/>
              <a:t> </a:t>
            </a:r>
          </a:p>
          <a:p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integration</a:t>
            </a:r>
            <a:r>
              <a:rPr lang="lv-LV" dirty="0"/>
              <a:t> </a:t>
            </a:r>
            <a:r>
              <a:rPr lang="lv-LV" dirty="0" err="1"/>
              <a:t>can</a:t>
            </a:r>
            <a:r>
              <a:rPr lang="lv-LV" dirty="0"/>
              <a:t> </a:t>
            </a:r>
            <a:r>
              <a:rPr lang="lv-LV" dirty="0" err="1"/>
              <a:t>be</a:t>
            </a:r>
            <a:r>
              <a:rPr lang="lv-LV" dirty="0"/>
              <a:t> </a:t>
            </a:r>
            <a:r>
              <a:rPr lang="lv-LV" dirty="0" err="1"/>
              <a:t>applied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solving</a:t>
            </a:r>
            <a:r>
              <a:rPr lang="lv-LV" dirty="0"/>
              <a:t> </a:t>
            </a:r>
            <a:r>
              <a:rPr lang="lv-LV" dirty="0" err="1"/>
              <a:t>real</a:t>
            </a:r>
            <a:r>
              <a:rPr lang="lv-LV" dirty="0"/>
              <a:t> </a:t>
            </a:r>
            <a:r>
              <a:rPr lang="lv-LV" dirty="0" err="1"/>
              <a:t>life</a:t>
            </a:r>
            <a:r>
              <a:rPr lang="lv-LV" dirty="0"/>
              <a:t> </a:t>
            </a:r>
            <a:r>
              <a:rPr lang="lv-LV" dirty="0" err="1"/>
              <a:t>problems</a:t>
            </a:r>
            <a:r>
              <a:rPr lang="lv-LV" dirty="0"/>
              <a:t>, </a:t>
            </a:r>
            <a:r>
              <a:rPr lang="lv-LV" dirty="0" err="1"/>
              <a:t>theoretical</a:t>
            </a:r>
            <a:r>
              <a:rPr lang="lv-LV" dirty="0"/>
              <a:t> </a:t>
            </a:r>
            <a:r>
              <a:rPr lang="lv-LV" dirty="0" err="1"/>
              <a:t>tasks</a:t>
            </a:r>
            <a:r>
              <a:rPr lang="lv-LV" dirty="0"/>
              <a:t>,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en-GB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solving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challanging</a:t>
            </a:r>
            <a:r>
              <a:rPr lang="lv-LV" dirty="0"/>
              <a:t> </a:t>
            </a:r>
            <a:r>
              <a:rPr lang="lv-LV" dirty="0" err="1"/>
              <a:t>problems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discrete</a:t>
            </a:r>
            <a:r>
              <a:rPr lang="lv-LV" dirty="0"/>
              <a:t> </a:t>
            </a:r>
            <a:r>
              <a:rPr lang="lv-LV" dirty="0" err="1"/>
              <a:t>mathematics</a:t>
            </a:r>
            <a:r>
              <a:rPr lang="lv-LV" dirty="0"/>
              <a:t> </a:t>
            </a:r>
            <a:r>
              <a:rPr lang="lv-LV" dirty="0" err="1"/>
              <a:t>as</a:t>
            </a:r>
            <a:r>
              <a:rPr lang="lv-LV" dirty="0"/>
              <a:t> </a:t>
            </a:r>
            <a:r>
              <a:rPr lang="lv-LV" dirty="0" err="1"/>
              <a:t>well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learn from the given examples?</a:t>
            </a:r>
          </a:p>
        </p:txBody>
      </p:sp>
    </p:spTree>
    <p:extLst>
      <p:ext uri="{BB962C8B-B14F-4D97-AF65-F5344CB8AC3E}">
        <p14:creationId xmlns:p14="http://schemas.microsoft.com/office/powerpoint/2010/main" val="223286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56" y="1195235"/>
            <a:ext cx="3142583" cy="20214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90687"/>
            <a:ext cx="4615543" cy="546327"/>
          </a:xfrm>
        </p:spPr>
        <p:txBody>
          <a:bodyPr/>
          <a:lstStyle/>
          <a:p>
            <a:r>
              <a:rPr lang="lv-LV" dirty="0" err="1"/>
              <a:t>Math</a:t>
            </a:r>
            <a:r>
              <a:rPr lang="lv-LV" dirty="0"/>
              <a:t>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food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brain</a:t>
            </a:r>
            <a:r>
              <a:rPr lang="lv-LV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mathematics</a:t>
            </a:r>
            <a:r>
              <a:rPr lang="lv-LV" dirty="0"/>
              <a:t> </a:t>
            </a:r>
            <a:r>
              <a:rPr lang="lv-LV" dirty="0" err="1"/>
              <a:t>helpful</a:t>
            </a:r>
            <a:r>
              <a:rPr lang="lv-LV" dirty="0"/>
              <a:t>?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6299" y="2430916"/>
            <a:ext cx="4615543" cy="1226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err="1"/>
              <a:t>If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train</a:t>
            </a:r>
            <a:r>
              <a:rPr lang="lv-LV" dirty="0"/>
              <a:t> </a:t>
            </a:r>
            <a:r>
              <a:rPr lang="lv-LV" dirty="0" err="1"/>
              <a:t>your</a:t>
            </a:r>
            <a:r>
              <a:rPr lang="lv-LV" dirty="0"/>
              <a:t> </a:t>
            </a:r>
            <a:r>
              <a:rPr lang="lv-LV" dirty="0" err="1"/>
              <a:t>math</a:t>
            </a:r>
            <a:r>
              <a:rPr lang="lv-LV" dirty="0"/>
              <a:t> </a:t>
            </a:r>
            <a:r>
              <a:rPr lang="lv-LV" dirty="0" err="1"/>
              <a:t>skills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can</a:t>
            </a:r>
            <a:r>
              <a:rPr lang="lv-LV" dirty="0"/>
              <a:t> </a:t>
            </a:r>
            <a:r>
              <a:rPr lang="lv-LV" dirty="0" err="1"/>
              <a:t>think</a:t>
            </a:r>
            <a:r>
              <a:rPr lang="lv-LV" dirty="0"/>
              <a:t> «</a:t>
            </a:r>
            <a:r>
              <a:rPr lang="lv-LV" dirty="0" err="1"/>
              <a:t>out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box</a:t>
            </a:r>
            <a:r>
              <a:rPr lang="lv-LV" dirty="0"/>
              <a:t>»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631" y="1851691"/>
            <a:ext cx="2191056" cy="3448531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930728" y="3922259"/>
            <a:ext cx="4615543" cy="1226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err="1"/>
              <a:t>With</a:t>
            </a:r>
            <a:r>
              <a:rPr lang="lv-LV" dirty="0"/>
              <a:t> a </a:t>
            </a:r>
            <a:r>
              <a:rPr lang="lv-LV" dirty="0" err="1"/>
              <a:t>knowledge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math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will</a:t>
            </a:r>
            <a:r>
              <a:rPr lang="lv-LV" dirty="0"/>
              <a:t> </a:t>
            </a:r>
            <a:r>
              <a:rPr lang="lv-LV" dirty="0" err="1"/>
              <a:t>always</a:t>
            </a:r>
            <a:r>
              <a:rPr lang="lv-LV" dirty="0"/>
              <a:t> </a:t>
            </a:r>
            <a:r>
              <a:rPr lang="lv-LV" dirty="0" err="1"/>
              <a:t>find</a:t>
            </a:r>
            <a:r>
              <a:rPr lang="lv-LV" dirty="0"/>
              <a:t> </a:t>
            </a:r>
            <a:r>
              <a:rPr lang="lv-LV" dirty="0" err="1"/>
              <a:t>your</a:t>
            </a:r>
            <a:r>
              <a:rPr lang="lv-LV" dirty="0"/>
              <a:t> </a:t>
            </a:r>
            <a:r>
              <a:rPr lang="lv-LV" dirty="0" err="1"/>
              <a:t>way</a:t>
            </a:r>
            <a:r>
              <a:rPr lang="lv-LV" dirty="0"/>
              <a:t> </a:t>
            </a:r>
            <a:r>
              <a:rPr lang="lv-LV" dirty="0" err="1"/>
              <a:t>out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maze</a:t>
            </a:r>
            <a:r>
              <a:rPr lang="lv-LV" dirty="0"/>
              <a:t> </a:t>
            </a:r>
            <a:endParaRPr lang="en-GB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with a knowledge of mathematics you will always find your way out of the maze</a:t>
            </a: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with a knowledge of mathematics you will always find your way out of the maze</a:t>
            </a: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with a knowledge of mathematics you will always find your way out of the maze</a:t>
            </a: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435" y="3449884"/>
            <a:ext cx="2791215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1543730"/>
                <a:ext cx="10515600" cy="38120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lv-LV" b="1" dirty="0" err="1">
                    <a:solidFill>
                      <a:srgbClr val="002060"/>
                    </a:solidFill>
                  </a:rPr>
                  <a:t>Example</a:t>
                </a:r>
                <a:r>
                  <a:rPr lang="lv-LV" b="1" dirty="0">
                    <a:solidFill>
                      <a:srgbClr val="002060"/>
                    </a:solidFill>
                  </a:rPr>
                  <a:t> 3:</a:t>
                </a:r>
                <a:r>
                  <a:rPr lang="lv-LV" dirty="0"/>
                  <a:t> </a:t>
                </a:r>
                <a:r>
                  <a:rPr lang="en-GB" dirty="0"/>
                  <a:t>The bananas storage temperature in cargo holds must be between 13.3 and 13.6 degrees Celsius. The temperature recorded during a half of a day followed the curve</a:t>
                </a:r>
                <a:endParaRPr lang="lv-LV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)=0.001</m:t>
                      </m:r>
                      <m:sSup>
                        <m:sSupPr>
                          <m:ctrlPr>
                            <a:rPr lang="lv-LV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−0.01</m:t>
                      </m:r>
                      <m:sSup>
                        <m:sSupPr>
                          <m:ctrlPr>
                            <a:rPr lang="lv-LV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+13.4</m:t>
                      </m:r>
                    </m:oMath>
                  </m:oMathPara>
                </a14:m>
                <a:endParaRPr lang="lv-LV" dirty="0"/>
              </a:p>
              <a:p>
                <a:pPr marL="0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a number of hours</a:t>
                </a:r>
                <a:endParaRPr lang="lv-LV" dirty="0"/>
              </a:p>
              <a:p>
                <a:pPr marL="0" indent="0">
                  <a:buNone/>
                </a:pPr>
                <a:r>
                  <a:rPr lang="en-GB" dirty="0"/>
                  <a:t>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≤12</m:t>
                    </m:r>
                  </m:oMath>
                </a14:m>
                <a:r>
                  <a:rPr lang="en-GB" dirty="0"/>
                  <a:t>). What is the </a:t>
                </a:r>
                <a:endParaRPr lang="lv-LV" dirty="0"/>
              </a:p>
              <a:p>
                <a:pPr marL="0" indent="0">
                  <a:buNone/>
                </a:pPr>
                <a:r>
                  <a:rPr lang="en-GB" dirty="0"/>
                  <a:t>average temperature in the </a:t>
                </a:r>
                <a:endParaRPr lang="lv-LV" dirty="0"/>
              </a:p>
              <a:p>
                <a:pPr marL="0" indent="0">
                  <a:buNone/>
                </a:pPr>
                <a:r>
                  <a:rPr lang="en-GB" dirty="0"/>
                  <a:t>cargo holds during this time period?</a:t>
                </a:r>
                <a:endParaRPr lang="lv-LV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543730"/>
                <a:ext cx="10515600" cy="3812042"/>
              </a:xfrm>
              <a:blipFill rotWithShape="0">
                <a:blip r:embed="rId2"/>
                <a:stretch>
                  <a:fillRect l="-1217" t="-2556" b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Mean</a:t>
            </a:r>
            <a:r>
              <a:rPr lang="lv-LV" dirty="0"/>
              <a:t> </a:t>
            </a:r>
            <a:r>
              <a:rPr lang="lv-LV" dirty="0" err="1"/>
              <a:t>value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311" y="3263452"/>
            <a:ext cx="4344006" cy="3172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1857" y="6074229"/>
            <a:ext cx="284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err="1">
                <a:solidFill>
                  <a:srgbClr val="002060"/>
                </a:solidFill>
              </a:rPr>
              <a:t>Refrigeration</a:t>
            </a:r>
            <a:r>
              <a:rPr lang="lv-LV" sz="2000" b="1" dirty="0">
                <a:solidFill>
                  <a:srgbClr val="002060"/>
                </a:solidFill>
              </a:rPr>
              <a:t> </a:t>
            </a:r>
            <a:r>
              <a:rPr lang="lv-LV" sz="2000" b="1" dirty="0" err="1">
                <a:solidFill>
                  <a:srgbClr val="002060"/>
                </a:solidFill>
              </a:rPr>
              <a:t>plants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6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Missing square puzzle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6/6d/Missing_square_puzzle-AB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72" y="1672198"/>
            <a:ext cx="5502055" cy="47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7057" y="2171700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err="1">
                <a:hlinkClick r:id="rId4"/>
              </a:rPr>
              <a:t>Demo</a:t>
            </a:r>
            <a:endParaRPr lang="en-GB" sz="2800" b="1" dirty="0"/>
          </a:p>
        </p:txBody>
      </p:sp>
      <p:sp>
        <p:nvSpPr>
          <p:cNvPr id="9" name="Oval 8"/>
          <p:cNvSpPr/>
          <p:nvPr/>
        </p:nvSpPr>
        <p:spPr>
          <a:xfrm>
            <a:off x="5504688" y="3621024"/>
            <a:ext cx="475488" cy="475488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400288" y="2548128"/>
            <a:ext cx="475488" cy="475488"/>
          </a:xfrm>
          <a:prstGeom prst="ellipse">
            <a:avLst/>
          </a:prstGeom>
          <a:solidFill>
            <a:srgbClr val="92D05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0247376" y="1816608"/>
            <a:ext cx="475488" cy="475488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15785" y="2278515"/>
                <a:ext cx="10515600" cy="21791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If the function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is integrable on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then the mean value of this function on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is</a:t>
                </a:r>
                <a:endParaRPr lang="lv-LV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v-LV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lv-LV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lv-LV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785" y="2278515"/>
                <a:ext cx="10515600" cy="2179184"/>
              </a:xfrm>
              <a:blipFill rotWithShape="0">
                <a:blip r:embed="rId2"/>
                <a:stretch>
                  <a:fillRect l="-1159" t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Mean</a:t>
            </a:r>
            <a:r>
              <a:rPr lang="lv-LV" dirty="0"/>
              <a:t> </a:t>
            </a:r>
            <a:r>
              <a:rPr lang="lv-LV" dirty="0" err="1"/>
              <a:t>value</a:t>
            </a:r>
            <a:r>
              <a:rPr lang="lv-LV" dirty="0"/>
              <a:t> </a:t>
            </a:r>
            <a:r>
              <a:rPr lang="lv-LV" dirty="0" err="1"/>
              <a:t>theorem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56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4744"/>
                <a:ext cx="10515600" cy="7422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given interval for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here [0, 12]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4744"/>
                <a:ext cx="10515600" cy="742270"/>
              </a:xfrm>
              <a:blipFill rotWithShape="0">
                <a:blip r:embed="rId2"/>
                <a:stretch>
                  <a:fillRect l="-1217" t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214" y="757942"/>
            <a:ext cx="10515600" cy="851103"/>
          </a:xfrm>
        </p:spPr>
        <p:txBody>
          <a:bodyPr/>
          <a:lstStyle/>
          <a:p>
            <a:r>
              <a:rPr lang="lv-LV" dirty="0" err="1"/>
              <a:t>Solution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problem</a:t>
            </a:r>
            <a:r>
              <a:rPr lang="lv-LV" dirty="0"/>
              <a:t>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796143"/>
                <a:ext cx="9176657" cy="139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12−1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d>
                            <m:dPr>
                              <m:ctrlPr>
                                <a:rPr lang="lv-LV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  <m:sSup>
                                <m:sSupPr>
                                  <m:ctrlPr>
                                    <a:rPr lang="lv-LV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−0.01</m:t>
                              </m:r>
                              <m:sSup>
                                <m:sSupPr>
                                  <m:ctrlPr>
                                    <a:rPr lang="lv-LV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+13.4</m:t>
                              </m:r>
                            </m:e>
                          </m:d>
                        </m:e>
                      </m:nary>
                      <m:r>
                        <a:rPr lang="en-GB" sz="28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lv-LV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96143"/>
                <a:ext cx="9176657" cy="13991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24229" y="3036181"/>
                <a:ext cx="6837449" cy="1069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|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0.001∙</m:t>
                              </m:r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28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−0.01∙</m:t>
                              </m:r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28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+13.4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2800" i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mr>
                        <m:mr>
                          <m:e>
                            <m:r>
                              <a:rPr lang="en-GB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29" y="3036181"/>
                <a:ext cx="6837449" cy="10691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1224" y="4090023"/>
                <a:ext cx="10940142" cy="1488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1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v-LV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GB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(5.184−5.76+160.8−0.000025+0.0333−13.4)≈</m:t>
                      </m:r>
                    </m:oMath>
                  </m:oMathPara>
                </a14:m>
                <a:endParaRPr lang="lv-LV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≈13.35 (℃)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4" y="4090023"/>
                <a:ext cx="10940142" cy="14889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4768" y="5852160"/>
                <a:ext cx="4023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lv-LV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lv-LV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lv-LV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13.35</m:t>
                      </m:r>
                      <m:r>
                        <a:rPr lang="lv-LV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lv-LV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lv-LV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lv-LV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8" y="5852160"/>
                <a:ext cx="402336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3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b="1" dirty="0">
                    <a:solidFill>
                      <a:srgbClr val="002060"/>
                    </a:solidFill>
                  </a:rPr>
                  <a:t>Example 4:</a:t>
                </a:r>
                <a:r>
                  <a:rPr lang="en-GB" dirty="0"/>
                  <a:t> According to the requirements of MARPOL on every vessel has been installed sewage treatment unit. Air compressors blow the air through the sewage continuously. Bio-active substances must be supplied in the unit periodically. The time period of supplement can be computed according to the mean decay time of sewage</a:t>
                </a:r>
                <a:endParaRPr lang="lv-LV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lv-LV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lv-LV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lv-LV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lv-LV" dirty="0"/>
              </a:p>
              <a:p>
                <a:pPr marL="0" indent="0">
                  <a:buNone/>
                </a:pPr>
                <a:r>
                  <a:rPr lang="en-GB" dirty="0"/>
                  <a:t>where </a:t>
                </a:r>
                <a:r>
                  <a:rPr lang="en-GB" i="1" dirty="0"/>
                  <a:t>k</a:t>
                </a:r>
                <a:r>
                  <a:rPr lang="en-GB" dirty="0"/>
                  <a:t> is the constant that characterises the velocity of the decay. </a:t>
                </a:r>
                <a:endParaRPr lang="lv-LV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469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improper integral</a:t>
            </a:r>
          </a:p>
        </p:txBody>
      </p:sp>
    </p:spTree>
    <p:extLst>
      <p:ext uri="{BB962C8B-B14F-4D97-AF65-F5344CB8AC3E}">
        <p14:creationId xmlns:p14="http://schemas.microsoft.com/office/powerpoint/2010/main" val="16470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26228" y="776287"/>
                <a:ext cx="5758543" cy="147705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lv-LV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lv-LV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lv-LV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lv-LV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lv-LV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lv-LV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lv-LV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𝑘𝑡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6228" y="776287"/>
                <a:ext cx="5758543" cy="147705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5593" y="1900200"/>
                <a:ext cx="6538970" cy="1607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let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;       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𝑑𝑣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GB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𝑘𝑡</m:t>
                                        </m:r>
                                      </m:sup>
                                    </m:s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             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then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;  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nary>
                                      <m:naryPr>
                                        <m:limLoc m:val="undOvr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24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𝑘𝑡</m:t>
                                            </m:r>
                                          </m:sup>
                                        </m:sSup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𝑑𝑡</m:t>
                                        </m:r>
                                        <m:r>
                                          <a:rPr lang="en-GB" sz="2400" i="0">
                                            <a:latin typeface="Cambria Math" panose="02040503050406030204" pitchFamily="18" charset="0"/>
                                          </a:rPr>
                                          <m:t>=−</m:t>
                                        </m:r>
                                        <m:f>
                                          <m:f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𝑘𝑒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400" i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𝑘𝑡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den>
                                        </m:f>
                                      </m:e>
                                    </m:nary>
                                  </m:e>
                                </m:mr>
                              </m:m>
                            </m:e>
                          </m:d>
                        </m:fName>
                        <m:e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93" y="1900200"/>
                <a:ext cx="6538970" cy="16075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95365" y="3279874"/>
                <a:ext cx="4689554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𝑘𝑡</m:t>
                                      </m:r>
                                    </m:sup>
                                  </m:sSup>
                                </m:e>
                              </m:d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𝑘𝑡</m:t>
                                      </m:r>
                                    </m:sup>
                                  </m:s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65" y="3279874"/>
                <a:ext cx="4689554" cy="1281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15819" y="4502866"/>
                <a:ext cx="3936719" cy="937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GB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sup>
                          </m:s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𝑘𝑡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19" y="4502866"/>
                <a:ext cx="3936719" cy="9373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8232" y="4519195"/>
                <a:ext cx="4128631" cy="937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GB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sup>
                          </m:s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32" y="4519195"/>
                <a:ext cx="4128631" cy="9373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90338" y="1515982"/>
            <a:ext cx="1038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Thank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for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your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attention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endParaRPr lang="en-US" sz="5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586" y="3314280"/>
            <a:ext cx="9900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kern="0" dirty="0">
                <a:solidFill>
                  <a:srgbClr val="032759"/>
                </a:solidFill>
                <a:ea typeface=""/>
                <a:cs typeface="Arial" panose="020B0604020202020204" pitchFamily="34" charset="0"/>
              </a:rPr>
              <a:t>"This project has been funded with support from the European Commission. This publication [communication] reflects the views only of the author, and the Commission cannot be held responsible for any use which may be made of the information contained therein".</a:t>
            </a:r>
          </a:p>
        </p:txBody>
      </p:sp>
    </p:spTree>
    <p:extLst>
      <p:ext uri="{BB962C8B-B14F-4D97-AF65-F5344CB8AC3E}">
        <p14:creationId xmlns:p14="http://schemas.microsoft.com/office/powerpoint/2010/main" val="348593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Samuel </a:t>
            </a:r>
            <a:r>
              <a:rPr lang="lv-LV" dirty="0" err="1"/>
              <a:t>Loyd</a:t>
            </a:r>
            <a:r>
              <a:rPr lang="lv-LV" dirty="0"/>
              <a:t> (1841 – 1911)</a:t>
            </a:r>
            <a:endParaRPr lang="en-GB" dirty="0"/>
          </a:p>
        </p:txBody>
      </p:sp>
      <p:pic>
        <p:nvPicPr>
          <p:cNvPr id="1026" name="Picture 2" descr="Samuel Loy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34" y="1211148"/>
            <a:ext cx="3442607" cy="41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686" y="2041071"/>
            <a:ext cx="6237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American </a:t>
            </a:r>
            <a:r>
              <a:rPr lang="lv-LV" sz="3200" dirty="0" err="1"/>
              <a:t>chess</a:t>
            </a:r>
            <a:r>
              <a:rPr lang="lv-LV" sz="3200" dirty="0"/>
              <a:t> </a:t>
            </a:r>
            <a:r>
              <a:rPr lang="lv-LV" sz="3200" dirty="0" err="1"/>
              <a:t>player</a:t>
            </a:r>
            <a:endParaRPr lang="lv-LV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err="1"/>
              <a:t>Author</a:t>
            </a:r>
            <a:r>
              <a:rPr lang="lv-LV" sz="3200" dirty="0"/>
              <a:t> </a:t>
            </a:r>
            <a:r>
              <a:rPr lang="lv-LV" sz="3200" dirty="0" err="1"/>
              <a:t>of</a:t>
            </a:r>
            <a:r>
              <a:rPr lang="lv-LV" sz="3200" dirty="0"/>
              <a:t> a </a:t>
            </a:r>
            <a:r>
              <a:rPr lang="lv-LV" sz="3200" dirty="0" err="1"/>
              <a:t>number</a:t>
            </a:r>
            <a:r>
              <a:rPr lang="lv-LV" sz="3200" dirty="0"/>
              <a:t> </a:t>
            </a:r>
            <a:r>
              <a:rPr lang="lv-LV" sz="3200" dirty="0" err="1"/>
              <a:t>of</a:t>
            </a:r>
            <a:r>
              <a:rPr lang="lv-LV" sz="3200" dirty="0"/>
              <a:t> </a:t>
            </a:r>
            <a:r>
              <a:rPr lang="lv-LV" sz="3200" dirty="0" err="1"/>
              <a:t>chess</a:t>
            </a:r>
            <a:r>
              <a:rPr lang="lv-LV" sz="3200" dirty="0"/>
              <a:t> </a:t>
            </a:r>
            <a:r>
              <a:rPr lang="lv-LV" sz="3200" dirty="0" err="1"/>
              <a:t>problems</a:t>
            </a:r>
            <a:endParaRPr lang="lv-LV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err="1"/>
              <a:t>Creator</a:t>
            </a:r>
            <a:r>
              <a:rPr lang="lv-LV" sz="3200" dirty="0"/>
              <a:t> </a:t>
            </a:r>
            <a:r>
              <a:rPr lang="lv-LV" sz="3200" dirty="0" err="1"/>
              <a:t>of</a:t>
            </a:r>
            <a:r>
              <a:rPr lang="lv-LV" sz="3200" dirty="0"/>
              <a:t> </a:t>
            </a:r>
            <a:r>
              <a:rPr lang="lv-LV" sz="3200" dirty="0" err="1"/>
              <a:t>challenging</a:t>
            </a:r>
            <a:r>
              <a:rPr lang="lv-LV" sz="3200" dirty="0"/>
              <a:t> </a:t>
            </a:r>
            <a:r>
              <a:rPr lang="lv-LV" sz="3200" dirty="0" err="1"/>
              <a:t>puzzles</a:t>
            </a:r>
            <a:r>
              <a:rPr lang="lv-LV" sz="3200" dirty="0"/>
              <a:t> </a:t>
            </a:r>
            <a:r>
              <a:rPr lang="lv-LV" sz="3200" dirty="0" err="1"/>
              <a:t>in</a:t>
            </a:r>
            <a:r>
              <a:rPr lang="lv-LV" sz="3200" dirty="0"/>
              <a:t> </a:t>
            </a:r>
            <a:r>
              <a:rPr lang="lv-LV" sz="3200" dirty="0" err="1"/>
              <a:t>the</a:t>
            </a:r>
            <a:r>
              <a:rPr lang="lv-LV" sz="3200" dirty="0"/>
              <a:t> </a:t>
            </a:r>
            <a:r>
              <a:rPr lang="lv-LV" sz="3200" dirty="0" err="1"/>
              <a:t>field</a:t>
            </a:r>
            <a:r>
              <a:rPr lang="lv-LV" sz="3200" dirty="0"/>
              <a:t> </a:t>
            </a:r>
            <a:r>
              <a:rPr lang="lv-LV" sz="3200" dirty="0" err="1"/>
              <a:t>of</a:t>
            </a:r>
            <a:r>
              <a:rPr lang="lv-LV" sz="3200" dirty="0"/>
              <a:t> </a:t>
            </a:r>
            <a:r>
              <a:rPr lang="lv-LV" sz="3200" dirty="0" err="1"/>
              <a:t>recreational</a:t>
            </a:r>
            <a:r>
              <a:rPr lang="lv-LV" sz="3200" dirty="0"/>
              <a:t> </a:t>
            </a:r>
            <a:r>
              <a:rPr lang="lv-LV" sz="3200" dirty="0" err="1"/>
              <a:t>mathematics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92978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Hooper’s paradox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98" y="1641331"/>
            <a:ext cx="4668974" cy="47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Hooper’s paradox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26" y="1543360"/>
            <a:ext cx="4668974" cy="4763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2678"/>
            <a:ext cx="7431179" cy="31808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14799" y="3494316"/>
            <a:ext cx="653142" cy="653142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965871" y="4577444"/>
            <a:ext cx="631370" cy="631370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839585"/>
            <a:ext cx="11887199" cy="851103"/>
          </a:xfrm>
        </p:spPr>
        <p:txBody>
          <a:bodyPr/>
          <a:lstStyle/>
          <a:p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lv-LV" sz="54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lang="lv-LV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hr-HR" sz="5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4" y="1840827"/>
            <a:ext cx="8467846" cy="377620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12129" y="4955787"/>
            <a:ext cx="7304692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altLang="lv-LV" sz="3600" dirty="0">
                <a:solidFill>
                  <a:srgbClr val="202124"/>
                </a:solidFill>
              </a:rPr>
              <a:t>A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ship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with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4,200 cars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is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sinking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due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incorrect</a:t>
            </a: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lv-LV" altLang="lv-LV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calculations</a:t>
            </a: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by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an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lv-LV" altLang="lv-LV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employee</a:t>
            </a:r>
            <a:r>
              <a:rPr kumimoji="0" lang="lv-LV" altLang="lv-LV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3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4672" y="835467"/>
            <a:ext cx="11302453" cy="356573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South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Corean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cargo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ship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«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Golden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Ray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»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sunk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due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to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an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employee's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C00000"/>
                </a:solidFill>
                <a:latin typeface="inherit"/>
              </a:rPr>
              <a:t>poor</a:t>
            </a:r>
            <a:r>
              <a:rPr lang="lv-LV" altLang="lv-LV" sz="3600" dirty="0">
                <a:solidFill>
                  <a:srgbClr val="C00000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C00000"/>
                </a:solidFill>
                <a:latin typeface="inherit"/>
              </a:rPr>
              <a:t>knowledge</a:t>
            </a:r>
            <a:r>
              <a:rPr lang="lv-LV" altLang="lv-LV" sz="3600" dirty="0">
                <a:solidFill>
                  <a:srgbClr val="C00000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C00000"/>
                </a:solidFill>
                <a:latin typeface="inherit"/>
              </a:rPr>
              <a:t>of</a:t>
            </a:r>
            <a:r>
              <a:rPr lang="lv-LV" altLang="lv-LV" sz="3600" dirty="0">
                <a:solidFill>
                  <a:srgbClr val="C00000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C00000"/>
                </a:solidFill>
                <a:latin typeface="inherit"/>
              </a:rPr>
              <a:t>mathematics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,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lv-LV" sz="3600" dirty="0">
                <a:solidFill>
                  <a:srgbClr val="202124"/>
                </a:solidFill>
                <a:latin typeface="inherit"/>
              </a:rPr>
              <a:t>it is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concluded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in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an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investigation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in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2019</a:t>
            </a:r>
            <a:r>
              <a:rPr lang="lv-LV" altLang="lv-LV" sz="3600" dirty="0"/>
              <a:t> .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amount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of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ballast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water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in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the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ship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was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lv-LV" altLang="lv-LV" sz="3600" dirty="0" err="1">
                <a:solidFill>
                  <a:srgbClr val="202124"/>
                </a:solidFill>
                <a:latin typeface="inherit"/>
              </a:rPr>
              <a:t>insufficient</a:t>
            </a: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36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3200" dirty="0"/>
              <a:t>(</a:t>
            </a:r>
            <a:r>
              <a:rPr lang="lv-LV" altLang="lv-LV" sz="3200" dirty="0" err="1"/>
              <a:t>By</a:t>
            </a:r>
            <a:r>
              <a:rPr lang="lv-LV" altLang="lv-LV" sz="3200" dirty="0"/>
              <a:t> </a:t>
            </a:r>
            <a:r>
              <a:rPr lang="lv-LV" altLang="lv-LV" sz="3200" dirty="0" err="1"/>
              <a:t>the</a:t>
            </a:r>
            <a:r>
              <a:rPr lang="lv-LV" altLang="lv-LV" sz="3200" dirty="0"/>
              <a:t> National </a:t>
            </a:r>
            <a:r>
              <a:rPr lang="lv-LV" altLang="lv-LV" sz="3200" dirty="0" err="1"/>
              <a:t>Transportation</a:t>
            </a:r>
            <a:r>
              <a:rPr lang="lv-LV" altLang="lv-LV" sz="3200" dirty="0"/>
              <a:t> </a:t>
            </a:r>
            <a:r>
              <a:rPr lang="lv-LV" altLang="lv-LV" sz="3200" dirty="0" err="1"/>
              <a:t>Safety</a:t>
            </a:r>
            <a:r>
              <a:rPr lang="lv-LV" altLang="lv-LV" sz="3200" dirty="0"/>
              <a:t> </a:t>
            </a:r>
            <a:r>
              <a:rPr lang="lv-LV" altLang="lv-LV" sz="3200" dirty="0" err="1"/>
              <a:t>Board</a:t>
            </a:r>
            <a:r>
              <a:rPr lang="lv-LV" altLang="lv-LV" sz="3200" dirty="0"/>
              <a:t> </a:t>
            </a:r>
            <a:r>
              <a:rPr lang="lv-LV" altLang="lv-LV" sz="3200" dirty="0" err="1"/>
              <a:t>of</a:t>
            </a:r>
            <a:r>
              <a:rPr lang="lv-LV" altLang="lv-LV" sz="3200" dirty="0"/>
              <a:t> USA) </a:t>
            </a:r>
            <a:endParaRPr lang="lv-LV" altLang="lv-LV" sz="3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1100" dirty="0">
                <a:solidFill>
                  <a:srgbClr val="202124"/>
                </a:solidFill>
                <a:latin typeface="inherit"/>
              </a:rPr>
              <a:t>  </a:t>
            </a:r>
            <a:endParaRPr lang="lv-LV" altLang="lv-LV" sz="11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1100" dirty="0"/>
              <a:t> </a:t>
            </a:r>
            <a:endParaRPr kumimoji="0" lang="lv-LV" altLang="lv-LV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2900" y="238357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53" y="4136354"/>
            <a:ext cx="5837320" cy="23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17815" y="4515530"/>
                <a:ext cx="10515600" cy="149338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lv-LV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lv-LV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lv-LV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lv-LV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lv-LV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)∆</m:t>
                              </m:r>
                              <m:sSub>
                                <m:sSubPr>
                                  <m:ctrlPr>
                                    <a:rPr lang="lv-LV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lv-LV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815" y="4515530"/>
                <a:ext cx="10515600" cy="1493384"/>
              </a:xfrm>
              <a:blipFill rotWithShape="0">
                <a:blip r:embed="rId2"/>
                <a:stretch>
                  <a:fillRect t="-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Definite</a:t>
            </a:r>
            <a:r>
              <a:rPr lang="lv-LV" dirty="0"/>
              <a:t> </a:t>
            </a:r>
            <a:r>
              <a:rPr lang="lv-LV" dirty="0" err="1"/>
              <a:t>integral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94085" y="1932893"/>
            <a:ext cx="3039745" cy="19145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276849" y="1410833"/>
            <a:ext cx="5206094" cy="30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13627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Many real applications begin with data that are stored in a table. In </a:t>
            </a:r>
            <a:r>
              <a:rPr lang="lv-LV" dirty="0" err="1"/>
              <a:t>such</a:t>
            </a:r>
            <a:r>
              <a:rPr lang="en-GB" dirty="0"/>
              <a:t> case, the definite integral used in the calculation formula is approximated by the </a:t>
            </a:r>
            <a:r>
              <a:rPr lang="en-GB" b="1" dirty="0"/>
              <a:t>Trapezoidal Rule</a:t>
            </a:r>
            <a:r>
              <a:rPr lang="en-GB" dirty="0"/>
              <a:t>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Approximation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8071" y="2857501"/>
                <a:ext cx="6351816" cy="211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lv-LV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8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)+2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v-LV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v-LV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lv-LV" sz="2800" i="1" dirty="0">
                  <a:latin typeface="Cambria Math" panose="02040503050406030204" pitchFamily="18" charset="0"/>
                </a:endParaRPr>
              </a:p>
              <a:p>
                <a:r>
                  <a:rPr lang="lv-LV" sz="2800" dirty="0"/>
                  <a:t>         +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lv-LV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lv-LV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+…+2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lv-LV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lv-LV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v-LV" sz="2800" dirty="0"/>
                  <a:t>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71" y="2857501"/>
                <a:ext cx="6351816" cy="21153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37615" y="3020786"/>
            <a:ext cx="4000499" cy="32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C 3.potx" id="{EC9E6DED-AEE9-4715-B899-55872B4EEB9B}" vid="{42C88AFB-2279-4C8E-A86C-5A792F5CB47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5476</TotalTime>
  <Words>709</Words>
  <Application>Microsoft Office PowerPoint</Application>
  <PresentationFormat>Widescreen</PresentationFormat>
  <Paragraphs>137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Missing square puzzle</vt:lpstr>
      <vt:lpstr>Samuel Loyd (1841 – 1911)</vt:lpstr>
      <vt:lpstr>Hooper’s paradox</vt:lpstr>
      <vt:lpstr>Hooper’s paradox</vt:lpstr>
      <vt:lpstr>Why do we need to learn math?</vt:lpstr>
      <vt:lpstr>PowerPoint Presentation</vt:lpstr>
      <vt:lpstr>Definite integral</vt:lpstr>
      <vt:lpstr>Approximation</vt:lpstr>
      <vt:lpstr>Example 1</vt:lpstr>
      <vt:lpstr>Solution</vt:lpstr>
      <vt:lpstr>Estimation of the integral with the Trapezoidal Rule</vt:lpstr>
      <vt:lpstr>Example 2: Shadowed area</vt:lpstr>
      <vt:lpstr>Solution: Crosspoint</vt:lpstr>
      <vt:lpstr>Solution: Area</vt:lpstr>
      <vt:lpstr>Elementary solution</vt:lpstr>
      <vt:lpstr>What do we learn from the given examples?</vt:lpstr>
      <vt:lpstr>Is mathematics helpful?</vt:lpstr>
      <vt:lpstr>Mean value</vt:lpstr>
      <vt:lpstr>Mean value theorem</vt:lpstr>
      <vt:lpstr>Solution of problem 3</vt:lpstr>
      <vt:lpstr>Application of improper integral</vt:lpstr>
      <vt:lpstr>Solution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UZMSprizemlje5</dc:creator>
  <cp:lastModifiedBy>Ingrida Veilande</cp:lastModifiedBy>
  <cp:revision>176</cp:revision>
  <dcterms:created xsi:type="dcterms:W3CDTF">2016-11-10T13:42:32Z</dcterms:created>
  <dcterms:modified xsi:type="dcterms:W3CDTF">2022-08-30T11:01:42Z</dcterms:modified>
</cp:coreProperties>
</file>